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8" r:id="rId3"/>
    <p:sldId id="340" r:id="rId4"/>
    <p:sldId id="341" r:id="rId5"/>
    <p:sldId id="342" r:id="rId6"/>
    <p:sldId id="333" r:id="rId7"/>
    <p:sldId id="335" r:id="rId8"/>
    <p:sldId id="337" r:id="rId9"/>
    <p:sldId id="334" r:id="rId10"/>
    <p:sldId id="33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85EB"/>
    <a:srgbClr val="00A84C"/>
    <a:srgbClr val="009644"/>
    <a:srgbClr val="00B050"/>
    <a:srgbClr val="ACA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62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2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90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18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47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35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12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473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81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89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39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0971F-B51D-4733-BA42-581AA2B2A5E2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13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1990" y="1814513"/>
            <a:ext cx="11408019" cy="1487487"/>
          </a:xfrm>
        </p:spPr>
        <p:txBody>
          <a:bodyPr>
            <a:noAutofit/>
          </a:bodyPr>
          <a:lstStyle/>
          <a:p>
            <a:r>
              <a:rPr lang="ru-RU" sz="3200" dirty="0" smtClean="0"/>
              <a:t>«</a:t>
            </a:r>
            <a:r>
              <a:rPr lang="ru-RU" sz="3200" dirty="0"/>
              <a:t>Образовательные результаты </a:t>
            </a:r>
            <a:r>
              <a:rPr lang="ru-RU" sz="3200" dirty="0" smtClean="0"/>
              <a:t>ФГОС общего образования </a:t>
            </a:r>
            <a:br>
              <a:rPr lang="ru-RU" sz="3200" dirty="0" smtClean="0"/>
            </a:br>
            <a:r>
              <a:rPr lang="ru-RU" sz="3200" dirty="0" smtClean="0"/>
              <a:t>и </a:t>
            </a:r>
            <a:r>
              <a:rPr lang="ru-RU" sz="3200" dirty="0"/>
              <a:t>их формирование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 методиках коллективных учебных занятий»</a:t>
            </a: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24000" y="4757738"/>
            <a:ext cx="9144000" cy="50006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Материалы дискурс-лекции</a:t>
            </a:r>
            <a:endParaRPr lang="ru-RU" sz="2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8200" y="292701"/>
            <a:ext cx="10515600" cy="340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/>
              <a:t>Программа «Формирование образовательных результатов ФГОС общего образования посредством методик коллективных учебных занятий» </a:t>
            </a:r>
          </a:p>
        </p:txBody>
      </p:sp>
    </p:spTree>
    <p:extLst>
      <p:ext uri="{BB962C8B-B14F-4D97-AF65-F5344CB8AC3E}">
        <p14:creationId xmlns:p14="http://schemas.microsoft.com/office/powerpoint/2010/main" val="5111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9711" t="55726" r="59904" b="22906"/>
          <a:stretch/>
        </p:blipFill>
        <p:spPr>
          <a:xfrm>
            <a:off x="393989" y="813345"/>
            <a:ext cx="4857949" cy="562262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21239" y="4074203"/>
            <a:ext cx="2887133" cy="76449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251938" y="813345"/>
            <a:ext cx="0" cy="57867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2500" t="11666" r="24531" b="8334"/>
          <a:stretch/>
        </p:blipFill>
        <p:spPr>
          <a:xfrm>
            <a:off x="5251938" y="705394"/>
            <a:ext cx="3766497" cy="3199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2500" t="11667" r="24062" b="7778"/>
          <a:stretch/>
        </p:blipFill>
        <p:spPr>
          <a:xfrm>
            <a:off x="6303882" y="1426064"/>
            <a:ext cx="4512757" cy="38266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22187" t="10000" r="36406" b="10000"/>
          <a:stretch/>
        </p:blipFill>
        <p:spPr>
          <a:xfrm>
            <a:off x="8428991" y="2855968"/>
            <a:ext cx="3361792" cy="3653570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6383973" y="3199635"/>
            <a:ext cx="1986148" cy="42502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" dirty="0" smtClean="0"/>
              <a:t>Программа «Образовательные результаты и их формирование</a:t>
            </a:r>
            <a:br>
              <a:rPr lang="ru-RU" sz="600" dirty="0" smtClean="0"/>
            </a:br>
            <a:r>
              <a:rPr lang="ru-RU" sz="600" dirty="0" smtClean="0"/>
              <a:t>(семинар 12-27.11.2019)</a:t>
            </a:r>
            <a:endParaRPr lang="ru-RU" sz="6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38200" y="292701"/>
            <a:ext cx="10515600" cy="340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/>
              <a:t>Программа «Формирование образовательных результатов ФГОС общего образования посредством методик коллективных учебных занятий» </a:t>
            </a:r>
          </a:p>
        </p:txBody>
      </p:sp>
      <p:pic>
        <p:nvPicPr>
          <p:cNvPr id="13" name="Рисунок 12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3"/>
          <a:stretch/>
        </p:blipFill>
        <p:spPr bwMode="auto">
          <a:xfrm>
            <a:off x="294967" y="231915"/>
            <a:ext cx="728075" cy="58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024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950" y="705394"/>
            <a:ext cx="10595950" cy="57971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Федеральные государственные образовательные стандарты </a:t>
            </a:r>
            <a:r>
              <a:rPr lang="ru-RU" sz="2400" b="1" dirty="0" smtClean="0"/>
              <a:t>общего образования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235" y="1226417"/>
            <a:ext cx="11756789" cy="52915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представляют </a:t>
            </a:r>
            <a:r>
              <a:rPr lang="ru-RU" sz="2400" dirty="0"/>
              <a:t>собой совокупность требований, обязательных при реализации </a:t>
            </a:r>
            <a:r>
              <a:rPr lang="ru-RU" sz="2400" dirty="0" smtClean="0"/>
              <a:t>основных образовательных программ начального, основного, среднего </a:t>
            </a:r>
            <a:r>
              <a:rPr lang="ru-RU" sz="2400" dirty="0"/>
              <a:t>общего </a:t>
            </a:r>
            <a:r>
              <a:rPr lang="ru-RU" sz="2400" dirty="0" smtClean="0"/>
              <a:t>образования.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Каждый Стандарт включает </a:t>
            </a:r>
            <a:r>
              <a:rPr lang="ru-RU" sz="2400" dirty="0"/>
              <a:t>в себя требования:</a:t>
            </a:r>
          </a:p>
          <a:p>
            <a:r>
              <a:rPr lang="ru-RU" sz="2400" dirty="0"/>
              <a:t>к результатам освоения </a:t>
            </a:r>
            <a:r>
              <a:rPr lang="ru-RU" sz="2400" dirty="0" smtClean="0"/>
              <a:t>основной образовательной программы;</a:t>
            </a:r>
            <a:endParaRPr lang="ru-RU" sz="2400" dirty="0"/>
          </a:p>
          <a:p>
            <a:r>
              <a:rPr lang="ru-RU" sz="2400" dirty="0"/>
              <a:t>к структуре </a:t>
            </a:r>
            <a:r>
              <a:rPr lang="ru-RU" sz="2400" dirty="0" smtClean="0"/>
              <a:t>основной образовательной программы, </a:t>
            </a:r>
            <a:r>
              <a:rPr lang="ru-RU" sz="2400" dirty="0"/>
              <a:t>в том числе требования к соотношению частей основной образовательной программы и их объему, а также к соотношению обязательной части основной образовательной программы и части, формируемой участниками образовательных отношений;</a:t>
            </a:r>
          </a:p>
          <a:p>
            <a:r>
              <a:rPr lang="ru-RU" sz="2400" dirty="0"/>
              <a:t>к условиям реализации основной образовательной программы, в том числе кадровым, финансовым, материально-техническим и иным условиям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В </a:t>
            </a:r>
            <a:r>
              <a:rPr lang="ru-RU" sz="2400" dirty="0"/>
              <a:t>основе Стандарта лежит системно-</a:t>
            </a:r>
            <a:r>
              <a:rPr lang="ru-RU" sz="2400" dirty="0" err="1"/>
              <a:t>деятельностный</a:t>
            </a:r>
            <a:r>
              <a:rPr lang="ru-RU" sz="2400" dirty="0"/>
              <a:t> </a:t>
            </a:r>
            <a:r>
              <a:rPr lang="ru-RU" sz="2400" dirty="0" smtClean="0"/>
              <a:t>подход.</a:t>
            </a:r>
            <a:endParaRPr lang="ru-RU" sz="24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3"/>
          <a:stretch/>
        </p:blipFill>
        <p:spPr bwMode="auto">
          <a:xfrm>
            <a:off x="294967" y="231915"/>
            <a:ext cx="728075" cy="58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38200" y="292701"/>
            <a:ext cx="10515600" cy="340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/>
              <a:t>Программа «Формирование образовательных результатов ФГОС общего образования посредством методик коллективных учебных занятий» </a:t>
            </a:r>
          </a:p>
        </p:txBody>
      </p:sp>
    </p:spTree>
    <p:extLst>
      <p:ext uri="{BB962C8B-B14F-4D97-AF65-F5344CB8AC3E}">
        <p14:creationId xmlns:p14="http://schemas.microsoft.com/office/powerpoint/2010/main" val="4937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950" y="705394"/>
            <a:ext cx="10595950" cy="57971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Федеральные государственные образовательные стандарты </a:t>
            </a:r>
            <a:r>
              <a:rPr lang="ru-RU" sz="2400" b="1" dirty="0" smtClean="0"/>
              <a:t>общего образования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235" y="1226417"/>
            <a:ext cx="11756789" cy="5291509"/>
          </a:xfrm>
        </p:spPr>
        <p:txBody>
          <a:bodyPr>
            <a:noAutofit/>
          </a:bodyPr>
          <a:lstStyle/>
          <a:p>
            <a:pPr marL="0" indent="357188">
              <a:buNone/>
            </a:pPr>
            <a:r>
              <a:rPr lang="ru-RU" sz="2400" dirty="0"/>
              <a:t>Требования к результатам освоения основной образовательной программы, ее структуре и условиям реализации </a:t>
            </a:r>
            <a:r>
              <a:rPr lang="ru-RU" sz="2400" dirty="0" smtClean="0"/>
              <a:t>учитывают:</a:t>
            </a:r>
          </a:p>
          <a:p>
            <a:r>
              <a:rPr lang="ru-RU" sz="2400" dirty="0" smtClean="0"/>
              <a:t>возрастные </a:t>
            </a:r>
            <a:r>
              <a:rPr lang="ru-RU" sz="2400" dirty="0"/>
              <a:t>и индивидуальные особенности обучающихся при получении </a:t>
            </a:r>
            <a:r>
              <a:rPr lang="ru-RU" sz="2400" dirty="0" smtClean="0"/>
              <a:t>общего образования соответствующего уровня, </a:t>
            </a:r>
            <a:r>
              <a:rPr lang="ru-RU" sz="2400" dirty="0"/>
              <a:t>включая образовательные потребности обучающихся с ограниченными возможностями здоровья и инвалидов, </a:t>
            </a:r>
            <a:endParaRPr lang="ru-RU" sz="2400" dirty="0" smtClean="0"/>
          </a:p>
          <a:p>
            <a:r>
              <a:rPr lang="ru-RU" sz="2400" dirty="0" err="1" smtClean="0"/>
              <a:t>самоценность</a:t>
            </a:r>
            <a:r>
              <a:rPr lang="ru-RU" sz="2400" dirty="0" smtClean="0"/>
              <a:t> </a:t>
            </a:r>
            <a:r>
              <a:rPr lang="ru-RU" sz="2400" dirty="0"/>
              <a:t>начального общего образования как фундамента всего последующего </a:t>
            </a:r>
            <a:r>
              <a:rPr lang="ru-RU" sz="2400" dirty="0" smtClean="0"/>
              <a:t>образования;</a:t>
            </a:r>
          </a:p>
          <a:p>
            <a:r>
              <a:rPr lang="ru-RU" sz="2400" dirty="0"/>
              <a:t>значимость </a:t>
            </a:r>
            <a:r>
              <a:rPr lang="ru-RU" sz="2400" dirty="0" smtClean="0"/>
              <a:t>общего </a:t>
            </a:r>
            <a:r>
              <a:rPr lang="ru-RU" sz="2400" dirty="0"/>
              <a:t>образования для дальнейшего развития </a:t>
            </a:r>
            <a:r>
              <a:rPr lang="ru-RU" sz="2400" dirty="0" smtClean="0"/>
              <a:t>обучающихся;</a:t>
            </a:r>
          </a:p>
          <a:p>
            <a:r>
              <a:rPr lang="ru-RU" sz="2400" dirty="0" smtClean="0"/>
              <a:t>значимость уровня среднего общего </a:t>
            </a:r>
            <a:r>
              <a:rPr lang="ru-RU" sz="2400" dirty="0"/>
              <a:t>образования для продолжения обучения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организациях, осуществляющих образовательную деятельность, профессиональной деятельности и успешной социализации.</a:t>
            </a:r>
            <a:endParaRPr lang="ru-RU" sz="23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3"/>
          <a:stretch/>
        </p:blipFill>
        <p:spPr bwMode="auto">
          <a:xfrm>
            <a:off x="294967" y="231915"/>
            <a:ext cx="728075" cy="58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38200" y="292701"/>
            <a:ext cx="10515600" cy="340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/>
              <a:t>Программа «Формирование образовательных результатов ФГОС общего образования посредством методик коллективных учебных занятий» </a:t>
            </a:r>
          </a:p>
        </p:txBody>
      </p:sp>
    </p:spTree>
    <p:extLst>
      <p:ext uri="{BB962C8B-B14F-4D97-AF65-F5344CB8AC3E}">
        <p14:creationId xmlns:p14="http://schemas.microsoft.com/office/powerpoint/2010/main" val="71013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950" y="705394"/>
            <a:ext cx="10595950" cy="57971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Федеральные государственные образовательные стандарты </a:t>
            </a:r>
            <a:r>
              <a:rPr lang="ru-RU" sz="2400" b="1" dirty="0" smtClean="0"/>
              <a:t>общего образования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235" y="1226417"/>
            <a:ext cx="11942765" cy="5291509"/>
          </a:xfrm>
        </p:spPr>
        <p:txBody>
          <a:bodyPr>
            <a:noAutofit/>
          </a:bodyPr>
          <a:lstStyle/>
          <a:p>
            <a:pPr marL="0" indent="357188">
              <a:buNone/>
            </a:pPr>
            <a:r>
              <a:rPr lang="ru-RU" sz="2400" dirty="0"/>
              <a:t>Стандарт является основой объективной оценки соответствия установленным требованиям образовательной деятельности и подготовки обучающихся, освоивших основную образовательную программу </a:t>
            </a:r>
            <a:r>
              <a:rPr lang="ru-RU" sz="2400" dirty="0" smtClean="0"/>
              <a:t>соответствующего уровня общего </a:t>
            </a:r>
            <a:r>
              <a:rPr lang="ru-RU" sz="2400" dirty="0"/>
              <a:t>образования, независимо от формы получения образования и формы </a:t>
            </a:r>
            <a:r>
              <a:rPr lang="ru-RU" sz="2400" dirty="0" smtClean="0"/>
              <a:t>обучения.</a:t>
            </a:r>
          </a:p>
          <a:p>
            <a:pPr marL="0" indent="357188">
              <a:buNone/>
            </a:pPr>
            <a:r>
              <a:rPr lang="ru-RU" sz="2400" dirty="0"/>
              <a:t>Стандарт направлен на обеспечение:</a:t>
            </a:r>
          </a:p>
          <a:p>
            <a:pPr marL="357188"/>
            <a:r>
              <a:rPr lang="ru-RU" sz="2400" dirty="0" smtClean="0"/>
              <a:t>единства </a:t>
            </a:r>
            <a:r>
              <a:rPr lang="ru-RU" sz="2400" dirty="0"/>
              <a:t>образовательного пространства Российской Федерации; </a:t>
            </a:r>
            <a:endParaRPr lang="ru-RU" sz="2400" dirty="0" smtClean="0"/>
          </a:p>
          <a:p>
            <a:pPr marL="357188"/>
            <a:r>
              <a:rPr lang="ru-RU" sz="2400" dirty="0" smtClean="0"/>
              <a:t>доступности </a:t>
            </a:r>
            <a:r>
              <a:rPr lang="ru-RU" sz="2400" dirty="0"/>
              <a:t>получения качественного </a:t>
            </a:r>
            <a:r>
              <a:rPr lang="ru-RU" sz="2400" dirty="0" smtClean="0"/>
              <a:t>общего </a:t>
            </a:r>
            <a:r>
              <a:rPr lang="ru-RU" sz="2400" dirty="0"/>
              <a:t>образования;</a:t>
            </a:r>
          </a:p>
          <a:p>
            <a:pPr marL="357188"/>
            <a:r>
              <a:rPr lang="ru-RU" sz="2400" dirty="0"/>
              <a:t>преемственности основных образовательных программ дошкольного, начального общего, основного общего, среднего общего, профессионального образования;</a:t>
            </a:r>
          </a:p>
          <a:p>
            <a:pPr marL="357188"/>
            <a:r>
              <a:rPr lang="ru-RU" sz="2400" dirty="0"/>
              <a:t>духовно-нравственного развития, воспитания обучающихся и сохранения их здоровья</a:t>
            </a:r>
            <a:r>
              <a:rPr lang="ru-RU" sz="2400" dirty="0" smtClean="0"/>
              <a:t>;</a:t>
            </a:r>
          </a:p>
          <a:p>
            <a:pPr marL="357188"/>
            <a:r>
              <a:rPr lang="ru-RU" sz="2400" dirty="0"/>
              <a:t>формирования содержательно-</a:t>
            </a:r>
            <a:r>
              <a:rPr lang="ru-RU" sz="2400" dirty="0" err="1"/>
              <a:t>критериальной</a:t>
            </a:r>
            <a:r>
              <a:rPr lang="ru-RU" sz="2400" dirty="0"/>
              <a:t> основы оценки результатов освоения </a:t>
            </a:r>
            <a:r>
              <a:rPr lang="ru-RU" sz="2400" dirty="0" smtClean="0"/>
              <a:t>программ общего </a:t>
            </a:r>
            <a:r>
              <a:rPr lang="ru-RU" sz="2400" dirty="0"/>
              <a:t>образования, деятельности педагогических работников</a:t>
            </a:r>
            <a:r>
              <a:rPr lang="ru-RU" sz="2400" dirty="0" smtClean="0"/>
              <a:t>, </a:t>
            </a:r>
            <a:r>
              <a:rPr lang="ru-RU" sz="2400" dirty="0"/>
              <a:t>функционирования </a:t>
            </a:r>
            <a:r>
              <a:rPr lang="ru-RU" sz="2400" dirty="0" smtClean="0"/>
              <a:t>образовательной организации и системы </a:t>
            </a:r>
            <a:r>
              <a:rPr lang="ru-RU" sz="2400" dirty="0"/>
              <a:t>образования в </a:t>
            </a:r>
            <a:r>
              <a:rPr lang="ru-RU" sz="2400" dirty="0" smtClean="0"/>
              <a:t>целом.</a:t>
            </a:r>
            <a:endParaRPr lang="ru-RU" sz="24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3"/>
          <a:stretch/>
        </p:blipFill>
        <p:spPr bwMode="auto">
          <a:xfrm>
            <a:off x="294967" y="231915"/>
            <a:ext cx="728075" cy="58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38200" y="292701"/>
            <a:ext cx="10515600" cy="340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/>
              <a:t>Программа «Формирование образовательных результатов ФГОС общего образования посредством методик коллективных учебных занятий» </a:t>
            </a:r>
          </a:p>
        </p:txBody>
      </p:sp>
    </p:spTree>
    <p:extLst>
      <p:ext uri="{BB962C8B-B14F-4D97-AF65-F5344CB8AC3E}">
        <p14:creationId xmlns:p14="http://schemas.microsoft.com/office/powerpoint/2010/main" val="272669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950" y="705394"/>
            <a:ext cx="10595950" cy="57971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Федеральные государственные образовательные стандарты </a:t>
            </a:r>
            <a:r>
              <a:rPr lang="ru-RU" sz="2400" b="1" dirty="0" smtClean="0"/>
              <a:t>общего образования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235" y="1226417"/>
            <a:ext cx="11942765" cy="5291509"/>
          </a:xfrm>
        </p:spPr>
        <p:txBody>
          <a:bodyPr>
            <a:noAutofit/>
          </a:bodyPr>
          <a:lstStyle/>
          <a:p>
            <a:pPr marL="0" indent="357188">
              <a:buNone/>
            </a:pPr>
            <a:r>
              <a:rPr lang="ru-RU" sz="2400" dirty="0" smtClean="0"/>
              <a:t>Стандарт </a:t>
            </a:r>
            <a:r>
              <a:rPr lang="ru-RU" sz="2400" dirty="0"/>
              <a:t>устанавливает требования к результатам освоения обучающимися основной образовательной программы </a:t>
            </a:r>
            <a:r>
              <a:rPr lang="ru-RU" sz="2400" dirty="0" smtClean="0"/>
              <a:t>соответствующего уровня общего </a:t>
            </a:r>
            <a:r>
              <a:rPr lang="ru-RU" sz="2400" dirty="0"/>
              <a:t>образования:</a:t>
            </a:r>
          </a:p>
          <a:p>
            <a:r>
              <a:rPr lang="ru-RU" sz="2400" dirty="0"/>
              <a:t>л</a:t>
            </a:r>
            <a:r>
              <a:rPr lang="ru-RU" sz="2400" dirty="0" smtClean="0"/>
              <a:t>ичностным;</a:t>
            </a:r>
          </a:p>
          <a:p>
            <a:r>
              <a:rPr lang="ru-RU" sz="2400" dirty="0" err="1"/>
              <a:t>м</a:t>
            </a:r>
            <a:r>
              <a:rPr lang="ru-RU" sz="2400" dirty="0" err="1" smtClean="0"/>
              <a:t>етапредметным</a:t>
            </a:r>
            <a:r>
              <a:rPr lang="ru-RU" sz="2400" dirty="0" smtClean="0"/>
              <a:t>;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редметным.</a:t>
            </a:r>
          </a:p>
          <a:p>
            <a:pPr marL="0" indent="0">
              <a:buNone/>
            </a:pPr>
            <a:r>
              <a:rPr lang="ru-RU" sz="2400" dirty="0"/>
              <a:t>В итоговой оценке должны быть выделены две составляющие:</a:t>
            </a:r>
          </a:p>
          <a:p>
            <a:r>
              <a:rPr lang="ru-RU" sz="2400" dirty="0"/>
              <a:t>результаты промежуточной аттестации обучающихся, отражающие динамику их индивидуальных образовательных достижений, продвижение в достижении планируемых результатов освоения основной образовательной программы </a:t>
            </a:r>
            <a:r>
              <a:rPr lang="ru-RU" sz="2400" dirty="0" smtClean="0"/>
              <a:t>общего </a:t>
            </a:r>
            <a:r>
              <a:rPr lang="ru-RU" sz="2400" dirty="0"/>
              <a:t>образования;</a:t>
            </a:r>
          </a:p>
          <a:p>
            <a:r>
              <a:rPr lang="ru-RU" sz="2400" dirty="0"/>
              <a:t>результаты итоговых работ, характеризующие уровень освоения обучающимися основных формируемых способов действий в отношении к опорной системе знаний, необходимых для получения </a:t>
            </a:r>
            <a:r>
              <a:rPr lang="ru-RU" sz="2400" dirty="0" smtClean="0"/>
              <a:t>образования </a:t>
            </a:r>
            <a:r>
              <a:rPr lang="ru-RU" sz="2400" dirty="0"/>
              <a:t>следующего уровня.</a:t>
            </a:r>
          </a:p>
          <a:p>
            <a:endParaRPr lang="ru-RU" sz="24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3"/>
          <a:stretch/>
        </p:blipFill>
        <p:spPr bwMode="auto">
          <a:xfrm>
            <a:off x="294967" y="231915"/>
            <a:ext cx="728075" cy="58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38200" y="292701"/>
            <a:ext cx="10515600" cy="340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/>
              <a:t>Программа «Формирование образовательных результатов ФГОС общего образования посредством методик коллективных учебных занятий» </a:t>
            </a:r>
          </a:p>
        </p:txBody>
      </p:sp>
    </p:spTree>
    <p:extLst>
      <p:ext uri="{BB962C8B-B14F-4D97-AF65-F5344CB8AC3E}">
        <p14:creationId xmlns:p14="http://schemas.microsoft.com/office/powerpoint/2010/main" val="386855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80" y="718530"/>
            <a:ext cx="10043984" cy="42278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Образовательные результаты ФГОС общего образования (версия)</a:t>
            </a:r>
            <a:endParaRPr lang="ru-RU" sz="24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183416"/>
              </p:ext>
            </p:extLst>
          </p:nvPr>
        </p:nvGraphicFramePr>
        <p:xfrm>
          <a:off x="232473" y="1172559"/>
          <a:ext cx="11716719" cy="547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133"/>
                <a:gridCol w="6031565"/>
                <a:gridCol w="4921021"/>
              </a:tblGrid>
              <a:tr h="427641">
                <a:tc>
                  <a:txBody>
                    <a:bodyPr/>
                    <a:lstStyle/>
                    <a:p>
                      <a:r>
                        <a:rPr lang="ru-RU" dirty="0" smtClean="0"/>
                        <a:t>КСКО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Личностные как качества личности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Метапредметные</a:t>
                      </a:r>
                      <a:r>
                        <a:rPr lang="ru-RU" dirty="0" smtClean="0"/>
                        <a:t> как умения, способности</a:t>
                      </a:r>
                      <a:endParaRPr lang="ru-RU" dirty="0"/>
                    </a:p>
                  </a:txBody>
                  <a:tcPr/>
                </a:tc>
              </a:tr>
              <a:tr h="21405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Начальное 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образование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/>
                        <a:t>Мотивация</a:t>
                      </a:r>
                      <a:r>
                        <a:rPr lang="ru-RU" dirty="0" smtClean="0"/>
                        <a:t> к учебной деятельности;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/>
                        <a:t>Осознанное,</a:t>
                      </a:r>
                      <a:r>
                        <a:rPr lang="ru-RU" b="1" baseline="0" dirty="0" smtClean="0"/>
                        <a:t> уважительное и доброжелательное отношение </a:t>
                      </a:r>
                      <a:r>
                        <a:rPr lang="ru-RU" baseline="0" dirty="0" smtClean="0"/>
                        <a:t>к другому человеку, его мнению, культуре, мировоззрению, языку, вере, гражданской позиции;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baseline="0" dirty="0" smtClean="0"/>
                        <a:t>Понимание и принятие социальных норм</a:t>
                      </a:r>
                      <a:r>
                        <a:rPr lang="ru-RU" baseline="0" dirty="0" smtClean="0"/>
                        <a:t>, правил поведения, ролей и форм социальной жизни в группах и сообществах в пределах возрастных компетенций.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Умение осуществлять </a:t>
                      </a:r>
                      <a:r>
                        <a:rPr lang="ru-RU" b="1" dirty="0" smtClean="0"/>
                        <a:t>целеполагание</a:t>
                      </a:r>
                      <a:r>
                        <a:rPr lang="ru-RU" dirty="0" smtClean="0"/>
                        <a:t>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Умение </a:t>
                      </a:r>
                      <a:r>
                        <a:rPr lang="ru-RU" b="1" dirty="0" smtClean="0"/>
                        <a:t>планировать, контролировать и оценивать </a:t>
                      </a:r>
                      <a:r>
                        <a:rPr lang="ru-RU" dirty="0" smtClean="0"/>
                        <a:t>учебные действия в соответствии с поставленной задачей и условиями;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Умение </a:t>
                      </a:r>
                      <a:r>
                        <a:rPr lang="ru-RU" b="1" dirty="0" smtClean="0"/>
                        <a:t>строить</a:t>
                      </a:r>
                      <a:r>
                        <a:rPr lang="ru-RU" dirty="0" smtClean="0"/>
                        <a:t> </a:t>
                      </a:r>
                      <a:r>
                        <a:rPr lang="ru-RU" b="1" dirty="0" smtClean="0"/>
                        <a:t>продуктивное взаимодействие </a:t>
                      </a:r>
                      <a:r>
                        <a:rPr lang="ru-RU" dirty="0" smtClean="0"/>
                        <a:t>со сверстниками и взрослыми (в</a:t>
                      </a:r>
                      <a:r>
                        <a:rPr lang="ru-RU" baseline="0" dirty="0" smtClean="0"/>
                        <a:t> паре, в группе).</a:t>
                      </a:r>
                      <a:endParaRPr lang="ru-RU" dirty="0"/>
                    </a:p>
                  </a:txBody>
                  <a:tcPr/>
                </a:tc>
              </a:tr>
              <a:tr h="29107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Основное 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образование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Ответственное отношение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 образовательному процессу и к достижению образовательных результатов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Готовность к осознанному выбору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построению дальнейшей индивидуальной траектории образования на базе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ориентировки в мире профессий с учетом устойчивых познавательных интересов.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b="1" baseline="0" dirty="0" smtClean="0"/>
                        <a:t>Понимание и принятие социальных норм</a:t>
                      </a:r>
                      <a:r>
                        <a:rPr lang="ru-RU" baseline="0" dirty="0" smtClean="0"/>
                        <a:t>, правил поведения, ролей и форм социальной жизни в группах и сообществах, включая взрослые и социальные, с учетом этнокультурных и социальных особенностей.</a:t>
                      </a:r>
                      <a:endParaRPr lang="ru-RU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Умение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логически мыслить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(строить логическое суждение.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устанавливать причинно-следственные связи и др.);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Умение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самоопределяться 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обучении (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самостоятельно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ставить образовательные цели и составлять планы деятельности и др.)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i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Умение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сотрудничать 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составе группы (учет интересов других,</a:t>
                      </a:r>
                      <a:r>
                        <a:rPr lang="ru-RU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находить общее решение, согласовывать позиции, решать ситуации конфликта, аргументировать своё мнение)</a:t>
                      </a:r>
                      <a:endParaRPr lang="ru-RU" sz="180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838200" y="292701"/>
            <a:ext cx="10515600" cy="340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/>
              <a:t>Программа «Формирование образовательных результатов ФГОС общего образования посредством методик коллективных учебных занятий» 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3"/>
          <a:stretch/>
        </p:blipFill>
        <p:spPr bwMode="auto">
          <a:xfrm>
            <a:off x="294967" y="231915"/>
            <a:ext cx="728075" cy="58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587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705394"/>
            <a:ext cx="11239123" cy="57971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«Ядро»  образовательных результатов Красноярского стандарта качества </a:t>
            </a:r>
            <a:r>
              <a:rPr lang="ru-RU" sz="2400" b="1" dirty="0" smtClean="0"/>
              <a:t>образования</a:t>
            </a:r>
            <a:endParaRPr lang="ru-RU" sz="2400" b="1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3"/>
          <a:stretch/>
        </p:blipFill>
        <p:spPr bwMode="auto">
          <a:xfrm>
            <a:off x="294967" y="231915"/>
            <a:ext cx="728075" cy="58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Объект 4"/>
          <p:cNvSpPr>
            <a:spLocks noGrp="1"/>
          </p:cNvSpPr>
          <p:nvPr>
            <p:ph sz="half" idx="1"/>
          </p:nvPr>
        </p:nvSpPr>
        <p:spPr>
          <a:xfrm>
            <a:off x="294966" y="1356842"/>
            <a:ext cx="6062972" cy="4138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Личностные результаты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как </a:t>
            </a:r>
            <a:r>
              <a:rPr lang="ru-RU" sz="2400" b="1" dirty="0"/>
              <a:t>качества личности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/>
              <a:t>Воля </a:t>
            </a:r>
            <a:r>
              <a:rPr lang="ru-RU" sz="2400" i="1" dirty="0"/>
              <a:t>(сознательное стремление </a:t>
            </a:r>
            <a:br>
              <a:rPr lang="ru-RU" sz="2400" i="1" dirty="0"/>
            </a:br>
            <a:r>
              <a:rPr lang="ru-RU" sz="2400" i="1" dirty="0"/>
              <a:t>к осуществлению цели)</a:t>
            </a:r>
          </a:p>
          <a:p>
            <a:r>
              <a:rPr lang="ru-RU" dirty="0" smtClean="0"/>
              <a:t>Ответственность </a:t>
            </a:r>
            <a:r>
              <a:rPr lang="ru-RU" sz="2400" i="1" dirty="0" smtClean="0"/>
              <a:t>(обязанность </a:t>
            </a:r>
            <a:r>
              <a:rPr lang="ru-RU" sz="2400" i="1" dirty="0"/>
              <a:t>отвечать за </a:t>
            </a:r>
            <a:r>
              <a:rPr lang="ru-RU" sz="2400" i="1" dirty="0" smtClean="0"/>
              <a:t>поступки и действия, </a:t>
            </a:r>
            <a:br>
              <a:rPr lang="ru-RU" sz="2400" i="1" dirty="0" smtClean="0"/>
            </a:br>
            <a:r>
              <a:rPr lang="ru-RU" sz="2400" i="1" dirty="0" smtClean="0"/>
              <a:t>а также за их последствия</a:t>
            </a:r>
            <a:r>
              <a:rPr lang="ru-RU" sz="2400" i="1" dirty="0"/>
              <a:t>)</a:t>
            </a:r>
          </a:p>
          <a:p>
            <a:r>
              <a:rPr lang="ru-RU" dirty="0" smtClean="0"/>
              <a:t>Доброжелательность </a:t>
            </a:r>
            <a:r>
              <a:rPr lang="ru-RU" sz="2400" i="1" dirty="0" smtClean="0"/>
              <a:t>(позитивное, </a:t>
            </a:r>
            <a:r>
              <a:rPr lang="ru-RU" sz="2400" i="1" dirty="0"/>
              <a:t>благожелательное </a:t>
            </a:r>
            <a:r>
              <a:rPr lang="ru-RU" sz="2400" i="1" dirty="0" smtClean="0"/>
              <a:t>отношение </a:t>
            </a:r>
            <a:r>
              <a:rPr lang="ru-RU" sz="2400" i="1" dirty="0"/>
              <a:t>к </a:t>
            </a:r>
            <a:r>
              <a:rPr lang="ru-RU" sz="2400" i="1" dirty="0" smtClean="0"/>
              <a:t>другому, проявление участия, расположение)</a:t>
            </a:r>
            <a:endParaRPr lang="ru-RU" sz="2400" i="1" dirty="0"/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6572250" y="1356842"/>
            <a:ext cx="5347270" cy="41386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err="1" smtClean="0"/>
              <a:t>Метапредметные</a:t>
            </a:r>
            <a:r>
              <a:rPr lang="ru-RU" sz="2400" b="1" dirty="0" smtClean="0"/>
              <a:t> результаты </a:t>
            </a:r>
            <a:br>
              <a:rPr lang="ru-RU" sz="2400" b="1" dirty="0" smtClean="0"/>
            </a:br>
            <a:r>
              <a:rPr lang="ru-RU" sz="2400" b="1" dirty="0" smtClean="0"/>
              <a:t>как умения, </a:t>
            </a:r>
            <a:r>
              <a:rPr lang="ru-RU" sz="2400" b="1" u="sng" dirty="0" smtClean="0"/>
              <a:t>способ</a:t>
            </a:r>
            <a:r>
              <a:rPr lang="ru-RU" sz="2400" b="1" dirty="0" smtClean="0"/>
              <a:t>ности</a:t>
            </a:r>
            <a:endParaRPr lang="en-US" sz="2400" b="1" dirty="0" smtClean="0"/>
          </a:p>
          <a:p>
            <a:r>
              <a:rPr lang="ru-RU" dirty="0" smtClean="0"/>
              <a:t>Анализировать </a:t>
            </a:r>
            <a:r>
              <a:rPr lang="ru-RU" sz="2400" i="1" dirty="0" smtClean="0"/>
              <a:t>(познавать, изучая составные части целого)</a:t>
            </a:r>
          </a:p>
          <a:p>
            <a:r>
              <a:rPr lang="ru-RU" dirty="0" smtClean="0"/>
              <a:t>Интерпретировать </a:t>
            </a:r>
            <a:r>
              <a:rPr lang="ru-RU" sz="2400" i="1" dirty="0"/>
              <a:t>(объяснять, истолковывать, трактовать смысл текста, образа, ситуации)</a:t>
            </a:r>
          </a:p>
          <a:p>
            <a:r>
              <a:rPr lang="ru-RU" dirty="0" smtClean="0"/>
              <a:t>Целеполагание </a:t>
            </a:r>
            <a:r>
              <a:rPr lang="ru-RU" sz="2400" i="1" dirty="0"/>
              <a:t>(сопоставлять </a:t>
            </a:r>
            <a:br>
              <a:rPr lang="ru-RU" sz="2400" i="1" dirty="0"/>
            </a:br>
            <a:r>
              <a:rPr lang="ru-RU" sz="2400" i="1" dirty="0"/>
              <a:t>внешнее требование, потребности, условия и способ </a:t>
            </a:r>
            <a:r>
              <a:rPr lang="ru-RU" sz="2400" i="1" dirty="0" err="1"/>
              <a:t>действования</a:t>
            </a:r>
            <a:r>
              <a:rPr lang="ru-RU" sz="2400" i="1" dirty="0"/>
              <a:t>)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38200" y="292701"/>
            <a:ext cx="10515600" cy="340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/>
              <a:t>Программа «Формирование образовательных результатов ФГОС общего образования посредством методик коллективных учебных занятий» </a:t>
            </a:r>
          </a:p>
        </p:txBody>
      </p:sp>
    </p:spTree>
    <p:extLst>
      <p:ext uri="{BB962C8B-B14F-4D97-AF65-F5344CB8AC3E}">
        <p14:creationId xmlns:p14="http://schemas.microsoft.com/office/powerpoint/2010/main" val="136807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3"/>
          <a:stretch/>
        </p:blipFill>
        <p:spPr bwMode="auto">
          <a:xfrm>
            <a:off x="294967" y="231915"/>
            <a:ext cx="728075" cy="58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78454" y="893334"/>
            <a:ext cx="11635091" cy="775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6450" indent="-806450"/>
            <a:r>
              <a:rPr lang="ru-RU" sz="2300" b="1" dirty="0"/>
              <a:t>Цель</a:t>
            </a:r>
            <a:r>
              <a:rPr lang="ru-RU" sz="2300" dirty="0"/>
              <a:t> – осознанный </a:t>
            </a:r>
            <a:r>
              <a:rPr lang="ru-RU" sz="2300" b="1" dirty="0"/>
              <a:t>образ</a:t>
            </a:r>
            <a:r>
              <a:rPr lang="ru-RU" sz="2300" dirty="0"/>
              <a:t> предвосхищаемого </a:t>
            </a:r>
            <a:r>
              <a:rPr lang="ru-RU" sz="2300" i="1" dirty="0"/>
              <a:t>(предполагаемого)</a:t>
            </a:r>
            <a:r>
              <a:rPr lang="ru-RU" sz="2300" dirty="0"/>
              <a:t> результата, 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на </a:t>
            </a:r>
            <a:r>
              <a:rPr lang="ru-RU" sz="2300" dirty="0"/>
              <a:t>достижение которого направлены действия человека </a:t>
            </a:r>
            <a:r>
              <a:rPr lang="ru-RU" sz="2300" i="1" dirty="0"/>
              <a:t>(субъекта деятельности)</a:t>
            </a:r>
            <a:endParaRPr lang="ru-RU" sz="2300" b="1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2157413" y="1748527"/>
            <a:ext cx="7315200" cy="2705100"/>
            <a:chOff x="0" y="0"/>
            <a:chExt cx="2476500" cy="1247775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0" y="0"/>
              <a:ext cx="2476500" cy="1247775"/>
              <a:chOff x="0" y="0"/>
              <a:chExt cx="2476500" cy="1247775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809625" y="285750"/>
                <a:ext cx="723900" cy="666750"/>
              </a:xfrm>
              <a:prstGeom prst="ellips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Цель</a:t>
                </a:r>
                <a:endParaRPr lang="ru-RU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26" name="Группа 25"/>
              <p:cNvGrpSpPr/>
              <p:nvPr/>
            </p:nvGrpSpPr>
            <p:grpSpPr>
              <a:xfrm>
                <a:off x="0" y="0"/>
                <a:ext cx="2476500" cy="1247775"/>
                <a:chOff x="0" y="0"/>
                <a:chExt cx="2476500" cy="1247775"/>
              </a:xfrm>
            </p:grpSpPr>
            <p:sp>
              <p:nvSpPr>
                <p:cNvPr id="27" name="Надпись 1"/>
                <p:cNvSpPr txBox="1"/>
                <p:nvPr/>
              </p:nvSpPr>
              <p:spPr>
                <a:xfrm>
                  <a:off x="0" y="0"/>
                  <a:ext cx="962025" cy="45720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ru-RU" sz="2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Внешнее требование</a:t>
                  </a:r>
                </a:p>
              </p:txBody>
            </p:sp>
            <p:sp>
              <p:nvSpPr>
                <p:cNvPr id="28" name="Надпись 2"/>
                <p:cNvSpPr txBox="1"/>
                <p:nvPr/>
              </p:nvSpPr>
              <p:spPr>
                <a:xfrm>
                  <a:off x="1438275" y="0"/>
                  <a:ext cx="1038225" cy="45720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ru-RU" sz="2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Потребности субъекта</a:t>
                  </a:r>
                </a:p>
              </p:txBody>
            </p:sp>
            <p:sp>
              <p:nvSpPr>
                <p:cNvPr id="29" name="Надпись 4"/>
                <p:cNvSpPr txBox="1"/>
                <p:nvPr/>
              </p:nvSpPr>
              <p:spPr>
                <a:xfrm>
                  <a:off x="1419225" y="790575"/>
                  <a:ext cx="1038225" cy="45720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ru-RU" sz="2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Способы субъекта</a:t>
                  </a:r>
                </a:p>
              </p:txBody>
            </p:sp>
            <p:grpSp>
              <p:nvGrpSpPr>
                <p:cNvPr id="30" name="Группа 29"/>
                <p:cNvGrpSpPr/>
                <p:nvPr/>
              </p:nvGrpSpPr>
              <p:grpSpPr>
                <a:xfrm>
                  <a:off x="0" y="790575"/>
                  <a:ext cx="962025" cy="457200"/>
                  <a:chOff x="0" y="0"/>
                  <a:chExt cx="962025" cy="457200"/>
                </a:xfrm>
              </p:grpSpPr>
              <p:sp>
                <p:nvSpPr>
                  <p:cNvPr id="31" name="Надпись 3"/>
                  <p:cNvSpPr txBox="1"/>
                  <p:nvPr/>
                </p:nvSpPr>
                <p:spPr>
                  <a:xfrm>
                    <a:off x="0" y="0"/>
                    <a:ext cx="962025" cy="457200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Условия</a:t>
                    </a:r>
                  </a:p>
                </p:txBody>
              </p:sp>
              <p:grpSp>
                <p:nvGrpSpPr>
                  <p:cNvPr id="32" name="Группа 31"/>
                  <p:cNvGrpSpPr/>
                  <p:nvPr/>
                </p:nvGrpSpPr>
                <p:grpSpPr>
                  <a:xfrm>
                    <a:off x="95250" y="276225"/>
                    <a:ext cx="428625" cy="76200"/>
                    <a:chOff x="0" y="0"/>
                    <a:chExt cx="428625" cy="76200"/>
                  </a:xfrm>
                </p:grpSpPr>
                <p:cxnSp>
                  <p:nvCxnSpPr>
                    <p:cNvPr id="34" name="Прямая соединительная линия 33"/>
                    <p:cNvCxnSpPr/>
                    <p:nvPr/>
                  </p:nvCxnSpPr>
                  <p:spPr>
                    <a:xfrm>
                      <a:off x="0" y="0"/>
                      <a:ext cx="42862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Прямая соединительная линия 34"/>
                    <p:cNvCxnSpPr/>
                    <p:nvPr/>
                  </p:nvCxnSpPr>
                  <p:spPr>
                    <a:xfrm>
                      <a:off x="419100" y="9525"/>
                      <a:ext cx="0" cy="6667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3" name="Прямая со стрелкой 32"/>
                  <p:cNvCxnSpPr/>
                  <p:nvPr/>
                </p:nvCxnSpPr>
                <p:spPr>
                  <a:xfrm flipV="1">
                    <a:off x="609600" y="247650"/>
                    <a:ext cx="238125" cy="13335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3" name="Группа 12"/>
            <p:cNvGrpSpPr/>
            <p:nvPr/>
          </p:nvGrpSpPr>
          <p:grpSpPr>
            <a:xfrm>
              <a:off x="1876425" y="457200"/>
              <a:ext cx="152400" cy="342900"/>
              <a:chOff x="0" y="0"/>
              <a:chExt cx="152400" cy="342900"/>
            </a:xfrm>
          </p:grpSpPr>
          <p:cxnSp>
            <p:nvCxnSpPr>
              <p:cNvPr id="23" name="Прямая со стрелкой 22"/>
              <p:cNvCxnSpPr/>
              <p:nvPr/>
            </p:nvCxnSpPr>
            <p:spPr>
              <a:xfrm>
                <a:off x="152400" y="9525"/>
                <a:ext cx="0" cy="3143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 стрелкой 23"/>
              <p:cNvCxnSpPr/>
              <p:nvPr/>
            </p:nvCxnSpPr>
            <p:spPr>
              <a:xfrm flipV="1">
                <a:off x="0" y="0"/>
                <a:ext cx="0" cy="3429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Группа 13"/>
            <p:cNvGrpSpPr/>
            <p:nvPr/>
          </p:nvGrpSpPr>
          <p:grpSpPr>
            <a:xfrm>
              <a:off x="419100" y="457200"/>
              <a:ext cx="152400" cy="342900"/>
              <a:chOff x="0" y="0"/>
              <a:chExt cx="152400" cy="342900"/>
            </a:xfrm>
          </p:grpSpPr>
          <p:cxnSp>
            <p:nvCxnSpPr>
              <p:cNvPr id="21" name="Прямая со стрелкой 20"/>
              <p:cNvCxnSpPr/>
              <p:nvPr/>
            </p:nvCxnSpPr>
            <p:spPr>
              <a:xfrm>
                <a:off x="152400" y="9525"/>
                <a:ext cx="0" cy="3143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 стрелкой 21"/>
              <p:cNvCxnSpPr/>
              <p:nvPr/>
            </p:nvCxnSpPr>
            <p:spPr>
              <a:xfrm flipV="1">
                <a:off x="0" y="0"/>
                <a:ext cx="0" cy="3429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Группа 14"/>
            <p:cNvGrpSpPr/>
            <p:nvPr/>
          </p:nvGrpSpPr>
          <p:grpSpPr>
            <a:xfrm>
              <a:off x="962025" y="95250"/>
              <a:ext cx="476250" cy="104775"/>
              <a:chOff x="0" y="0"/>
              <a:chExt cx="476250" cy="104775"/>
            </a:xfrm>
          </p:grpSpPr>
          <p:cxnSp>
            <p:nvCxnSpPr>
              <p:cNvPr id="19" name="Прямая со стрелкой 18"/>
              <p:cNvCxnSpPr/>
              <p:nvPr/>
            </p:nvCxnSpPr>
            <p:spPr>
              <a:xfrm>
                <a:off x="9525" y="0"/>
                <a:ext cx="46672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 flipH="1">
                <a:off x="0" y="104775"/>
                <a:ext cx="47625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Группа 15"/>
            <p:cNvGrpSpPr/>
            <p:nvPr/>
          </p:nvGrpSpPr>
          <p:grpSpPr>
            <a:xfrm>
              <a:off x="952500" y="1057275"/>
              <a:ext cx="476250" cy="104775"/>
              <a:chOff x="0" y="0"/>
              <a:chExt cx="476250" cy="104775"/>
            </a:xfrm>
          </p:grpSpPr>
          <p:cxnSp>
            <p:nvCxnSpPr>
              <p:cNvPr id="17" name="Прямая со стрелкой 16"/>
              <p:cNvCxnSpPr/>
              <p:nvPr/>
            </p:nvCxnSpPr>
            <p:spPr>
              <a:xfrm>
                <a:off x="9525" y="0"/>
                <a:ext cx="46672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 стрелкой 17"/>
              <p:cNvCxnSpPr/>
              <p:nvPr/>
            </p:nvCxnSpPr>
            <p:spPr>
              <a:xfrm flipH="1">
                <a:off x="0" y="104775"/>
                <a:ext cx="47625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Заголовок 1"/>
          <p:cNvSpPr txBox="1">
            <a:spLocks/>
          </p:cNvSpPr>
          <p:nvPr/>
        </p:nvSpPr>
        <p:spPr>
          <a:xfrm>
            <a:off x="838200" y="292701"/>
            <a:ext cx="10515600" cy="340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/>
              <a:t>Программа «Формирование образовательных результатов ФГОС общего образования посредством методик коллективных учебных занятий» </a:t>
            </a: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71440" y="4618825"/>
            <a:ext cx="12058649" cy="1842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6450" indent="-806450"/>
            <a:r>
              <a:rPr lang="ru-RU" sz="2300" i="1" dirty="0" smtClean="0"/>
              <a:t>Цель. Формирование представлений о ключевых («ядерных») образовательных результатах и способах их формирования посредством моделирования образовательного процесса в 3-х организационных формах </a:t>
            </a:r>
            <a:r>
              <a:rPr lang="ru-RU" sz="1900" i="1" dirty="0" smtClean="0"/>
              <a:t>(индивидуально-обособленной, групповой, парах сменного состава) </a:t>
            </a:r>
            <a:r>
              <a:rPr lang="ru-RU" sz="2300" i="1" dirty="0" smtClean="0"/>
              <a:t>в рамках стартового семинара и инициативно организуемой деятельности обучающихся в течение 1 месяца</a:t>
            </a:r>
            <a:endParaRPr lang="ru-RU" sz="2300" i="1" dirty="0"/>
          </a:p>
        </p:txBody>
      </p:sp>
    </p:spTree>
    <p:extLst>
      <p:ext uri="{BB962C8B-B14F-4D97-AF65-F5344CB8AC3E}">
        <p14:creationId xmlns:p14="http://schemas.microsoft.com/office/powerpoint/2010/main" val="24279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950" y="705394"/>
            <a:ext cx="10498132" cy="57971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Ключевые принципы организации учебной деятельности </a:t>
            </a:r>
            <a:br>
              <a:rPr lang="ru-RU" sz="2400" b="1" dirty="0" smtClean="0"/>
            </a:br>
            <a:r>
              <a:rPr lang="ru-RU" sz="2400" b="1" dirty="0" smtClean="0"/>
              <a:t>для обеспечения требований ФГОС общего образования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235" y="1383585"/>
            <a:ext cx="11756789" cy="5291509"/>
          </a:xfrm>
        </p:spPr>
        <p:txBody>
          <a:bodyPr>
            <a:noAutofit/>
          </a:bodyPr>
          <a:lstStyle/>
          <a:p>
            <a:pPr lvl="0"/>
            <a:r>
              <a:rPr lang="ru-RU" sz="2300" dirty="0" smtClean="0"/>
              <a:t>Принцип </a:t>
            </a:r>
            <a:r>
              <a:rPr lang="ru-RU" sz="2300" dirty="0"/>
              <a:t>образовательной </a:t>
            </a:r>
            <a:r>
              <a:rPr lang="ru-RU" sz="2300" b="1" dirty="0" smtClean="0"/>
              <a:t>цели </a:t>
            </a:r>
            <a:r>
              <a:rPr lang="ru-RU" sz="2300" dirty="0" smtClean="0"/>
              <a:t>как осознанного образа предполагаемого результата.</a:t>
            </a:r>
            <a:endParaRPr lang="ru-RU" sz="2300" dirty="0"/>
          </a:p>
          <a:p>
            <a:pPr lvl="0"/>
            <a:r>
              <a:rPr lang="ru-RU" sz="2300" dirty="0" smtClean="0"/>
              <a:t>Принцип </a:t>
            </a:r>
            <a:r>
              <a:rPr lang="ru-RU" sz="2300" b="1" dirty="0"/>
              <a:t>разнообразия</a:t>
            </a:r>
            <a:r>
              <a:rPr lang="ru-RU" sz="2300" dirty="0"/>
              <a:t> содержания образования (тем, заданий, функций) как разделение учебного труда для достижения интегративного образовательного результата.</a:t>
            </a:r>
          </a:p>
          <a:p>
            <a:pPr lvl="0"/>
            <a:r>
              <a:rPr lang="ru-RU" sz="2300" dirty="0"/>
              <a:t>Принцип освоения содержания образования (изучаемого материала) </a:t>
            </a:r>
            <a:r>
              <a:rPr lang="ru-RU" sz="2300" b="1" dirty="0"/>
              <a:t>по способностям</a:t>
            </a:r>
            <a:r>
              <a:rPr lang="ru-RU" sz="2300" dirty="0"/>
              <a:t>.</a:t>
            </a:r>
          </a:p>
          <a:p>
            <a:pPr lvl="0"/>
            <a:r>
              <a:rPr lang="ru-RU" sz="2300" dirty="0" smtClean="0"/>
              <a:t>Принцип </a:t>
            </a:r>
            <a:r>
              <a:rPr lang="ru-RU" sz="2300" dirty="0"/>
              <a:t>обязательности </a:t>
            </a:r>
            <a:r>
              <a:rPr lang="ru-RU" sz="2300" b="1" dirty="0"/>
              <a:t>3-х организационных форм </a:t>
            </a:r>
            <a:r>
              <a:rPr lang="ru-RU" sz="2300" dirty="0"/>
              <a:t>(индивидуально-обособленной, групповой, пар сменного состава).</a:t>
            </a:r>
          </a:p>
          <a:p>
            <a:pPr lvl="0"/>
            <a:r>
              <a:rPr lang="ru-RU" sz="2300" dirty="0" smtClean="0"/>
              <a:t>Принцип </a:t>
            </a:r>
            <a:r>
              <a:rPr lang="ru-RU" sz="2300" dirty="0"/>
              <a:t>неоднократного </a:t>
            </a:r>
            <a:r>
              <a:rPr lang="ru-RU" sz="2300" b="1" dirty="0"/>
              <a:t>безотлагательного обсуждения </a:t>
            </a:r>
            <a:r>
              <a:rPr lang="ru-RU" sz="2300" dirty="0"/>
              <a:t>изучаемого учебного материала в парах сменного состава.</a:t>
            </a:r>
          </a:p>
          <a:p>
            <a:pPr lvl="0"/>
            <a:r>
              <a:rPr lang="ru-RU" sz="2300" dirty="0"/>
              <a:t>Принцип наличия </a:t>
            </a:r>
            <a:r>
              <a:rPr lang="ru-RU" sz="2300" b="1" dirty="0"/>
              <a:t>разного уровня </a:t>
            </a:r>
            <a:r>
              <a:rPr lang="ru-RU" sz="2300" dirty="0"/>
              <a:t>знаний и умений, жизненного </a:t>
            </a:r>
            <a:r>
              <a:rPr lang="ru-RU" sz="2300" dirty="0" smtClean="0"/>
              <a:t>опыта </a:t>
            </a:r>
            <a:r>
              <a:rPr lang="ru-RU" sz="2300" dirty="0"/>
              <a:t>у обучающихся совместно. </a:t>
            </a:r>
          </a:p>
          <a:p>
            <a:pPr lvl="0"/>
            <a:r>
              <a:rPr lang="ru-RU" sz="2300" dirty="0"/>
              <a:t>Принцип со-</a:t>
            </a:r>
            <a:r>
              <a:rPr lang="ru-RU" sz="2300" dirty="0" err="1"/>
              <a:t>бытийности</a:t>
            </a:r>
            <a:r>
              <a:rPr lang="ru-RU" sz="2300" dirty="0"/>
              <a:t>, </a:t>
            </a:r>
            <a:r>
              <a:rPr lang="ru-RU" sz="2300" b="1" dirty="0"/>
              <a:t>сотрудничества</a:t>
            </a:r>
            <a:r>
              <a:rPr lang="ru-RU" sz="2300" dirty="0"/>
              <a:t> и взаимопомощи.</a:t>
            </a:r>
          </a:p>
          <a:p>
            <a:pPr lvl="0"/>
            <a:r>
              <a:rPr lang="ru-RU" sz="2300" dirty="0" smtClean="0"/>
              <a:t>Принцип </a:t>
            </a:r>
            <a:r>
              <a:rPr lang="ru-RU" sz="2300" dirty="0"/>
              <a:t>3-х аспектной (содержательной, </a:t>
            </a:r>
            <a:r>
              <a:rPr lang="ru-RU" sz="2300" dirty="0" err="1"/>
              <a:t>деятельностной</a:t>
            </a:r>
            <a:r>
              <a:rPr lang="ru-RU" sz="2300" dirty="0"/>
              <a:t>, эмоциональной) </a:t>
            </a:r>
            <a:r>
              <a:rPr lang="ru-RU" sz="2300" b="1" dirty="0"/>
              <a:t>рефлексии</a:t>
            </a:r>
            <a:r>
              <a:rPr lang="ru-RU" sz="2300" dirty="0"/>
              <a:t> образовательной деятельности</a:t>
            </a:r>
            <a:r>
              <a:rPr lang="ru-RU" sz="2300" dirty="0" smtClean="0"/>
              <a:t>.</a:t>
            </a:r>
            <a:endParaRPr lang="ru-RU" sz="23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3"/>
          <a:stretch/>
        </p:blipFill>
        <p:spPr bwMode="auto">
          <a:xfrm>
            <a:off x="294967" y="231915"/>
            <a:ext cx="728075" cy="58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38200" y="292701"/>
            <a:ext cx="10515600" cy="340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/>
              <a:t>Программа «Формирование образовательных результатов ФГОС общего образования посредством методик коллективных учебных занятий» </a:t>
            </a:r>
          </a:p>
        </p:txBody>
      </p:sp>
    </p:spTree>
    <p:extLst>
      <p:ext uri="{BB962C8B-B14F-4D97-AF65-F5344CB8AC3E}">
        <p14:creationId xmlns:p14="http://schemas.microsoft.com/office/powerpoint/2010/main" val="61129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927</Words>
  <Application>Microsoft Office PowerPoint</Application>
  <PresentationFormat>Широкоэкранный</PresentationFormat>
  <Paragraphs>86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«Образовательные результаты ФГОС общего образования  и их формирование  в методиках коллективных учебных занятий»</vt:lpstr>
      <vt:lpstr>Федеральные государственные образовательные стандарты общего образования</vt:lpstr>
      <vt:lpstr>Федеральные государственные образовательные стандарты общего образования</vt:lpstr>
      <vt:lpstr>Федеральные государственные образовательные стандарты общего образования</vt:lpstr>
      <vt:lpstr>Федеральные государственные образовательные стандарты общего образования</vt:lpstr>
      <vt:lpstr>Образовательные результаты ФГОС общего образования (версия)</vt:lpstr>
      <vt:lpstr>«Ядро»  образовательных результатов Красноярского стандарта качества образования</vt:lpstr>
      <vt:lpstr>Презентация PowerPoint</vt:lpstr>
      <vt:lpstr>Ключевые принципы организации учебной деятельности  для обеспечения требований ФГОС общего образования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Рефлексивно-аналитический семинар  с заместителями директоров общеобразовательных организаций  по учебно-воспитательной работе</dc:title>
  <dc:creator>kab302_teacher</dc:creator>
  <cp:lastModifiedBy>kab302_teacher</cp:lastModifiedBy>
  <cp:revision>119</cp:revision>
  <dcterms:created xsi:type="dcterms:W3CDTF">2019-09-06T05:19:22Z</dcterms:created>
  <dcterms:modified xsi:type="dcterms:W3CDTF">2020-02-07T07:11:36Z</dcterms:modified>
</cp:coreProperties>
</file>