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94" r:id="rId3"/>
    <p:sldId id="416" r:id="rId4"/>
    <p:sldId id="260" r:id="rId5"/>
    <p:sldId id="419" r:id="rId6"/>
    <p:sldId id="286" r:id="rId7"/>
    <p:sldId id="306" r:id="rId8"/>
    <p:sldId id="307" r:id="rId9"/>
    <p:sldId id="266" r:id="rId10"/>
    <p:sldId id="418" r:id="rId11"/>
    <p:sldId id="265" r:id="rId12"/>
    <p:sldId id="417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BA8E-A3A8-4746-9571-6D62394338E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7A96C-2491-4714-BC44-3F0DA000B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9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F57C-BB3C-4BFF-9C7D-6700C5B4BDE0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D66A-4EB1-417E-A155-45774229F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уставной деятельности возглавляемого мной учреждения является:</a:t>
            </a:r>
            <a:endParaRPr lang="ru-RU" dirty="0">
              <a:effectLst/>
            </a:endParaRPr>
          </a:p>
          <a:p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адаптивной физической культуры и спорта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Красноярском крае</a:t>
            </a:r>
            <a:endParaRPr lang="ru-RU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з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адач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dirty="0">
              <a:effectLst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программы спортивной подготовки по адаптивным видам спорта (спорту слепых, спорту глухих, спорту лиц с поражением опорно-двигательного аппарата, спорту лиц с интеллектуальными нарушениями)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кандидатов в спортивные сборные команды Красноярского края и Российской Федерации по адаптивным видам спорта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координация и методическое обеспечение деятельности физкультурно-спортивных организаций Красноярского края, осуществляющих деятельность в области адаптивной физической культуры и адаптивного спорта;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2917-1A65-4E07-9A00-1936D77064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0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D67D-9E54-4B61-BAEF-BA59BC0B84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0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мы сотрудничаем с учреждениями здравоохранения  КВФД, СКЦ ФМБА. Производится Обследование, выдаются рекомендации, ведется наблюдение и коррекция. Эта работа координируется нашим врачом спортивной медицины.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Учреждения социальной защиты предоставляют нам возможность пользоваться доступной и комфортной инфраструктурой, обеспечивают бытовые нужды, включая социальное сопровождение и транспортное обеспечение. Так например мы уже 2 года на базе МБОУ СО «Радуга»  реализуем проект «Преодоление. Спорт. Победа!» с детьми с расстройством аутистического спектра и синдромом Дауна.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2917-1A65-4E07-9A00-1936D77064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20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значение для нас имеет взаимодействие  с организациями и учреждениями системы образования. Основной набор и отбор мы конечно осуществляет на базе этих организаций: 7 Краевых учреждений, 9 муниципальных дошкольные образовательные организации - детских садов г. Красноярск, 2 муниципальных общеобразовательных организации г. Красноярска. В сфере физической культуры взаимодействие осуществляется конечно в более широком формате. Мы проводим тренировочные занятия на площадках современных подведомственных министерству спорта объектах, тесно сотрудничаем с муниципальными спортивными организациями, кроме того используем объекты на условиях арендной платы. 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же со своей стороны интересны нашим партнерам высококвалифицированными в своей сфере кадрами. Все без исключения специалисты прошли обучение либо повышение квалификации, либо переподготовку по АФК, психологии,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медицико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-биологическим основам и антидопингу (Институт АФК им. П.Ф. Лесгафта, Краевой ИПК, СКЦ ФМБА России,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СФУи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других ВУЗы страны). Все без исключения спортсмены-сборники систематически проходят обучение по антидопингу. Мы имеем высоко-технологичное диагностические и коррекционное оборудование для обследования и коррекции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-функционального состояния (Омега-спорт,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Бослаб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система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Реакор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Мы предлагаем  интересные проекты по пропаганде и популяризации здорового образа жизни, которые уже стали очень популярными в крае.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тренировочный процесс осуществляется 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спортивных объектах Красноярского края</a:t>
            </a:r>
            <a:endParaRPr lang="ru-RU" dirty="0">
              <a:effectLst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Договора о сотрудничестве по ресурсному и методическому сопровождению заключены 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 организациями и учреждениями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2917-1A65-4E07-9A00-1936D77064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8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……………………………………………………………………………………….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2015 году я разработала и внедрила в работу модель спортивного отбора по адаптивным видам спорта, которая отражает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dirty="0">
              <a:effectLst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медицинские аспекты, 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уровень развития физических качеств,</a:t>
            </a:r>
            <a:endParaRPr lang="ru-RU" dirty="0">
              <a:effectLst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психолого-педагогические аспекты. </a:t>
            </a:r>
            <a:endParaRPr lang="ru-RU" dirty="0">
              <a:effectLst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важнейшую роль в спортивном отборе в адаптивном спорте играет система медико-функциональная классификации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в работу учреждения данной системы позволяет нам уже на начальном этапе индивидуального отбора определить расположенность инвалида и возможность включения его либо в физкультурно-оздоровительную направленность, либо в тренировочный процесс на программы спортивной подготовки.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2917-1A65-4E07-9A00-1936D77064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ронин_ВК\Desktop\форум\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31859C"/>
                </a:solidFill>
              </a:rPr>
              <a:t>О возможностях  включения детей с инвалидностью и ОВЗ в занятия паралимпийскими, </a:t>
            </a:r>
            <a:r>
              <a:rPr lang="ru-RU" b="1" dirty="0" err="1">
                <a:solidFill>
                  <a:srgbClr val="31859C"/>
                </a:solidFill>
              </a:rPr>
              <a:t>сурдлимпийскими</a:t>
            </a:r>
            <a:r>
              <a:rPr lang="ru-RU" b="1" dirty="0">
                <a:solidFill>
                  <a:srgbClr val="31859C"/>
                </a:solidFill>
              </a:rPr>
              <a:t> видами спорта и движение Специальной Олимпиады России</a:t>
            </a:r>
          </a:p>
        </p:txBody>
      </p:sp>
      <p:pic>
        <p:nvPicPr>
          <p:cNvPr id="2050" name="Picture 2" descr="C:\Users\Воронин_ВК\Desktop\лого\логотип новый_пра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3279" cy="11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оронин_ВК\Desktop\форум\фон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F581BC-98D9-4788-AA77-56506987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88" y="69269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«Преодоление. Спорт. Победа!»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85E84A-F793-481A-9F06-3A8A2CB0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16 сентября по 1 ноября  СК «Радуга»</a:t>
            </a:r>
          </a:p>
          <a:p>
            <a:r>
              <a:rPr lang="ru-RU" dirty="0"/>
              <a:t>врач спортивной медицины</a:t>
            </a:r>
          </a:p>
          <a:p>
            <a:r>
              <a:rPr lang="ru-RU" dirty="0"/>
              <a:t>психолог</a:t>
            </a:r>
          </a:p>
          <a:p>
            <a:r>
              <a:rPr lang="ru-RU" dirty="0"/>
              <a:t>инструктор АФК</a:t>
            </a:r>
          </a:p>
          <a:p>
            <a:r>
              <a:rPr lang="ru-RU" dirty="0"/>
              <a:t>инструктор-реабилитолог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Индивидуальный отбор</a:t>
            </a:r>
          </a:p>
        </p:txBody>
      </p:sp>
      <p:sp>
        <p:nvSpPr>
          <p:cNvPr id="4" name="Стрелка вправо 20">
            <a:extLst>
              <a:ext uri="{FF2B5EF4-FFF2-40B4-BE49-F238E27FC236}">
                <a16:creationId xmlns:a16="http://schemas.microsoft.com/office/drawing/2014/main" xmlns="" id="{001BC3C6-1F1C-438C-9696-A7034786A4F6}"/>
              </a:ext>
            </a:extLst>
          </p:cNvPr>
          <p:cNvSpPr/>
          <p:nvPr/>
        </p:nvSpPr>
        <p:spPr>
          <a:xfrm rot="5400000">
            <a:off x="4593972" y="4892252"/>
            <a:ext cx="460112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ронин_ВК\Desktop\форум\фон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оронин_ВК\Desktop\лого\логотип новый_пра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3279" cy="11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1560" y="1340768"/>
            <a:ext cx="3807266" cy="540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Лица, прошедшие индивидуальный отбор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399404" y="1484784"/>
            <a:ext cx="648072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7770" y="1241590"/>
            <a:ext cx="352839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Программы спортивной подготовки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2158" y="2272887"/>
            <a:ext cx="380726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Лица, не прошедшие спортивный отбор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373116" y="2379184"/>
            <a:ext cx="648072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t3.gstatic.com/images?q=tbn:ANd9GcTvo2RlWrqPn8M6mM5d-p17qlaCBafoLZYUAwBVmFMbnoXEFEVu8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738" y="2092866"/>
            <a:ext cx="1666875" cy="133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6068402" y="3407029"/>
            <a:ext cx="460112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4115" y="3889113"/>
            <a:ext cx="8518618" cy="912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Приказ от 29.12.2017 года № 450п «Об утверждении методических рекомендаций по реализации государственной работы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«Организация и обеспечение подготовки спортивного резерва»</a:t>
            </a: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6034132" y="4779868"/>
            <a:ext cx="460112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8239" y="5313577"/>
            <a:ext cx="3764979" cy="912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Программа подготовка спортивного резерва по виду спорта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BDC94F8-AB49-4AE7-A3D1-F35BDD5FD9D8}"/>
              </a:ext>
            </a:extLst>
          </p:cNvPr>
          <p:cNvSpPr/>
          <p:nvPr/>
        </p:nvSpPr>
        <p:spPr>
          <a:xfrm>
            <a:off x="4707346" y="5333022"/>
            <a:ext cx="3764979" cy="912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Программа реабилитации</a:t>
            </a:r>
          </a:p>
        </p:txBody>
      </p:sp>
      <p:sp>
        <p:nvSpPr>
          <p:cNvPr id="17" name="Стрелка вправо 20">
            <a:extLst>
              <a:ext uri="{FF2B5EF4-FFF2-40B4-BE49-F238E27FC236}">
                <a16:creationId xmlns:a16="http://schemas.microsoft.com/office/drawing/2014/main" xmlns="" id="{E01F6D9E-D827-4917-B81C-756FC021B066}"/>
              </a:ext>
            </a:extLst>
          </p:cNvPr>
          <p:cNvSpPr/>
          <p:nvPr/>
        </p:nvSpPr>
        <p:spPr>
          <a:xfrm rot="5400000">
            <a:off x="2352700" y="4795449"/>
            <a:ext cx="460112" cy="5040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ронин_ВК\Desktop\форум\фон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96541" y="70871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Наша ЗАДАЧА -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Раскрыть безграничные возможности каждого человека, воспитать силу духа для достижения спортивных и моральных высот 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IMG_5185">
            <a:extLst>
              <a:ext uri="{FF2B5EF4-FFF2-40B4-BE49-F238E27FC236}">
                <a16:creationId xmlns:a16="http://schemas.microsoft.com/office/drawing/2014/main" xmlns="" id="{0174281D-44FE-4C54-80C4-BBADDB88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74138"/>
            <a:ext cx="6336704" cy="42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421" y="584684"/>
            <a:ext cx="8744247" cy="1368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2400" b="1">
                <a:solidFill>
                  <a:srgbClr val="FF0000"/>
                </a:solidFill>
              </a:rPr>
              <a:t>Ц</a:t>
            </a:r>
            <a:r>
              <a:rPr lang="ru-RU" sz="2400" b="1" dirty="0">
                <a:solidFill>
                  <a:srgbClr val="FF0000"/>
                </a:solidFill>
              </a:rPr>
              <a:t>ель:</a:t>
            </a:r>
          </a:p>
          <a:p>
            <a:pPr marL="0" indent="0" algn="ctr">
              <a:buNone/>
            </a:pPr>
            <a:r>
              <a:rPr lang="x-none" sz="2400" b="1">
                <a:solidFill>
                  <a:srgbClr val="002060"/>
                </a:solidFill>
              </a:rPr>
              <a:t>развитие адаптивной физической культуры и спорта</a:t>
            </a:r>
            <a:r>
              <a:rPr lang="ru-RU" sz="2400" b="1" dirty="0">
                <a:solidFill>
                  <a:srgbClr val="002060"/>
                </a:solidFill>
              </a:rPr>
              <a:t> в Красноярском крае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\\Kalinina\общая\КОНОПАЦКАЯ\Викторина\DSCN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354" y="3795629"/>
            <a:ext cx="395264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1268760"/>
            <a:ext cx="5235159" cy="5258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pPr marL="0" indent="0">
              <a:buFont typeface="Arial" pitchFamily="34" charset="0"/>
              <a:buNone/>
            </a:pPr>
            <a:r>
              <a:rPr lang="x-none" sz="5100" b="1" dirty="0">
                <a:solidFill>
                  <a:srgbClr val="FF0000"/>
                </a:solidFill>
              </a:rPr>
              <a:t>Задачи</a:t>
            </a:r>
            <a:r>
              <a:rPr lang="ru-RU" sz="51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ru-RU" dirty="0"/>
              <a:t> </a:t>
            </a:r>
          </a:p>
          <a:p>
            <a:r>
              <a:rPr lang="ru-RU" dirty="0"/>
              <a:t>реализация программы спортивной подготовки по спорту слепых, спорту глухих, спорту лиц с поражением опорно-двигательного аппарата, спорту лиц с интеллектуальными нарушениями</a:t>
            </a:r>
          </a:p>
          <a:p>
            <a:endParaRPr lang="ru-RU" dirty="0"/>
          </a:p>
          <a:p>
            <a:r>
              <a:rPr lang="ru-RU" dirty="0"/>
              <a:t>подготовка кандидатов в спортивные сборные команды Красноярского края и Российской Федерации по адаптивным видам спорта</a:t>
            </a:r>
          </a:p>
          <a:p>
            <a:endParaRPr lang="ru-RU" dirty="0"/>
          </a:p>
          <a:p>
            <a:r>
              <a:rPr lang="ru-RU" dirty="0"/>
              <a:t>координация и методическое обеспечение деятельности физкультурно-спортивных организаций Красноярского края, осуществляющих деятельность </a:t>
            </a:r>
            <a:br>
              <a:rPr lang="ru-RU" dirty="0"/>
            </a:br>
            <a:r>
              <a:rPr lang="ru-RU" dirty="0"/>
              <a:t>в области адаптивной физической                        культуры и адаптивного спорта;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C:\Users\Воронин_ВК\Desktop\лого\логотип новый_пра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113279" cy="11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DA4AC04-3C49-4548-BE10-4EEE936A805E}"/>
              </a:ext>
            </a:extLst>
          </p:cNvPr>
          <p:cNvSpPr/>
          <p:nvPr/>
        </p:nvSpPr>
        <p:spPr>
          <a:xfrm>
            <a:off x="65108" y="3284984"/>
            <a:ext cx="3400920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Адаптивная двигательная рекреация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E512EC93-B75A-4676-B5C0-800B5865BF1A}"/>
              </a:ext>
            </a:extLst>
          </p:cNvPr>
          <p:cNvSpPr/>
          <p:nvPr/>
        </p:nvSpPr>
        <p:spPr>
          <a:xfrm>
            <a:off x="65108" y="1484784"/>
            <a:ext cx="3400920" cy="660581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Адаптивное физическое воспитание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C7193E44-AD80-4F33-A9FD-6696AD09310D}"/>
              </a:ext>
            </a:extLst>
          </p:cNvPr>
          <p:cNvSpPr/>
          <p:nvPr/>
        </p:nvSpPr>
        <p:spPr>
          <a:xfrm>
            <a:off x="65107" y="5013176"/>
            <a:ext cx="3400921" cy="86577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Креативные (художественно-музыкальные) телесно-ориентированные практики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52919DC-2264-49D4-971F-B648B3C342EF}"/>
              </a:ext>
            </a:extLst>
          </p:cNvPr>
          <p:cNvSpPr/>
          <p:nvPr/>
        </p:nvSpPr>
        <p:spPr>
          <a:xfrm>
            <a:off x="1331640" y="404664"/>
            <a:ext cx="6624736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8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b="1" dirty="0">
                <a:solidFill>
                  <a:prstClr val="black"/>
                </a:solidFill>
              </a:rPr>
              <a:t>Основные виды  адаптивной физической культуры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1FC7DF4-6252-4A50-93CD-18B9BE5428A3}"/>
              </a:ext>
            </a:extLst>
          </p:cNvPr>
          <p:cNvSpPr/>
          <p:nvPr/>
        </p:nvSpPr>
        <p:spPr>
          <a:xfrm>
            <a:off x="3709786" y="1196752"/>
            <a:ext cx="5254702" cy="948613"/>
          </a:xfrm>
          <a:prstGeom prst="rect">
            <a:avLst/>
          </a:prstGeom>
          <a:gradFill>
            <a:gsLst>
              <a:gs pos="0">
                <a:srgbClr val="FF0000">
                  <a:lumMod val="75000"/>
                  <a:alpha val="6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</a:rPr>
              <a:t>направлено на формирование комплекса специальных знаний, жизненно и профессионально необходимых двигательных умений и навыков; на развитие широкого круга основных физических и специальных качеств, повышение функциональных возможностей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720D1FB-8B81-428F-9727-A26A5786FD14}"/>
              </a:ext>
            </a:extLst>
          </p:cNvPr>
          <p:cNvSpPr/>
          <p:nvPr/>
        </p:nvSpPr>
        <p:spPr>
          <a:xfrm>
            <a:off x="3709786" y="2265198"/>
            <a:ext cx="5254702" cy="80376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</a:rPr>
              <a:t>направлено на формирование высокого спортивного мастерства и достижение наивысших результатов в различных видах спорта в состязаниях с людьми, имеющими аналогичные проблемы со здоровьем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F891E18-E61B-49D8-86A2-92ADCB38E638}"/>
              </a:ext>
            </a:extLst>
          </p:cNvPr>
          <p:cNvSpPr/>
          <p:nvPr/>
        </p:nvSpPr>
        <p:spPr>
          <a:xfrm>
            <a:off x="3709786" y="3257420"/>
            <a:ext cx="5254702" cy="675636"/>
          </a:xfrm>
          <a:prstGeom prst="rect">
            <a:avLst/>
          </a:prstGeom>
          <a:gradFill>
            <a:gsLst>
              <a:gs pos="0">
                <a:srgbClr val="FFFF00"/>
              </a:gs>
              <a:gs pos="58000">
                <a:schemeClr val="accent1"/>
              </a:gs>
              <a:gs pos="82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</a:rPr>
              <a:t>направлено на активизацию, поддержание или восстановление физических сил, на профилактику утомления, развлечение, интересное проведение досуга и на оздоровление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C0B260D-CDF1-44C7-A986-822E73AACF47}"/>
              </a:ext>
            </a:extLst>
          </p:cNvPr>
          <p:cNvSpPr/>
          <p:nvPr/>
        </p:nvSpPr>
        <p:spPr>
          <a:xfrm>
            <a:off x="3709786" y="4137096"/>
            <a:ext cx="5254702" cy="804072"/>
          </a:xfrm>
          <a:prstGeom prst="rect">
            <a:avLst/>
          </a:prstGeom>
          <a:gradFill>
            <a:gsLst>
              <a:gs pos="0">
                <a:srgbClr val="0070C0"/>
              </a:gs>
              <a:gs pos="48000">
                <a:srgbClr val="D4DEFF"/>
              </a:gs>
              <a:gs pos="91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</a:rPr>
              <a:t>направлено на восстановление временно утраченных или нарушенных функций после перенесения различных заболеваний, травм, физических и психических перенапряжений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FFA4277C-312B-4C43-961B-679E3CE38255}"/>
              </a:ext>
            </a:extLst>
          </p:cNvPr>
          <p:cNvSpPr/>
          <p:nvPr/>
        </p:nvSpPr>
        <p:spPr>
          <a:xfrm>
            <a:off x="65108" y="4123731"/>
            <a:ext cx="3400921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Адаптивная физическая реабилитация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DD97934A-C03F-4A35-BE45-DEFF1D00632B}"/>
              </a:ext>
            </a:extLst>
          </p:cNvPr>
          <p:cNvSpPr/>
          <p:nvPr/>
        </p:nvSpPr>
        <p:spPr>
          <a:xfrm>
            <a:off x="65108" y="2420888"/>
            <a:ext cx="3400920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Адаптивный спорт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1699D9DF-9788-4C84-8234-02B6A0B07C22}"/>
              </a:ext>
            </a:extLst>
          </p:cNvPr>
          <p:cNvSpPr/>
          <p:nvPr/>
        </p:nvSpPr>
        <p:spPr>
          <a:xfrm>
            <a:off x="65108" y="6102350"/>
            <a:ext cx="3400920" cy="62323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ru-RU" sz="1400" b="1" dirty="0">
                <a:solidFill>
                  <a:prstClr val="black"/>
                </a:solidFill>
              </a:rPr>
              <a:t>Экстремальные виды двигательной активности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FC31AD2-F955-4DF1-9FAC-9F7CC081D878}"/>
              </a:ext>
            </a:extLst>
          </p:cNvPr>
          <p:cNvSpPr/>
          <p:nvPr/>
        </p:nvSpPr>
        <p:spPr>
          <a:xfrm>
            <a:off x="3709786" y="5116034"/>
            <a:ext cx="5254702" cy="762915"/>
          </a:xfrm>
          <a:prstGeom prst="rect">
            <a:avLst/>
          </a:prstGeom>
          <a:gradFill>
            <a:gsLst>
              <a:gs pos="0">
                <a:srgbClr val="7030A0"/>
              </a:gs>
              <a:gs pos="41000">
                <a:srgbClr val="D4DEFF"/>
              </a:gs>
              <a:gs pos="91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</a:rPr>
              <a:t>направлен на </a:t>
            </a:r>
            <a:r>
              <a:rPr lang="ru-RU" sz="1200" b="1" dirty="0" err="1">
                <a:solidFill>
                  <a:prstClr val="black"/>
                </a:solidFill>
              </a:rPr>
              <a:t>самоактуализацию</a:t>
            </a:r>
            <a:r>
              <a:rPr lang="ru-RU" sz="1200" b="1" dirty="0">
                <a:solidFill>
                  <a:prstClr val="black"/>
                </a:solidFill>
              </a:rPr>
              <a:t>, творческое саморазвитие, самовыражении духовной сущности через движение, музыку, образ, другие средства искусства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B499F867-49D7-43E3-9FB3-45B1EFE34B25}"/>
              </a:ext>
            </a:extLst>
          </p:cNvPr>
          <p:cNvSpPr/>
          <p:nvPr/>
        </p:nvSpPr>
        <p:spPr>
          <a:xfrm>
            <a:off x="3709786" y="6102349"/>
            <a:ext cx="5254702" cy="623951"/>
          </a:xfrm>
          <a:prstGeom prst="rect">
            <a:avLst/>
          </a:prstGeom>
          <a:gradFill>
            <a:gsLst>
              <a:gs pos="0">
                <a:srgbClr val="92D050"/>
              </a:gs>
              <a:gs pos="51000">
                <a:srgbClr val="D4DEFF"/>
              </a:gs>
              <a:gs pos="91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hangingPunct="1">
              <a:defRPr/>
            </a:pPr>
            <a:r>
              <a:rPr lang="ru-RU" sz="1200" b="1" dirty="0">
                <a:solidFill>
                  <a:prstClr val="black"/>
                </a:solidFill>
              </a:rPr>
              <a:t>направлены на удовлетворение потребности испытать себя в необычных, экстремальных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ронин_ВК\Desktop\форум\фон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</a:rPr>
              <a:t>Моделирование развития АФК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86"/>
            <a:ext cx="8507288" cy="56610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4300" dirty="0"/>
          </a:p>
          <a:p>
            <a:pPr marL="0" lvl="0" indent="0">
              <a:buNone/>
            </a:pPr>
            <a:r>
              <a:rPr lang="ru-RU" sz="4300" dirty="0"/>
              <a:t>  </a:t>
            </a:r>
          </a:p>
        </p:txBody>
      </p:sp>
      <p:pic>
        <p:nvPicPr>
          <p:cNvPr id="5" name="Picture 2" descr="C:\Users\Воронин_ВК\Desktop\лого\логотип новый_пра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3279" cy="11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7524" y="2359553"/>
            <a:ext cx="4932548" cy="83476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Медицинский допуск              </a:t>
            </a:r>
            <a:r>
              <a:rPr lang="ru-RU" sz="1200" b="1" dirty="0">
                <a:solidFill>
                  <a:schemeClr val="tx1"/>
                </a:solidFill>
              </a:rPr>
              <a:t>Полный запрет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                                                                                  Временные ограничения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                                                                                  Частичные ограничения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55576" y="5517231"/>
            <a:ext cx="1872208" cy="103347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Нарушения интеллектуального характера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55576" y="4322539"/>
            <a:ext cx="1880828" cy="101019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Нарушение зрения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Поражение ОДА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Нарушение слуха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55576" y="3406899"/>
            <a:ext cx="1872208" cy="74218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Общие заболевания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87524" y="1556792"/>
            <a:ext cx="4932548" cy="492832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Желание-потребность, рекомендации ИПРА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80112" y="2318970"/>
            <a:ext cx="3096344" cy="605974"/>
          </a:xfrm>
          <a:prstGeom prst="round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Организация работы медицинской службы по допуску и сопровождению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554538" y="1412776"/>
            <a:ext cx="3121918" cy="720080"/>
          </a:xfrm>
          <a:prstGeom prst="round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Информирование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Пропаганда, популяризация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Освещение в СМИ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987823" y="3380234"/>
            <a:ext cx="2808313" cy="90254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Система социальной защиты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Система просвещения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</a:rPr>
              <a:t>Система физической культуры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722682" y="4487364"/>
            <a:ext cx="1073455" cy="1595292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Система физической культуры</a:t>
            </a:r>
          </a:p>
          <a:p>
            <a:pPr marL="285750" indent="-285750" algn="ctr">
              <a:buFontTx/>
              <a:buChar char="-"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596609" y="3099245"/>
            <a:ext cx="2088232" cy="3085704"/>
          </a:xfrm>
          <a:prstGeom prst="round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Кадры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Инфраструктура и доступность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Материально-техническое обеспечение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Нормативно-правовое и методическое обеспечение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Система физкультурных и спортивных мероприятий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973524" y="4487364"/>
            <a:ext cx="1479985" cy="206334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b="1" dirty="0">
                <a:solidFill>
                  <a:schemeClr val="tx1"/>
                </a:solidFill>
              </a:rPr>
              <a:t>Спортивная классификация </a:t>
            </a:r>
          </a:p>
          <a:p>
            <a:pPr algn="ctr">
              <a:buFontTx/>
              <a:buChar char="-"/>
            </a:pPr>
            <a:endParaRPr lang="ru-RU" sz="1100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r>
              <a:rPr lang="ru-RU" sz="1100" b="1" dirty="0">
                <a:solidFill>
                  <a:schemeClr val="tx1"/>
                </a:solidFill>
              </a:rPr>
              <a:t>Индивидуальный отбор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88325" y="2138958"/>
            <a:ext cx="288032" cy="2045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53509" y="5123853"/>
            <a:ext cx="269174" cy="2045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547664" y="2049624"/>
            <a:ext cx="288032" cy="2939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 43"/>
          <p:cNvSpPr/>
          <p:nvPr/>
        </p:nvSpPr>
        <p:spPr>
          <a:xfrm>
            <a:off x="5256076" y="1638384"/>
            <a:ext cx="262458" cy="329648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 45"/>
          <p:cNvSpPr/>
          <p:nvPr/>
        </p:nvSpPr>
        <p:spPr>
          <a:xfrm>
            <a:off x="5277247" y="2457133"/>
            <a:ext cx="262458" cy="32964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7524" y="3194312"/>
            <a:ext cx="144016" cy="3031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6043164">
            <a:off x="467242" y="6002888"/>
            <a:ext cx="288032" cy="2939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043164">
            <a:off x="458187" y="4722200"/>
            <a:ext cx="288032" cy="2939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6043164">
            <a:off x="458185" y="3631029"/>
            <a:ext cx="288032" cy="2939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 55"/>
          <p:cNvSpPr/>
          <p:nvPr/>
        </p:nvSpPr>
        <p:spPr>
          <a:xfrm>
            <a:off x="2700003" y="3598910"/>
            <a:ext cx="262458" cy="329648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Равно 56"/>
          <p:cNvSpPr/>
          <p:nvPr/>
        </p:nvSpPr>
        <p:spPr>
          <a:xfrm>
            <a:off x="2659757" y="5753008"/>
            <a:ext cx="262458" cy="329648"/>
          </a:xfrm>
          <a:prstGeom prst="mathEqua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Равно 57"/>
          <p:cNvSpPr/>
          <p:nvPr/>
        </p:nvSpPr>
        <p:spPr>
          <a:xfrm>
            <a:off x="2670820" y="4662813"/>
            <a:ext cx="262458" cy="329648"/>
          </a:xfrm>
          <a:prstGeom prst="mathEqua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5796137" y="3642650"/>
            <a:ext cx="792088" cy="285908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5796137" y="4989025"/>
            <a:ext cx="792088" cy="285908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496709" y="2894659"/>
            <a:ext cx="288032" cy="2045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оронин_ВК\Desktop\форум\фон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F581BC-98D9-4788-AA77-56506987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88" y="692696"/>
            <a:ext cx="8229600" cy="7200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Направления отбора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667204"/>
              </p:ext>
            </p:extLst>
          </p:nvPr>
        </p:nvGraphicFramePr>
        <p:xfrm>
          <a:off x="143507" y="1412776"/>
          <a:ext cx="8856985" cy="448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4"/>
                <a:gridCol w="1584176"/>
                <a:gridCol w="1728192"/>
                <a:gridCol w="1872208"/>
                <a:gridCol w="23042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Нарушение зрения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Поражение ОДА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Интеллектуальные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ограничения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Нарушения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слуха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Дети с РАС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Синдром Дауна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Иные ментальные нарушения</a:t>
                      </a:r>
                    </a:p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Паралимпийское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движение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Сурд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лимпийское</a:t>
                      </a:r>
                      <a:r>
                        <a:rPr lang="ru-RU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движение</a:t>
                      </a: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Специальное олимпийское движение</a:t>
                      </a:r>
                      <a:endParaRPr lang="ru-RU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59785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Легкая атлетика, лыжные гонки и биатлон, </a:t>
                      </a:r>
                    </a:p>
                    <a:p>
                      <a:pPr algn="ctr"/>
                      <a:r>
                        <a:rPr lang="ru-RU" dirty="0" smtClean="0"/>
                        <a:t>дзюдо, плавание,</a:t>
                      </a:r>
                      <a:r>
                        <a:rPr lang="ru-RU" baseline="0" dirty="0" smtClean="0"/>
                        <a:t> горнолыжный спорт, армрестлинг, пауэрлифтинг, настольный теннис, </a:t>
                      </a:r>
                      <a:r>
                        <a:rPr lang="ru-RU" baseline="0" dirty="0" err="1" smtClean="0"/>
                        <a:t>дартс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бочча</a:t>
                      </a:r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/>
                        <a:t>И т.д.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Волейбол</a:t>
                      </a:r>
                    </a:p>
                    <a:p>
                      <a:r>
                        <a:rPr lang="ru-RU" dirty="0" smtClean="0"/>
                        <a:t>боулинг</a:t>
                      </a:r>
                    </a:p>
                    <a:p>
                      <a:r>
                        <a:rPr lang="ru-RU" dirty="0" smtClean="0"/>
                        <a:t>настольный теннис, плавание, карате, тхэквондо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футбол, горнолыжный спорт, гонки на снегоступах, лыжные гонки, фигурное катание,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бочче</a:t>
                      </a:r>
                      <a:r>
                        <a:rPr lang="ru-RU" baseline="0" dirty="0" smtClean="0"/>
                        <a:t>, легкая атлетика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4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Воронин_ВК\Desktop\форум\фон -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3580" y="5797070"/>
            <a:ext cx="2159731" cy="1060930"/>
          </a:xfrm>
          <a:prstGeom prst="rect">
            <a:avLst/>
          </a:prstGeom>
          <a:gradFill>
            <a:gsLst>
              <a:gs pos="0">
                <a:srgbClr val="FF0000">
                  <a:lumMod val="75000"/>
                  <a:alpha val="6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00"/>
                </a:solidFill>
              </a:rPr>
              <a:t>Учреждения социальной защиты населения</a:t>
            </a:r>
          </a:p>
          <a:p>
            <a:pPr algn="ctr" defTabSz="914400"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5797070"/>
            <a:ext cx="2160239" cy="106092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0000"/>
                </a:solidFill>
              </a:rPr>
              <a:t>Учреждения физической культуры и спорта (ФСК)</a:t>
            </a:r>
          </a:p>
          <a:p>
            <a:pPr algn="ctr" defTabSz="914400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5797070"/>
            <a:ext cx="2160240" cy="1060930"/>
          </a:xfrm>
          <a:prstGeom prst="rect">
            <a:avLst/>
          </a:prstGeom>
          <a:gradFill>
            <a:gsLst>
              <a:gs pos="0">
                <a:srgbClr val="FFFF00"/>
              </a:gs>
              <a:gs pos="58000">
                <a:schemeClr val="accent1"/>
              </a:gs>
              <a:gs pos="82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0000"/>
                </a:solidFill>
              </a:rPr>
              <a:t>Учреждения здравоохранения</a:t>
            </a:r>
          </a:p>
          <a:p>
            <a:pPr algn="ctr" defTabSz="914400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84779" y="5797070"/>
            <a:ext cx="2123725" cy="106093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67000">
                <a:srgbClr val="D4DEFF"/>
              </a:gs>
              <a:gs pos="91000">
                <a:srgbClr val="D4DEFF"/>
              </a:gs>
              <a:gs pos="100000">
                <a:srgbClr val="96AB94"/>
              </a:gs>
            </a:gsLst>
            <a:lin ang="189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000000"/>
                </a:solidFill>
              </a:rPr>
              <a:t>Учреждения образования</a:t>
            </a:r>
          </a:p>
          <a:p>
            <a:pPr algn="ctr" defTabSz="914400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06160" y="2721384"/>
            <a:ext cx="4292231" cy="588962"/>
          </a:xfrm>
          <a:prstGeom prst="roundRect">
            <a:avLst/>
          </a:prstGeom>
          <a:gradFill>
            <a:gsLst>
              <a:gs pos="0">
                <a:srgbClr val="D4828E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ДЮСШ, СДЮШОР, ДЮСАШ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2500" y="3647218"/>
            <a:ext cx="7164542" cy="641930"/>
          </a:xfrm>
          <a:prstGeom prst="rect">
            <a:avLst/>
          </a:prstGeom>
          <a:gradFill>
            <a:gsLst>
              <a:gs pos="0">
                <a:srgbClr val="D4828E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89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Краевая спортивная классификационная комиссия</a:t>
            </a:r>
          </a:p>
        </p:txBody>
      </p:sp>
      <p:sp>
        <p:nvSpPr>
          <p:cNvPr id="29" name="Прямоугольник 3"/>
          <p:cNvSpPr>
            <a:spLocks noChangeArrowheads="1"/>
          </p:cNvSpPr>
          <p:nvPr/>
        </p:nvSpPr>
        <p:spPr bwMode="auto">
          <a:xfrm>
            <a:off x="60230" y="996933"/>
            <a:ext cx="9002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  <a:latin typeface="Constantia" pitchFamily="18" charset="0"/>
              </a:rPr>
              <a:t>О ПОДХОДАХ СПОРТИВНОГО  ОТБОРА В КРАСНОЯРСКОМ КРАЕ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774003" y="5373216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3149569" y="5373216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5453826" y="5373216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7819381" y="5373216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4155" y="4630308"/>
            <a:ext cx="8605892" cy="670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СПОРТИВНО-МАССОВЫЕ, ФИЗКУЛЬТУРНО-ОЗДОРОВИТЕЛЬНЫЕ МЕРОПРИЯТИЯ</a:t>
            </a:r>
          </a:p>
        </p:txBody>
      </p:sp>
      <p:sp>
        <p:nvSpPr>
          <p:cNvPr id="46" name="Стрелка вверх 45"/>
          <p:cNvSpPr/>
          <p:nvPr/>
        </p:nvSpPr>
        <p:spPr>
          <a:xfrm>
            <a:off x="4192785" y="2242775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4190837" y="4289148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>
            <a:off x="4181976" y="3310346"/>
            <a:ext cx="540603" cy="33687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Воронин_ВК\Desktop\лого\логотип новый_правка.jpg">
            <a:extLst>
              <a:ext uri="{FF2B5EF4-FFF2-40B4-BE49-F238E27FC236}">
                <a16:creationId xmlns:a16="http://schemas.microsoft.com/office/drawing/2014/main" xmlns="" id="{0A030C34-499D-4E3D-9071-8B266E01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27" y="1366265"/>
            <a:ext cx="1547479" cy="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7326"/>
            <a:ext cx="4183250" cy="2979626"/>
          </a:xfrm>
          <a:prstGeom prst="round2Diag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Система здравоохранения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Обследование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Рекомендации и допуск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Наблюдения и коррекция </a:t>
            </a: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44008" y="17326"/>
            <a:ext cx="4499992" cy="2835610"/>
          </a:xfrm>
          <a:prstGeom prst="round2Diag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Система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социальной защиты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обеспечивается доступная и комфортная среда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Использование залов и оборудования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Организация бытового обслуживания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16362"/>
            <a:ext cx="1133167" cy="663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37" y="1643857"/>
            <a:ext cx="557407" cy="557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30" y="1549096"/>
            <a:ext cx="754304" cy="66895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03" y="1611610"/>
            <a:ext cx="846132" cy="63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508104" y="3441970"/>
            <a:ext cx="1473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48" r="100000">
                        <a14:backgroundMark x1="84321" y1="92565" x2="96167" y2="89219"/>
                        <a14:backgroundMark x1="94077" y1="84758" x2="94077" y2="84758"/>
                        <a14:backgroundMark x1="96167" y1="24535" x2="96167" y2="24535"/>
                        <a14:backgroundMark x1="80488" y1="5576" x2="80488" y2="5576"/>
                        <a14:backgroundMark x1="18118" y1="7807" x2="18118" y2="7807"/>
                        <a14:backgroundMark x1="14634" y1="18587" x2="14634" y2="18587"/>
                        <a14:backgroundMark x1="9059" y1="18587" x2="9059" y2="18587"/>
                        <a14:backgroundMark x1="8362" y1="11896" x2="8362" y2="11896"/>
                        <a14:backgroundMark x1="3136" y1="2974" x2="17770" y2="30855"/>
                        <a14:backgroundMark x1="61672" y1="5576" x2="61672" y2="5576"/>
                        <a14:backgroundMark x1="68641" y1="6691" x2="68641" y2="6691"/>
                        <a14:backgroundMark x1="85714" y1="7063" x2="85714" y2="7063"/>
                        <a14:backgroundMark x1="56098" y1="27138" x2="56098" y2="27138"/>
                        <a14:backgroundMark x1="73171" y1="26022" x2="73171" y2="26022"/>
                        <a14:backgroundMark x1="79443" y1="37918" x2="79443" y2="37918"/>
                        <a14:backgroundMark x1="87108" y1="50929" x2="87108" y2="50929"/>
                        <a14:backgroundMark x1="54007" y1="62454" x2="54007" y2="62454"/>
                        <a14:backgroundMark x1="51916" y1="52788" x2="51916" y2="52788"/>
                        <a14:backgroundMark x1="23693" y1="56877" x2="23693" y2="56877"/>
                        <a14:backgroundMark x1="25436" y1="66543" x2="25436" y2="66543"/>
                        <a14:backgroundMark x1="26132" y1="76952" x2="26132" y2="76952"/>
                        <a14:backgroundMark x1="1394" y1="45725" x2="1394" y2="45725"/>
                        <a14:backgroundMark x1="4878" y1="69517" x2="4878" y2="69517"/>
                        <a14:backgroundMark x1="3484" y1="79182" x2="3484" y2="79182"/>
                        <a14:backgroundMark x1="3136" y1="87732" x2="3136" y2="87732"/>
                        <a14:backgroundMark x1="5923" y1="91078" x2="5923" y2="9107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88" y="1611610"/>
            <a:ext cx="810302" cy="7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683333"/>
            <a:ext cx="762362" cy="64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Воронин_ВК\Desktop\форум\для оли\Сочи 2014\Бугаев (10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" y="3711602"/>
            <a:ext cx="3902674" cy="2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r-01-dc02\Share\ОБЩАЯ\ФОТО\2017\аутисты\DSC_003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22" y="3693059"/>
            <a:ext cx="3939224" cy="261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468326-99EC-4608-936A-8BA6C3574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6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51544"/>
            <a:ext cx="4032448" cy="3565488"/>
          </a:xfrm>
          <a:prstGeom prst="round2Diag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Система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Краевые образовательные организации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Муниципальные дошкольные образовательные организации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Муниципальные общеобразовательные организации г. Красноярска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15496" y="156159"/>
            <a:ext cx="4437979" cy="4496977"/>
          </a:xfrm>
          <a:prstGeom prst="round2Diag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Система 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физической культуры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Безвозмездное пользование объектами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«Академия биатлона»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МСК «Сопка»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Ледовый дворец «</a:t>
            </a:r>
            <a:r>
              <a:rPr lang="ru-RU" sz="1400" dirty="0" err="1">
                <a:solidFill>
                  <a:schemeClr val="tx1"/>
                </a:solidFill>
              </a:rPr>
              <a:t>Арена.Север</a:t>
            </a:r>
            <a:r>
              <a:rPr lang="ru-RU" sz="1400" dirty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ФСЦ «Надежда»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«Локомотив»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«Академия зимних видов спорта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МСК Радуга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Центральный стадион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Возмездное взаимодействие объектами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Бассейн «Энергия»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Бассейн </a:t>
            </a:r>
            <a:r>
              <a:rPr lang="ru-RU" sz="1400" dirty="0" err="1">
                <a:solidFill>
                  <a:schemeClr val="tx1"/>
                </a:solidFill>
              </a:rPr>
              <a:t>Сиб</a:t>
            </a:r>
            <a:r>
              <a:rPr lang="ru-RU" sz="1400" dirty="0">
                <a:solidFill>
                  <a:schemeClr val="tx1"/>
                </a:solidFill>
              </a:rPr>
              <a:t> ГТУ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Бассейн Авангард  «Енисей-СТМ»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Л/атлетический зал «Атлетика»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44009" y="4293096"/>
            <a:ext cx="4509466" cy="2265115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600" dirty="0" smtClean="0"/>
          </a:p>
          <a:p>
            <a:pPr algn="ctr"/>
            <a:endParaRPr lang="ru-RU" sz="2600" dirty="0"/>
          </a:p>
          <a:p>
            <a:pPr algn="ctr"/>
            <a:r>
              <a:rPr lang="ru-RU" sz="2600" dirty="0" smtClean="0"/>
              <a:t>Тренировочный </a:t>
            </a:r>
            <a:r>
              <a:rPr lang="ru-RU" sz="2600" dirty="0"/>
              <a:t>процесс осуществляется на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FF0000"/>
                </a:solidFill>
              </a:rPr>
              <a:t>22 спортивных объектах Красноярского края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algn="ctr"/>
            <a:r>
              <a:rPr lang="ru-RU" sz="2600" dirty="0"/>
              <a:t>Договора о сотрудничестве по ресурсному и методическому сопровождению заключены </a:t>
            </a:r>
          </a:p>
          <a:p>
            <a:pPr marL="0" indent="0" algn="ctr">
              <a:buNone/>
            </a:pPr>
            <a:r>
              <a:rPr lang="ru-RU" sz="2600" dirty="0"/>
              <a:t> </a:t>
            </a:r>
            <a:r>
              <a:rPr lang="ru-RU" sz="2600" b="1" dirty="0">
                <a:solidFill>
                  <a:srgbClr val="FF0000"/>
                </a:solidFill>
              </a:rPr>
              <a:t>16  организациями и учреждениями</a:t>
            </a:r>
          </a:p>
          <a:p>
            <a:endParaRPr lang="ru-RU" sz="2800" dirty="0"/>
          </a:p>
        </p:txBody>
      </p:sp>
      <p:pic>
        <p:nvPicPr>
          <p:cNvPr id="2050" name="Picture 2" descr="C:\Users\Воронин_ВК\Desktop\дошкольники\IMG_0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9443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789845" y="1052736"/>
            <a:ext cx="7692082" cy="763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: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для инвалидов и лиц с ограниченными возможностями здоровья условий для занятий адаптивной физической культурой и прохождением спортивной подготовки.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791755" y="2061004"/>
            <a:ext cx="7692082" cy="1584019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инвалидов и лиц с ограниченными возможностями здоровья культуры здорового и безопасного образа жизни, потребностей в физическом совершенствовании;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организационно-педагогические условия для спортивной подготовки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качественное содержание процесса спортивной подготовки с использованием современных технологий и методик.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постоянный мониторинг и контроль за результатами спортивной подготовки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736986" y="3933056"/>
            <a:ext cx="7670021" cy="252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Аспекты отбора и сопровождения: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медицинские аспекты,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спортивно-функциональная классификация,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развития физических качеств,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психолого-педагогические аспекты.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76710" y="1816188"/>
            <a:ext cx="790575" cy="22860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72136" y="3645024"/>
            <a:ext cx="790575" cy="28803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1798934" y="188640"/>
            <a:ext cx="7345065" cy="72008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4013"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отбора и сопровождения </a:t>
            </a:r>
          </a:p>
          <a:p>
            <a:pPr marL="354013"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адаптивном спорте</a:t>
            </a:r>
            <a:endParaRPr lang="ru-RU" alt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:\Users\Воронин_ВК\Desktop\лого\логотип новый_пра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1800200" cy="9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1026</Words>
  <Application>Microsoft Office PowerPoint</Application>
  <PresentationFormat>Экран (4:3)</PresentationFormat>
  <Paragraphs>195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Моделирование развития АФК</vt:lpstr>
      <vt:lpstr>Направления отбора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«Преодоление. Спорт. Победа!»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 Банников</dc:creator>
  <cp:lastModifiedBy>БНВ</cp:lastModifiedBy>
  <cp:revision>24</cp:revision>
  <cp:lastPrinted>2019-08-26T02:33:45Z</cp:lastPrinted>
  <dcterms:created xsi:type="dcterms:W3CDTF">2019-05-26T13:36:11Z</dcterms:created>
  <dcterms:modified xsi:type="dcterms:W3CDTF">2019-08-26T02:45:32Z</dcterms:modified>
</cp:coreProperties>
</file>