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6" r:id="rId4"/>
    <p:sldId id="333" r:id="rId5"/>
    <p:sldId id="335" r:id="rId6"/>
    <p:sldId id="334" r:id="rId7"/>
    <p:sldId id="33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5EB"/>
    <a:srgbClr val="00A84C"/>
    <a:srgbClr val="009644"/>
    <a:srgbClr val="00B050"/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971F-B51D-4733-BA42-581AA2B2A5E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328" y="990600"/>
            <a:ext cx="11408019" cy="2913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Образовательный семинар </a:t>
            </a:r>
            <a:br>
              <a:rPr lang="ru-RU" sz="2800" dirty="0" smtClean="0"/>
            </a:br>
            <a:r>
              <a:rPr lang="ru-RU" sz="2800" dirty="0" smtClean="0"/>
              <a:t>с заместителями директоров общеобразовательных организаций </a:t>
            </a:r>
            <a:br>
              <a:rPr lang="ru-RU" sz="2800" dirty="0" smtClean="0"/>
            </a:br>
            <a:r>
              <a:rPr lang="ru-RU" sz="2800" dirty="0" smtClean="0"/>
              <a:t>по учебно-воспитательной работе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Образовательные результаты </a:t>
            </a:r>
            <a:r>
              <a:rPr lang="ru-RU" sz="2800" dirty="0" smtClean="0"/>
              <a:t>и </a:t>
            </a:r>
            <a:r>
              <a:rPr lang="ru-RU" sz="2800" dirty="0"/>
              <a:t>их формирование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учебной деятельности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4338" y="5399941"/>
            <a:ext cx="9144000" cy="46013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12-27 ноября 2019</a:t>
            </a:r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6532" y="4274526"/>
            <a:ext cx="11183815" cy="95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Горностаев Александр </a:t>
            </a:r>
            <a:r>
              <a:rPr lang="ru-RU" dirty="0" err="1" smtClean="0"/>
              <a:t>Октавьевич</a:t>
            </a:r>
            <a:r>
              <a:rPr lang="ru-RU" dirty="0" smtClean="0"/>
              <a:t>, заместитель директора КИМЦ</a:t>
            </a:r>
          </a:p>
          <a:p>
            <a:r>
              <a:rPr lang="ru-RU" dirty="0" err="1" smtClean="0"/>
              <a:t>Сацук</a:t>
            </a:r>
            <a:r>
              <a:rPr lang="ru-RU" dirty="0" smtClean="0"/>
              <a:t> Ольга Ивановна, руководитель центра методического сопровождения развития МСО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376" y="986317"/>
            <a:ext cx="11763682" cy="1842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 smtClean="0"/>
              <a:t>Цель. Формирование представлений о ключевых («ядерных») образовательных результатах и способах их формирования посредством моделирования образовательного процесса </a:t>
            </a:r>
            <a:br>
              <a:rPr lang="ru-RU" sz="2300" b="1" dirty="0" smtClean="0"/>
            </a:br>
            <a:r>
              <a:rPr lang="ru-RU" sz="2300" b="1" dirty="0" smtClean="0"/>
              <a:t>в 3-х организационных формах </a:t>
            </a:r>
            <a:r>
              <a:rPr lang="ru-RU" sz="1900" b="1" dirty="0" smtClean="0"/>
              <a:t>(индивидуально-обособленной, групповой, парах сменного состава)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в рамках стартового семинара и инициативно организуемой деятельности обучающихся в течение 1 месяца</a:t>
            </a:r>
            <a:endParaRPr lang="ru-RU" sz="23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967" y="2844661"/>
            <a:ext cx="11635091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/>
              <a:t>Цель</a:t>
            </a:r>
            <a:r>
              <a:rPr lang="ru-RU" sz="2300" dirty="0"/>
              <a:t> – осознанный </a:t>
            </a:r>
            <a:r>
              <a:rPr lang="ru-RU" sz="2300" b="1" dirty="0"/>
              <a:t>образ</a:t>
            </a:r>
            <a:r>
              <a:rPr lang="ru-RU" sz="2300" dirty="0"/>
              <a:t> предвосхищаемого </a:t>
            </a:r>
            <a:r>
              <a:rPr lang="ru-RU" sz="2300" i="1" dirty="0"/>
              <a:t>(предполагаемого)</a:t>
            </a:r>
            <a:r>
              <a:rPr lang="ru-RU" sz="2300" dirty="0"/>
              <a:t> результата,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на </a:t>
            </a:r>
            <a:r>
              <a:rPr lang="ru-RU" sz="2300" dirty="0"/>
              <a:t>достижение которого направлены действия человека </a:t>
            </a:r>
            <a:r>
              <a:rPr lang="ru-RU" sz="2300" i="1" dirty="0"/>
              <a:t>(субъекта деятельности)</a:t>
            </a:r>
            <a:endParaRPr lang="ru-RU" sz="23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271713" y="3710716"/>
            <a:ext cx="7315200" cy="2705100"/>
            <a:chOff x="0" y="0"/>
            <a:chExt cx="2476500" cy="124777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2476500" cy="1247775"/>
              <a:chOff x="0" y="0"/>
              <a:chExt cx="2476500" cy="1247775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09625" y="285750"/>
                <a:ext cx="723900" cy="666750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цель</a:t>
                </a: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0" y="0"/>
                <a:ext cx="2476500" cy="1247775"/>
                <a:chOff x="0" y="0"/>
                <a:chExt cx="2476500" cy="1247775"/>
              </a:xfrm>
            </p:grpSpPr>
            <p:sp>
              <p:nvSpPr>
                <p:cNvPr id="27" name="Надпись 1"/>
                <p:cNvSpPr txBox="1"/>
                <p:nvPr/>
              </p:nvSpPr>
              <p:spPr>
                <a:xfrm>
                  <a:off x="0" y="0"/>
                  <a:ext cx="9620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Внешнее требование</a:t>
                  </a:r>
                </a:p>
              </p:txBody>
            </p:sp>
            <p:sp>
              <p:nvSpPr>
                <p:cNvPr id="28" name="Надпись 2"/>
                <p:cNvSpPr txBox="1"/>
                <p:nvPr/>
              </p:nvSpPr>
              <p:spPr>
                <a:xfrm>
                  <a:off x="1438275" y="0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Потребности субъекта</a:t>
                  </a:r>
                </a:p>
              </p:txBody>
            </p:sp>
            <p:sp>
              <p:nvSpPr>
                <p:cNvPr id="29" name="Надпись 4"/>
                <p:cNvSpPr txBox="1"/>
                <p:nvPr/>
              </p:nvSpPr>
              <p:spPr>
                <a:xfrm>
                  <a:off x="1419225" y="790575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Способы субъекта</a:t>
                  </a:r>
                </a:p>
              </p:txBody>
            </p:sp>
            <p:grpSp>
              <p:nvGrpSpPr>
                <p:cNvPr id="30" name="Группа 29"/>
                <p:cNvGrpSpPr/>
                <p:nvPr/>
              </p:nvGrpSpPr>
              <p:grpSpPr>
                <a:xfrm>
                  <a:off x="0" y="790575"/>
                  <a:ext cx="962025" cy="457200"/>
                  <a:chOff x="0" y="0"/>
                  <a:chExt cx="962025" cy="457200"/>
                </a:xfrm>
              </p:grpSpPr>
              <p:sp>
                <p:nvSpPr>
                  <p:cNvPr id="31" name="Надпись 3"/>
                  <p:cNvSpPr txBox="1"/>
                  <p:nvPr/>
                </p:nvSpPr>
                <p:spPr>
                  <a:xfrm>
                    <a:off x="0" y="0"/>
                    <a:ext cx="962025" cy="4572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Условия</a:t>
                    </a:r>
                  </a:p>
                </p:txBody>
              </p:sp>
              <p:grpSp>
                <p:nvGrpSpPr>
                  <p:cNvPr id="32" name="Группа 31"/>
                  <p:cNvGrpSpPr/>
                  <p:nvPr/>
                </p:nvGrpSpPr>
                <p:grpSpPr>
                  <a:xfrm>
                    <a:off x="95250" y="276225"/>
                    <a:ext cx="428625" cy="76200"/>
                    <a:chOff x="0" y="0"/>
                    <a:chExt cx="428625" cy="76200"/>
                  </a:xfrm>
                </p:grpSpPr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0" y="0"/>
                      <a:ext cx="4286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>
                      <a:off x="419100" y="9525"/>
                      <a:ext cx="0" cy="666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Прямая со стрелкой 32"/>
                  <p:cNvCxnSpPr/>
                  <p:nvPr/>
                </p:nvCxnSpPr>
                <p:spPr>
                  <a:xfrm flipV="1">
                    <a:off x="609600" y="247650"/>
                    <a:ext cx="238125" cy="133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1876425" y="457200"/>
              <a:ext cx="152400" cy="342900"/>
              <a:chOff x="0" y="0"/>
              <a:chExt cx="152400" cy="342900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419100" y="457200"/>
              <a:ext cx="152400" cy="342900"/>
              <a:chOff x="0" y="0"/>
              <a:chExt cx="152400" cy="342900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962025" y="95250"/>
              <a:ext cx="476250" cy="104775"/>
              <a:chOff x="0" y="0"/>
              <a:chExt cx="476250" cy="104775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952500" y="1057275"/>
              <a:ext cx="476250" cy="104775"/>
              <a:chOff x="0" y="0"/>
              <a:chExt cx="476250" cy="104775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27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1239" y="4074203"/>
            <a:ext cx="288713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4"/>
            <a:ext cx="3766497" cy="319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303882" y="1426064"/>
            <a:ext cx="4512757" cy="382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187" t="10000" r="36406" b="10000"/>
          <a:stretch/>
        </p:blipFill>
        <p:spPr>
          <a:xfrm>
            <a:off x="8428991" y="2855968"/>
            <a:ext cx="3361792" cy="36535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383973" y="3199635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Программа «Образовательные результаты и их формирование</a:t>
            </a:r>
            <a:br>
              <a:rPr lang="ru-RU" sz="600" dirty="0" smtClean="0"/>
            </a:br>
            <a:r>
              <a:rPr lang="ru-RU" sz="600" dirty="0" smtClean="0"/>
              <a:t>(семинар 12-27.11.2019)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610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80" y="718530"/>
            <a:ext cx="10043984" cy="4227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Образовательные результаты КСКО (версия)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3416"/>
              </p:ext>
            </p:extLst>
          </p:nvPr>
        </p:nvGraphicFramePr>
        <p:xfrm>
          <a:off x="232473" y="1172559"/>
          <a:ext cx="11716719" cy="54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33"/>
                <a:gridCol w="6031565"/>
                <a:gridCol w="4921021"/>
              </a:tblGrid>
              <a:tr h="427641">
                <a:tc>
                  <a:txBody>
                    <a:bodyPr/>
                    <a:lstStyle/>
                    <a:p>
                      <a:r>
                        <a:rPr lang="ru-RU" dirty="0" smtClean="0"/>
                        <a:t>КСКО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 как качества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как умения, способности</a:t>
                      </a:r>
                      <a:endParaRPr lang="ru-RU" dirty="0"/>
                    </a:p>
                  </a:txBody>
                  <a:tcPr/>
                </a:tc>
              </a:tr>
              <a:tr h="21405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Мотивация</a:t>
                      </a:r>
                      <a:r>
                        <a:rPr lang="ru-RU" dirty="0" smtClean="0"/>
                        <a:t> к учебной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Осознанное,</a:t>
                      </a:r>
                      <a:r>
                        <a:rPr lang="ru-RU" b="1" baseline="0" dirty="0" smtClean="0"/>
                        <a:t> уважительное и доброжелательное отношение </a:t>
                      </a:r>
                      <a:r>
                        <a:rPr lang="ru-RU" baseline="0" dirty="0" smtClean="0"/>
                        <a:t>к другому человеку, его мнению, культуре, мировоззрению, языку, вере, гражданской позиции;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 в пределах возрастных компетенций.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осуществлять </a:t>
                      </a:r>
                      <a:r>
                        <a:rPr lang="ru-RU" b="1" dirty="0" smtClean="0"/>
                        <a:t>целеполагание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планировать, контролировать и оценивать </a:t>
                      </a:r>
                      <a:r>
                        <a:rPr lang="ru-RU" dirty="0" smtClean="0"/>
                        <a:t>учебные действия в соответствии с поставленной задачей и условиями;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строить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продуктивное взаимодействие </a:t>
                      </a:r>
                      <a:r>
                        <a:rPr lang="ru-RU" dirty="0" smtClean="0"/>
                        <a:t>со сверстниками и взрослыми (в</a:t>
                      </a:r>
                      <a:r>
                        <a:rPr lang="ru-RU" baseline="0" dirty="0" smtClean="0"/>
                        <a:t> паре, в группе).</a:t>
                      </a:r>
                      <a:endParaRPr lang="ru-RU" dirty="0"/>
                    </a:p>
                  </a:txBody>
                  <a:tcPr/>
                </a:tc>
              </a:tr>
              <a:tr h="2910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Ответственное отношение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образовательному процессу и к достижению образовательных результатов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осознанному выбору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построению дальнейшей индивидуальной траектории образования на базе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ориентировки в мире профессий с учетом устойчивых познавательных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сообществах, включая взрослые и социальные, с учетом этнокультурных и социальных особенностей.</a:t>
                      </a:r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логически мыслить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(строить логическое суждение.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устанавливать причинно-следственные связи и др.);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самоопределяться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обучении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ставить образовательные цели и составлять планы деятельности и др.)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сотрудничать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составе группы (учет интересов других,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находить общее решение, согласовывать позиции, решать ситуации конфликта, аргументировать своё мнение)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5394"/>
            <a:ext cx="11239123" cy="5797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«Ядро»  образовательных результатов Красноярского стандарта качества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94966" y="1356842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 smtClean="0"/>
              <a:t>Ответственность </a:t>
            </a:r>
            <a:r>
              <a:rPr lang="ru-RU" sz="2400" i="1" dirty="0" smtClean="0"/>
              <a:t>(обязанность </a:t>
            </a:r>
            <a:r>
              <a:rPr lang="ru-RU" sz="2400" i="1" dirty="0"/>
              <a:t>отвечать за </a:t>
            </a:r>
            <a:r>
              <a:rPr lang="ru-RU" sz="2400" i="1" dirty="0" smtClean="0"/>
              <a:t>поступки и действия, </a:t>
            </a:r>
            <a:br>
              <a:rPr lang="ru-RU" sz="2400" i="1" dirty="0" smtClean="0"/>
            </a:br>
            <a:r>
              <a:rPr lang="ru-RU" sz="2400" i="1" dirty="0" smtClean="0"/>
              <a:t>а также за их последствия</a:t>
            </a:r>
            <a:r>
              <a:rPr lang="ru-RU" sz="2400" i="1" dirty="0"/>
              <a:t>)</a:t>
            </a:r>
          </a:p>
          <a:p>
            <a:r>
              <a:rPr lang="ru-RU" dirty="0" smtClean="0"/>
              <a:t>Доброжелательность </a:t>
            </a:r>
            <a:r>
              <a:rPr lang="ru-RU" sz="2400" i="1" dirty="0" smtClean="0"/>
              <a:t>(позитивное, </a:t>
            </a:r>
            <a:r>
              <a:rPr lang="ru-RU" sz="2400" i="1" dirty="0"/>
              <a:t>благожелательное </a:t>
            </a:r>
            <a:r>
              <a:rPr lang="ru-RU" sz="2400" i="1" dirty="0" smtClean="0"/>
              <a:t>отношение </a:t>
            </a:r>
            <a:r>
              <a:rPr lang="ru-RU" sz="2400" i="1" dirty="0"/>
              <a:t>к </a:t>
            </a:r>
            <a:r>
              <a:rPr lang="ru-RU" sz="2400" i="1" dirty="0" smtClean="0"/>
              <a:t>другому, проявление участия, расположение)</a:t>
            </a:r>
            <a:endParaRPr lang="ru-RU" sz="2400" i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572250" y="1356842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результаты </a:t>
            </a:r>
            <a:br>
              <a:rPr lang="ru-RU" sz="2400" b="1" dirty="0" smtClean="0"/>
            </a:br>
            <a:r>
              <a:rPr lang="ru-RU" sz="2400" b="1" dirty="0" smtClean="0"/>
              <a:t>как умения, </a:t>
            </a:r>
            <a:r>
              <a:rPr lang="ru-RU" sz="2400" b="1" u="sng" dirty="0" smtClean="0"/>
              <a:t>способ</a:t>
            </a:r>
            <a:r>
              <a:rPr lang="ru-RU" sz="2400" b="1" dirty="0" smtClean="0"/>
              <a:t>ности</a:t>
            </a:r>
            <a:endParaRPr lang="en-US" sz="2400" b="1" dirty="0" smtClean="0"/>
          </a:p>
          <a:p>
            <a:r>
              <a:rPr lang="ru-RU" dirty="0" smtClean="0"/>
              <a:t>Анализировать </a:t>
            </a:r>
            <a:r>
              <a:rPr lang="ru-RU" sz="2400" i="1" dirty="0" smtClean="0"/>
              <a:t>(познавать, изучая составные части целого)</a:t>
            </a:r>
          </a:p>
          <a:p>
            <a:r>
              <a:rPr lang="ru-RU" dirty="0" smtClean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 smtClean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0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498132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Ключевые принципы организации учебной деятельности </a:t>
            </a:r>
            <a:br>
              <a:rPr lang="ru-RU" sz="2400" b="1" dirty="0" smtClean="0"/>
            </a:br>
            <a:r>
              <a:rPr lang="ru-RU" sz="2400" b="1" dirty="0" smtClean="0"/>
              <a:t>для обеспечения требований ФГОС 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383585"/>
            <a:ext cx="11756789" cy="5291509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образовательной </a:t>
            </a:r>
            <a:r>
              <a:rPr lang="ru-RU" sz="2300" b="1" dirty="0" smtClean="0"/>
              <a:t>цели </a:t>
            </a:r>
            <a:r>
              <a:rPr lang="ru-RU" sz="2300" dirty="0" smtClean="0"/>
              <a:t>как осознанного образа предполагаемого результата.</a:t>
            </a:r>
            <a:endParaRPr lang="ru-RU" sz="2300" dirty="0"/>
          </a:p>
          <a:p>
            <a:pPr lvl="0"/>
            <a:r>
              <a:rPr lang="ru-RU" sz="2300" dirty="0" smtClean="0"/>
              <a:t>Принцип </a:t>
            </a:r>
            <a:r>
              <a:rPr lang="ru-RU" sz="2300" b="1" dirty="0"/>
              <a:t>разнообразия</a:t>
            </a:r>
            <a:r>
              <a:rPr lang="ru-RU" sz="2300" dirty="0"/>
              <a:t> содержания образования (тем, заданий, функций) как разделение учебного труда для достижения интегративного образовательного результата.</a:t>
            </a:r>
          </a:p>
          <a:p>
            <a:pPr lvl="0"/>
            <a:r>
              <a:rPr lang="ru-RU" sz="2300" dirty="0"/>
              <a:t>Принцип освоения содержания образования (изучаемого материала) </a:t>
            </a:r>
            <a:r>
              <a:rPr lang="ru-RU" sz="2300" b="1" dirty="0"/>
              <a:t>по способностям</a:t>
            </a:r>
            <a:r>
              <a:rPr lang="ru-RU" sz="2300" dirty="0"/>
              <a:t>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обязательности </a:t>
            </a:r>
            <a:r>
              <a:rPr lang="ru-RU" sz="2300" b="1" dirty="0"/>
              <a:t>3-х организационных форм </a:t>
            </a:r>
            <a:r>
              <a:rPr lang="ru-RU" sz="2300" dirty="0"/>
              <a:t>(индивидуально-обособленной, групповой, пар сменного состава).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неоднократного </a:t>
            </a:r>
            <a:r>
              <a:rPr lang="ru-RU" sz="2300" b="1" dirty="0"/>
              <a:t>безотлагательного обсуждения </a:t>
            </a:r>
            <a:r>
              <a:rPr lang="ru-RU" sz="2300" dirty="0"/>
              <a:t>изучаемого учебного материала в парах сменного состава.</a:t>
            </a:r>
          </a:p>
          <a:p>
            <a:pPr lvl="0"/>
            <a:r>
              <a:rPr lang="ru-RU" sz="2300" dirty="0"/>
              <a:t>Принцип наличия </a:t>
            </a:r>
            <a:r>
              <a:rPr lang="ru-RU" sz="2300" b="1" dirty="0"/>
              <a:t>разного уровня </a:t>
            </a:r>
            <a:r>
              <a:rPr lang="ru-RU" sz="2300" dirty="0"/>
              <a:t>знаний и умений, жизненного </a:t>
            </a:r>
            <a:r>
              <a:rPr lang="ru-RU" sz="2300" dirty="0" smtClean="0"/>
              <a:t>опыта </a:t>
            </a:r>
            <a:r>
              <a:rPr lang="ru-RU" sz="2300" dirty="0"/>
              <a:t>у обучающихся совместно. </a:t>
            </a:r>
          </a:p>
          <a:p>
            <a:pPr lvl="0"/>
            <a:r>
              <a:rPr lang="ru-RU" sz="2300" dirty="0"/>
              <a:t>Принцип со-</a:t>
            </a:r>
            <a:r>
              <a:rPr lang="ru-RU" sz="2300" dirty="0" err="1"/>
              <a:t>бытийности</a:t>
            </a:r>
            <a:r>
              <a:rPr lang="ru-RU" sz="2300" dirty="0"/>
              <a:t>, </a:t>
            </a:r>
            <a:r>
              <a:rPr lang="ru-RU" sz="2300" b="1" dirty="0"/>
              <a:t>сотрудничества</a:t>
            </a:r>
            <a:r>
              <a:rPr lang="ru-RU" sz="2300" dirty="0"/>
              <a:t> и взаимопомощи.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3-х аспектной (содержательной, </a:t>
            </a:r>
            <a:r>
              <a:rPr lang="ru-RU" sz="2300" dirty="0" err="1"/>
              <a:t>деятельностной</a:t>
            </a:r>
            <a:r>
              <a:rPr lang="ru-RU" sz="2300" dirty="0"/>
              <a:t>, эмоциональной) </a:t>
            </a:r>
            <a:r>
              <a:rPr lang="ru-RU" sz="2300" b="1" dirty="0"/>
              <a:t>рефлексии</a:t>
            </a:r>
            <a:r>
              <a:rPr lang="ru-RU" sz="2300" dirty="0"/>
              <a:t> образовательной деятельности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12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1239" y="4074203"/>
            <a:ext cx="288713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4"/>
            <a:ext cx="3766497" cy="319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303882" y="1426064"/>
            <a:ext cx="4512757" cy="382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187" t="10000" r="36406" b="10000"/>
          <a:stretch/>
        </p:blipFill>
        <p:spPr>
          <a:xfrm>
            <a:off x="8428991" y="2855968"/>
            <a:ext cx="3361792" cy="36535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72602" y="1981298"/>
            <a:ext cx="1986148" cy="42502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83973" y="3199635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Программа «Образовательные результаты и их формирование</a:t>
            </a:r>
            <a:br>
              <a:rPr lang="ru-RU" sz="600" dirty="0" smtClean="0"/>
            </a:br>
            <a:r>
              <a:rPr lang="ru-RU" sz="600" dirty="0" smtClean="0"/>
              <a:t>(семинар 12-27.11.2019)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5954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458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Образовательный семинар  с заместителями директоров общеобразовательных организаций  по учебно-воспитательной работе   «Образовательные результаты и их формирование  в учебной деятельности» </vt:lpstr>
      <vt:lpstr>Презентация PowerPoint</vt:lpstr>
      <vt:lpstr>Рефлексивно-аналитический семинар заместителей директоров по УВР 10-11.09.2019</vt:lpstr>
      <vt:lpstr>Образовательные результаты КСКО (версия)</vt:lpstr>
      <vt:lpstr>«Ядро»  образовательных результатов Красноярского стандарта качества образования</vt:lpstr>
      <vt:lpstr>Ключевые принципы организации учебной деятельности  для обеспечения требований ФГОС общего образования</vt:lpstr>
      <vt:lpstr>Рефлексивно-аналитический семинар заместителей директоров по УВР 10-11.09.2019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Рефлексивно-аналитический семинар  с заместителями директоров общеобразовательных организаций  по учебно-воспитательной работе</dc:title>
  <dc:creator>kab302_teacher</dc:creator>
  <cp:lastModifiedBy>kab302_teacher</cp:lastModifiedBy>
  <cp:revision>105</cp:revision>
  <dcterms:created xsi:type="dcterms:W3CDTF">2019-09-06T05:19:22Z</dcterms:created>
  <dcterms:modified xsi:type="dcterms:W3CDTF">2019-11-12T07:18:46Z</dcterms:modified>
</cp:coreProperties>
</file>