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72" r:id="rId4"/>
    <p:sldId id="273" r:id="rId5"/>
    <p:sldId id="274" r:id="rId6"/>
    <p:sldId id="259" r:id="rId7"/>
    <p:sldId id="266" r:id="rId8"/>
    <p:sldId id="268" r:id="rId9"/>
    <p:sldId id="267" r:id="rId10"/>
    <p:sldId id="262" r:id="rId11"/>
    <p:sldId id="265" r:id="rId12"/>
    <p:sldId id="260" r:id="rId13"/>
    <p:sldId id="261" r:id="rId14"/>
    <p:sldId id="269" r:id="rId15"/>
    <p:sldId id="270" r:id="rId16"/>
    <p:sldId id="271" r:id="rId17"/>
    <p:sldId id="26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3248-C51A-4397-967B-573F44F5C3B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96E6-0C2C-429B-8E2B-FFC5815E5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3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A96E6-0C2C-429B-8E2B-FFC5815E527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BD897-EC5E-4D47-94A5-8D21F3A26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B3B2094-4EDB-42C1-A551-9F478EC78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0BF3899-D534-4438-A7BB-22DE6A0C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912463-6F25-4E58-849D-954DC2DC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A43EF9-F063-490E-A418-18D70FDA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92CBF7-24FD-475C-8D04-5190F841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E2E63B-A130-4D92-946F-649459CCB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F0C4D9-1DE8-4CC3-B018-99586F86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AF2898-9912-4216-A764-84D65BC9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835A99-0908-4821-A86E-3A2875D1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DCA6529-D7EF-413C-A69F-E2C0C3DE1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68D0C12-A810-4283-B0B0-D7CA983C4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B71EF3-24CF-4AA0-8635-AECF33F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3B2C30-A595-4615-89AE-E08310EB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19A7A5-9275-4693-8607-48DB0C83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B6E35C-C8E3-4C90-9415-36730474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6AC918-5BD4-485B-A17F-23DED911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E9D271-A949-4F3A-9A0D-05F832B3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802941-CCE6-448F-A348-6F876702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3F24CD-3214-4042-839C-A8E2FEDD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D08061-D404-4151-B47C-71CC5F2D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FE439A5-D633-449A-8781-FBB0D087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4F2214-3B87-4D9D-B295-A8F93C9A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C5EC92-8079-4092-8D4F-02ECD726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5B0600-B285-41F1-BDD2-052951C7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6AEA72-25D8-44CF-90BA-A34A4F33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BCC892-D724-485E-A592-215E4A981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D75853A-AA6B-4042-816B-568527EC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F78ABEF-8B1A-4425-8FA4-CF09D308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5929A60-2389-4FAE-8588-14C645E5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C6A6AFC-AB0A-4DCF-AD7C-E731BFC8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C0AA9A-8527-40A6-B56F-7E9ED91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B764BC-8333-45B4-B924-D0326225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3C2D1F0-11D2-42C0-A390-89C2C87B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15A1678-B1F1-48EF-984F-9C3835BF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139EA40-B228-4E49-95FE-043911FFC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E49FD85-DB84-474A-91CE-2D39C7D6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ED3661A-E152-4FBE-9FD4-30DCAAAC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05EDA73-3ED9-479B-ACD6-EACC48AD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523EB4-E6E5-4797-B61E-4F8B78F9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669A3CC-8DD7-4538-AEDF-7E5A33A5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B262FFE-55D8-4DA1-BBE8-7081ED8B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8DD17FF-E04D-4F0C-A6CC-C6C3AC95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956B2C2-4045-4AB7-9D30-F760E928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3FC3899-D573-4C04-8057-F343E4AB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8B39384-96C0-4395-99B7-59C22E80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71225C-A333-48CD-B7B6-FF93EEF9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B523A7-120F-4DD9-9DA3-5CB3BEA6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F88835-704E-4B20-994F-F520F1637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495E3E0-5295-4E14-9D27-6C0A84FD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E7343B-F3A8-49B6-B0AE-12EA8995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6BF5C1-F013-443F-B952-1D56CCAE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2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692E4C-83AD-4AC9-8AD9-615E0984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C221F3C-65F9-4DDD-B4FA-A7E482191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3C5D7BC-6EE2-4B98-884A-1E34B7DC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39100D-9199-473A-828B-AEAFB72E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66BF51-796C-4DC3-BC75-44C1F0F4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D7AB25A-3BD0-4220-A45B-75358A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F9E276-D133-46C1-B468-C32B2368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279A00-B5D4-418D-B6C5-1FC1BF26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18E368-8F6A-468D-BBB1-FDCD1691E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F27B-F8BA-4882-B979-0289CB755826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02C1F1-5986-40C1-A79E-DC974EA58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1D8FCB-2B80-40C3-92FB-4043A9BCE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dacts.ru/slovari/professionalno-pedagogicheskie-ponjatija-slovar-200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общеобразовательной организации: актуальные 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 smtClean="0"/>
              <a:t>13 октября 2021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6952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Приказ ГУО № 368/п от 16.09.2020 </a:t>
            </a:r>
            <a:r>
              <a:rPr lang="ru-RU" sz="2000" dirty="0"/>
              <a:t>«О согласовании Программы развития муниципальной образовательной организации города Красноярска»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="" xmlns:a16="http://schemas.microsoft.com/office/drawing/2014/main" id="{074BC4A6-6591-4D9A-92AE-83E67C2124A5}"/>
              </a:ext>
            </a:extLst>
          </p:cNvPr>
          <p:cNvGrpSpPr/>
          <p:nvPr/>
        </p:nvGrpSpPr>
        <p:grpSpPr>
          <a:xfrm>
            <a:off x="487679" y="1570485"/>
            <a:ext cx="11461864" cy="369333"/>
            <a:chOff x="506729" y="3055382"/>
            <a:chExt cx="11216642" cy="317396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28C58A3-D523-4B02-852D-6EB142087C48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ctr"/>
              <a:r>
                <a:rPr lang="ru-RU" b="1" dirty="0"/>
                <a:t>Критерии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7493CABA-8C51-450D-B731-83A69275651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Примечание</a:t>
              </a: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CBE636B4-C912-4D35-AB0E-2940661A060E}"/>
              </a:ext>
            </a:extLst>
          </p:cNvPr>
          <p:cNvGrpSpPr/>
          <p:nvPr/>
        </p:nvGrpSpPr>
        <p:grpSpPr>
          <a:xfrm>
            <a:off x="487679" y="1951415"/>
            <a:ext cx="11461864" cy="429767"/>
            <a:chOff x="506729" y="3055382"/>
            <a:chExt cx="11216642" cy="369332"/>
          </a:xfrm>
        </p:grpSpPr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277F93E1-D6D8-43DA-A133-A05A26E1335A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1. Наличие структурных элементов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257BA906-60DF-4E2C-B470-B6FA69A8DC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Необходимых в соответствии с локальным актом организации </a:t>
              </a: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="" xmlns:a16="http://schemas.microsoft.com/office/drawing/2014/main" id="{C6BBB332-3299-4B7D-9C58-5DE775452AA4}"/>
              </a:ext>
            </a:extLst>
          </p:cNvPr>
          <p:cNvGrpSpPr/>
          <p:nvPr/>
        </p:nvGrpSpPr>
        <p:grpSpPr>
          <a:xfrm>
            <a:off x="487679" y="2377900"/>
            <a:ext cx="11461864" cy="369333"/>
            <a:chOff x="506729" y="3055382"/>
            <a:chExt cx="11216642" cy="317396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CA0C3C8-B87F-44CF-9F76-5A9F488ADC5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2. Актуальность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103E4324-97F3-4D1B-BECC-7576F5D9691F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решение ключевых проблем развития ОУ и МСО</a:t>
              </a: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="" xmlns:a16="http://schemas.microsoft.com/office/drawing/2014/main" id="{F1C03A3D-740D-4C38-8ACF-B0F2A248A99D}"/>
              </a:ext>
            </a:extLst>
          </p:cNvPr>
          <p:cNvGrpSpPr/>
          <p:nvPr/>
        </p:nvGrpSpPr>
        <p:grpSpPr>
          <a:xfrm>
            <a:off x="487679" y="2739850"/>
            <a:ext cx="11461864" cy="369333"/>
            <a:chOff x="506729" y="3055382"/>
            <a:chExt cx="11216642" cy="317396"/>
          </a:xfrm>
        </p:grpSpPr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4AC4233F-87D3-4499-8A6A-9078948EC9A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3. </a:t>
              </a:r>
              <a:r>
                <a:rPr lang="ru-RU" dirty="0" err="1"/>
                <a:t>Прогностичность</a:t>
              </a:r>
              <a:endParaRPr lang="ru-RU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7BA87974-5A0C-4936-8C0F-3623B4B03E1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Ориентация на социальный заказ и учёт социальной ситуации</a:t>
              </a: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="" xmlns:a16="http://schemas.microsoft.com/office/drawing/2014/main" id="{388836AC-C50D-416E-A4EA-1EDED650D8F4}"/>
              </a:ext>
            </a:extLst>
          </p:cNvPr>
          <p:cNvGrpSpPr/>
          <p:nvPr/>
        </p:nvGrpSpPr>
        <p:grpSpPr>
          <a:xfrm>
            <a:off x="487679" y="3099820"/>
            <a:ext cx="11461864" cy="369333"/>
            <a:chOff x="506729" y="3055382"/>
            <a:chExt cx="11216642" cy="317396"/>
          </a:xfrm>
        </p:grpSpPr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442F979-264A-421F-B7C0-2A311AA8AF6E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4. Эффективность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55BDCF9D-9085-41BE-AD33-B1BCCAE9E7B0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</a:t>
              </a:r>
              <a:r>
                <a:rPr lang="en-US" dirty="0"/>
                <a:t>max </a:t>
              </a:r>
              <a:r>
                <a:rPr lang="ru-RU" dirty="0"/>
                <a:t>возможные результаты при имеющихся ресурсах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0F3378B-4FD5-4F0F-9D42-55A8E5A1944E}"/>
              </a:ext>
            </a:extLst>
          </p:cNvPr>
          <p:cNvGrpSpPr/>
          <p:nvPr/>
        </p:nvGrpSpPr>
        <p:grpSpPr>
          <a:xfrm>
            <a:off x="487679" y="3468175"/>
            <a:ext cx="11461864" cy="369333"/>
            <a:chOff x="506729" y="3055382"/>
            <a:chExt cx="11216642" cy="317396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45692326-A588-4722-9495-6357902D3FD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en-US" dirty="0"/>
                <a:t>5</a:t>
              </a:r>
              <a:r>
                <a:rPr lang="ru-RU" dirty="0"/>
                <a:t>. Реалистичность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167789C0-C29D-46B2-9A1F-51D4E8B9B01C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требуемых и имеющихся мат-техн. и временных ресурсов</a:t>
              </a:r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81687B1B-285D-4DD7-9F6E-30037A591738}"/>
              </a:ext>
            </a:extLst>
          </p:cNvPr>
          <p:cNvGrpSpPr/>
          <p:nvPr/>
        </p:nvGrpSpPr>
        <p:grpSpPr>
          <a:xfrm>
            <a:off x="487679" y="3821737"/>
            <a:ext cx="11461864" cy="369335"/>
            <a:chOff x="506729" y="3055382"/>
            <a:chExt cx="11216642" cy="317398"/>
          </a:xfrm>
        </p:grpSpPr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42FAECC5-3437-4F20-A3AF-EEF3F5AB436F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6. Полнота и целостность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7A05835A-C801-4FC4-9219-86C2820BBAA2}"/>
                </a:ext>
              </a:extLst>
            </p:cNvPr>
            <p:cNvSpPr txBox="1"/>
            <p:nvPr/>
          </p:nvSpPr>
          <p:spPr>
            <a:xfrm>
              <a:off x="4191000" y="3055384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системного образа в комплексе направлений развития</a:t>
              </a: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D62B84D3-7714-4B26-A988-485BEF929C99}"/>
              </a:ext>
            </a:extLst>
          </p:cNvPr>
          <p:cNvGrpSpPr/>
          <p:nvPr/>
        </p:nvGrpSpPr>
        <p:grpSpPr>
          <a:xfrm>
            <a:off x="487679" y="4196500"/>
            <a:ext cx="11461864" cy="369333"/>
            <a:chOff x="506729" y="3055382"/>
            <a:chExt cx="11216642" cy="317396"/>
          </a:xfrm>
        </p:grpSpPr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11B46587-9E99-433B-B660-A017DEA33AC2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7. Проработанность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C8D0747D-FC1B-4E69-9D98-AD9296554B41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Достаточная для понимания проработка шагов деятельности</a:t>
              </a: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B61164F0-7557-4183-A49A-8AB91B88CAB1}"/>
              </a:ext>
            </a:extLst>
          </p:cNvPr>
          <p:cNvGrpSpPr/>
          <p:nvPr/>
        </p:nvGrpSpPr>
        <p:grpSpPr>
          <a:xfrm>
            <a:off x="487679" y="4562710"/>
            <a:ext cx="11461864" cy="369333"/>
            <a:chOff x="506729" y="3055382"/>
            <a:chExt cx="11216642" cy="317396"/>
          </a:xfrm>
        </p:grpSpPr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355FD16A-79A3-4A10-A82F-9C02D59BA09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8. Управляемость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9E480D10-9F73-4593-8D75-B853A0046A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механизм управленческого сопровождения реализации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BAF013B4-3560-4BC6-888B-125769550BA0}"/>
              </a:ext>
            </a:extLst>
          </p:cNvPr>
          <p:cNvGrpSpPr/>
          <p:nvPr/>
        </p:nvGrpSpPr>
        <p:grpSpPr>
          <a:xfrm>
            <a:off x="487679" y="4925573"/>
            <a:ext cx="11461864" cy="369333"/>
            <a:chOff x="506729" y="3055382"/>
            <a:chExt cx="11216642" cy="317396"/>
          </a:xfrm>
        </p:grpSpPr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AB09992E-45EC-4AD3-9164-A36F1A494CD7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9. Контролируемость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E552DBF5-BE4C-4E9A-88CF-E7B980658F3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достаточный набор индикативных показателей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4C4CA922-5B17-4B4E-B4AA-F6C88BC89ABC}"/>
              </a:ext>
            </a:extLst>
          </p:cNvPr>
          <p:cNvGrpSpPr/>
          <p:nvPr/>
        </p:nvGrpSpPr>
        <p:grpSpPr>
          <a:xfrm>
            <a:off x="487679" y="5301537"/>
            <a:ext cx="11461864" cy="369333"/>
            <a:chOff x="506729" y="3055382"/>
            <a:chExt cx="11216642" cy="317396"/>
          </a:xfrm>
        </p:grpSpPr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509188CD-FFCA-40D3-BE1A-680D06C2D491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10. Социальная открытость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4FD3A1E5-C060-48A5-882A-43CAB9B2001B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механизмов информирования социальных партнёров</a:t>
              </a:r>
            </a:p>
          </p:txBody>
        </p:sp>
      </p:grpSp>
      <p:grpSp>
        <p:nvGrpSpPr>
          <p:cNvPr id="92" name="Группа 91">
            <a:extLst>
              <a:ext uri="{FF2B5EF4-FFF2-40B4-BE49-F238E27FC236}">
                <a16:creationId xmlns="" xmlns:a16="http://schemas.microsoft.com/office/drawing/2014/main" id="{74AAC8B8-41E7-48DC-8BBA-C4F5206A15E7}"/>
              </a:ext>
            </a:extLst>
          </p:cNvPr>
          <p:cNvGrpSpPr/>
          <p:nvPr/>
        </p:nvGrpSpPr>
        <p:grpSpPr>
          <a:xfrm>
            <a:off x="487679" y="5673650"/>
            <a:ext cx="11461864" cy="369333"/>
            <a:chOff x="506729" y="3055382"/>
            <a:chExt cx="11216642" cy="317396"/>
          </a:xfrm>
        </p:grpSpPr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42AA29F3-2BAD-4106-A0AC-DA2D0414EBC3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11. Культура оформления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C0498F52-7FBA-4DC4-AF5A-8BCDC38F0484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требованиям оформления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6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/>
              <a:t>Администрация города Красноярска. Постановление от 31 июля 2013 г. № 376 </a:t>
            </a:r>
            <a:br>
              <a:rPr lang="ru-RU" sz="2000" dirty="0"/>
            </a:br>
            <a:r>
              <a:rPr lang="ru-RU" sz="2000" dirty="0"/>
              <a:t>«Об утверждении Положения об организации и проведении конкурса на </a:t>
            </a:r>
            <a:r>
              <a:rPr lang="ru-RU" sz="2000" u="sng" dirty="0"/>
              <a:t>замещение вакантной должности</a:t>
            </a:r>
            <a:r>
              <a:rPr lang="ru-RU" sz="2000" dirty="0"/>
              <a:t> руководителя муниципального образовательного учреждения города Красноярска»</a:t>
            </a:r>
          </a:p>
          <a:p>
            <a:pPr marL="0" indent="0" algn="just">
              <a:buNone/>
            </a:pPr>
            <a:r>
              <a:rPr lang="ru-RU" sz="2000" dirty="0"/>
              <a:t>Программа развития образовательного учреждения </a:t>
            </a:r>
            <a:r>
              <a:rPr lang="ru-RU" sz="2000" u="sng" dirty="0"/>
              <a:t>Кандидата</a:t>
            </a:r>
            <a:r>
              <a:rPr lang="ru-RU" sz="2000" dirty="0"/>
              <a:t> должна содержать следующие разделы:</a:t>
            </a:r>
          </a:p>
          <a:p>
            <a:pPr algn="just"/>
            <a:r>
              <a:rPr lang="ru-RU" sz="2000" dirty="0"/>
              <a:t>информационно-аналитическая справка об образовательном учреждении (текущее состояние);</a:t>
            </a:r>
          </a:p>
          <a:p>
            <a:pPr algn="just"/>
            <a:r>
              <a:rPr lang="ru-RU" sz="2000" dirty="0"/>
              <a:t>цель и задачи Программы (образ будущего состояния образовательного учреждения);</a:t>
            </a:r>
          </a:p>
          <a:p>
            <a:pPr algn="just"/>
            <a:r>
              <a:rPr lang="ru-RU" sz="2000" dirty="0"/>
              <a:t>описание ожидаемых результатов реализации Программы, их количественные и качественные показатели;</a:t>
            </a:r>
          </a:p>
          <a:p>
            <a:pPr algn="just"/>
            <a:r>
              <a:rPr lang="ru-RU" sz="2000" dirty="0"/>
              <a:t>план-график программных мер, действий, мероприятий, обеспечивающих развитие образовательного учреждения с учетом их ресурсного обеспечения (финансово-экономические, кадровые, информационные, научно-методические);</a:t>
            </a:r>
          </a:p>
          <a:p>
            <a:pPr algn="just"/>
            <a:r>
              <a:rPr lang="ru-RU" sz="2000" dirty="0"/>
              <a:t>приложения к Программе (при необходимости).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71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Примерная структура Программы развития образовательной организации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Титульный лист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Оглавление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Паспорт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Введение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Информационная справка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Проблемно-ориентированный анализ текущего состояния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Концептуальные представления о развитии образовательной организации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Цели и задачи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Ожидаемые результаты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Мероприятия по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Управление реализацией Программы развития</a:t>
            </a:r>
          </a:p>
          <a:p>
            <a:pPr marL="0" indent="0">
              <a:buNone/>
            </a:pPr>
            <a:r>
              <a:rPr lang="ru-RU" sz="2000" i="1" dirty="0"/>
              <a:t>Дополнительно могут быть Приложения</a:t>
            </a: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0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Механизмом управления Программой развития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является цикл управленческих мероприятий, включающий: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Рефлексивно-аналитические семинары по анализу и рефлексии реализации программы развития как основы для её конкретизации, коррекции, </a:t>
            </a:r>
            <a:r>
              <a:rPr lang="ru-RU" sz="2200" dirty="0" err="1"/>
              <a:t>доопределения</a:t>
            </a:r>
            <a:r>
              <a:rPr lang="ru-RU" sz="2200" dirty="0"/>
              <a:t>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Программно-проектировочные семинары по разработке новых актуальных проектов реализации приоритетных направлений программы развития;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Организационно-управленческие мероприятия по реализации Программы развития, включающие: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Контроль и мониторинг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Стимулирование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Локальное нормирование деятельности по реализации Программы развития.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компоненты содержания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2038229" y="1636295"/>
            <a:ext cx="9336506" cy="3080085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868410" y="2334126"/>
            <a:ext cx="9336506" cy="3080085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0156" y="3689502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Воспитание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156" y="2991671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Обучение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38229" y="1473201"/>
            <a:ext cx="2516838" cy="4114800"/>
          </a:xfrm>
          <a:prstGeom prst="rect">
            <a:avLst/>
          </a:prstGeom>
          <a:noFill/>
          <a:ln w="2540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92590" y="1473199"/>
            <a:ext cx="2516838" cy="4114801"/>
          </a:xfrm>
          <a:prstGeom prst="rect">
            <a:avLst/>
          </a:prstGeom>
          <a:noFill/>
          <a:ln w="25400">
            <a:solidFill>
              <a:srgbClr val="0070C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294" y="1473199"/>
            <a:ext cx="2516838" cy="4114801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21709" y="1636295"/>
            <a:ext cx="170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Начальное образование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2286" y="1636295"/>
            <a:ext cx="165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Основное образование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0513" y="1636295"/>
            <a:ext cx="15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Среднее образование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86002" y="4402667"/>
            <a:ext cx="7145866" cy="1011544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858227" y="4860213"/>
            <a:ext cx="368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Дополнительное 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/>
      <p:bldP spid="9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Важные аспекты содержания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8085" y="1942573"/>
            <a:ext cx="2067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Воспитание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8800" y="1850240"/>
            <a:ext cx="176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Обучение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2596" y="1526326"/>
            <a:ext cx="7257147" cy="423511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57219" y="1526326"/>
            <a:ext cx="7466688" cy="4235116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79809" y="2961170"/>
            <a:ext cx="2643393" cy="35045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ндивидуализация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79809" y="3311625"/>
            <a:ext cx="2643393" cy="35045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Продуктивные методы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97682" y="4655673"/>
            <a:ext cx="7083768" cy="40837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Ц и ф р о в и з а ц и 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62993" y="2922331"/>
            <a:ext cx="3160602" cy="3840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Гармоничное развитие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62994" y="3306356"/>
            <a:ext cx="3160601" cy="35654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Социальная ответственность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" name="Параллелограмм 25"/>
          <p:cNvSpPr/>
          <p:nvPr/>
        </p:nvSpPr>
        <p:spPr>
          <a:xfrm>
            <a:off x="4566846" y="2592994"/>
            <a:ext cx="2601205" cy="756498"/>
          </a:xfrm>
          <a:prstGeom prst="parallelogram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Мотивация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Включённость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78967" y="5279332"/>
            <a:ext cx="7083768" cy="40837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Городское пространство как образовательная среда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97682" y="4011718"/>
            <a:ext cx="7083768" cy="40837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ФГОС начального, основного, среднего образования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20" grpId="0" animBg="1"/>
      <p:bldP spid="10" grpId="0" animBg="1"/>
      <p:bldP spid="21" grpId="0" animBg="1"/>
      <p:bldP spid="11" grpId="0" animBg="1"/>
      <p:bldP spid="22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77" y="76291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элементы структуры Программы развития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325" y="1227505"/>
            <a:ext cx="294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Информационная справка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9792" y="2522995"/>
            <a:ext cx="10763794" cy="295975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90164" y="2601273"/>
            <a:ext cx="1016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отражает общее представление Образа </a:t>
            </a:r>
            <a:r>
              <a:rPr lang="ru-RU" dirty="0"/>
              <a:t>б</a:t>
            </a:r>
            <a:r>
              <a:rPr lang="ru-RU" dirty="0" smtClean="0"/>
              <a:t>удущего состояния образовательной организации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39325" y="3049013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1</a:t>
            </a:r>
            <a:r>
              <a:rPr lang="ru-RU" dirty="0" smtClean="0"/>
              <a:t> о предполагаемых изменениях обучения в начальной школе, основной школе, старшей школе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9325" y="3418345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2</a:t>
            </a:r>
            <a:r>
              <a:rPr lang="ru-RU" dirty="0" smtClean="0"/>
              <a:t> о предполагаемых изменениях в системе воспитания </a:t>
            </a:r>
            <a:r>
              <a:rPr lang="ru-RU" dirty="0"/>
              <a:t>образовательной организации </a:t>
            </a:r>
            <a:endParaRPr lang="ru-RU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839325" y="3798079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3 </a:t>
            </a:r>
            <a:r>
              <a:rPr lang="ru-RU" dirty="0" smtClean="0"/>
              <a:t>о необходимом профессиональном развитии педагогов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9325" y="4187264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4</a:t>
            </a:r>
            <a:r>
              <a:rPr lang="ru-RU" dirty="0" smtClean="0"/>
              <a:t> о </a:t>
            </a:r>
            <a:r>
              <a:rPr lang="ru-RU" dirty="0" err="1" smtClean="0"/>
              <a:t>цифровизации</a:t>
            </a:r>
            <a:r>
              <a:rPr lang="ru-RU" dirty="0" smtClean="0"/>
              <a:t> в образовательной организации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1052" y="4576449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5</a:t>
            </a:r>
            <a:r>
              <a:rPr lang="ru-RU" dirty="0" smtClean="0"/>
              <a:t> об образовательном сотрудничестве с организациями города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993875" y="5069438"/>
            <a:ext cx="1947416" cy="1236834"/>
            <a:chOff x="839325" y="4050431"/>
            <a:chExt cx="1947416" cy="24454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1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1</a:t>
              </a:r>
              <a:endParaRPr lang="ru-RU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015341" y="5069962"/>
            <a:ext cx="1947416" cy="1236834"/>
            <a:chOff x="839325" y="4050431"/>
            <a:chExt cx="1947416" cy="2445491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2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2</a:t>
              </a:r>
              <a:endParaRPr lang="ru-RU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053691" y="5069962"/>
            <a:ext cx="1947416" cy="1236834"/>
            <a:chOff x="839325" y="4050431"/>
            <a:chExt cx="1947416" cy="2445491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3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3</a:t>
              </a:r>
              <a:endParaRPr lang="ru-RU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092041" y="5069438"/>
            <a:ext cx="1947416" cy="1236834"/>
            <a:chOff x="839325" y="4050431"/>
            <a:chExt cx="1947416" cy="2445491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4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4</a:t>
              </a:r>
              <a:endParaRPr lang="ru-RU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9133581" y="5069438"/>
            <a:ext cx="1947416" cy="1236834"/>
            <a:chOff x="839325" y="4050431"/>
            <a:chExt cx="1947416" cy="2445491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5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5</a:t>
              </a:r>
              <a:endParaRPr lang="ru-RU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67799" y="1600341"/>
            <a:ext cx="975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Проблемно-ориентированный анализ текущего состояния (</a:t>
            </a:r>
            <a:r>
              <a:rPr lang="en-US" dirty="0" smtClean="0"/>
              <a:t>PEST+SWOT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559529" y="1985185"/>
            <a:ext cx="975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Концептуальное общее представление о состоянии образовательной организации в 2024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9" grpId="0"/>
      <p:bldP spid="25" grpId="0"/>
      <p:bldP spid="29" grpId="0"/>
      <p:bldP spid="30" grpId="0"/>
      <p:bldP spid="31" grpId="0"/>
      <p:bldP spid="32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общеобразовательной организации: актуальные 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smtClean="0"/>
              <a:t>13 </a:t>
            </a:r>
            <a:r>
              <a:rPr lang="ru-RU" dirty="0" smtClean="0"/>
              <a:t>октября 2021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7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/>
              <a:t>Закон «Об образовании в </a:t>
            </a:r>
            <a:r>
              <a:rPr lang="ru-RU" sz="2400" b="1" dirty="0" smtClean="0"/>
              <a:t>Российской Федерации</a:t>
            </a:r>
            <a:r>
              <a:rPr lang="ru-RU" sz="2400" dirty="0" smtClean="0"/>
              <a:t>» </a:t>
            </a:r>
            <a:r>
              <a:rPr lang="ru-RU" sz="2400" dirty="0"/>
              <a:t>№ 274-ФЗ от 29.12.2012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Статья 28</a:t>
            </a:r>
            <a:r>
              <a:rPr lang="ru-RU" sz="2200" dirty="0"/>
              <a:t>. Компетенции, права, обязанности и ответственность образовательной организации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3.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относятся: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утверждение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согласованию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 учредителем программы развития образовательной организации;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cs typeface="Times New Roman" panose="02020603050405020304" pitchFamily="18" charset="0"/>
              </a:rPr>
              <a:t>– нормативный документ, предназначенный для определения 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>
                <a:cs typeface="Times New Roman" panose="02020603050405020304" pitchFamily="18" charset="0"/>
              </a:rPr>
              <a:t>целей и задач деятельности, а также разработки плана реализации с конкретными сроками и необходимыми средствами, обеспечивающими их достижение и решение.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Назначение программы развития – определение показателей эффективности деятельности, выстраивание стратегии развития.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В программе выделяются условия обеспечения эффективности деятельности, определяется содержание. Исходными положениями программы развития могут быть: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концепция планируемого результата;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основные направления развития;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наиболее приоритетные программные проекты;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финансово-экономическое обоснование деятельности.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>
                <a:solidFill>
                  <a:srgbClr val="444444"/>
                </a:solidFill>
                <a:effectLst/>
              </a:rPr>
              <a:t>Источник: </a:t>
            </a:r>
            <a:r>
              <a:rPr lang="ru-RU" sz="1700" b="0" i="1" dirty="0">
                <a:solidFill>
                  <a:srgbClr val="2980B9"/>
                </a:solidFill>
                <a:effectLst/>
                <a:hlinkClick r:id="rId2"/>
              </a:rPr>
              <a:t>Профессионально-педагогические понятия. Словарь. 2005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/>
              <a:t>Профессиональный стандарт «Руководитель образовательной организации</a:t>
            </a:r>
            <a:r>
              <a:rPr lang="ru-RU" sz="2400" b="1" dirty="0"/>
              <a:t> </a:t>
            </a:r>
            <a:r>
              <a:rPr lang="ru-RU" sz="2200" dirty="0"/>
              <a:t>(управление дошкольной образовательной организацией и общеобразовательной организацией)</a:t>
            </a:r>
            <a:r>
              <a:rPr lang="ru-RU" sz="2400" dirty="0"/>
              <a:t>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i="1" dirty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3.2.3. </a:t>
            </a:r>
            <a:r>
              <a:rPr lang="ru-RU" sz="2200" b="1" dirty="0" smtClean="0"/>
              <a:t>Трудовая функция </a:t>
            </a:r>
            <a:r>
              <a:rPr lang="ru-RU" sz="2200" dirty="0" smtClean="0"/>
              <a:t>«Управление развитием общеобразовательной организации»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/>
              <a:t>Трудовые действия</a:t>
            </a:r>
            <a:r>
              <a:rPr lang="ru-RU" sz="22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Руководство разработкой программы развития общеобразовательной организации совместно с коллегиальными органами </a:t>
            </a:r>
            <a:r>
              <a:rPr lang="ru-RU" sz="2200" dirty="0" smtClean="0"/>
              <a:t>управления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Управление реализацией программы развития общеобразовательной организации, ее ресурсное обеспечение, координация деятельности участников образовательных </a:t>
            </a:r>
            <a:r>
              <a:rPr lang="ru-RU" sz="2200" dirty="0" smtClean="0"/>
              <a:t>отношений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Планирование образовательной, организационно-хозяйственной и финансово-экономической деятельности общеобразовательной организации в соответствии с учредительными документами общеобразовательной организации и программой развития общеобразовательной </a:t>
            </a:r>
            <a:r>
              <a:rPr lang="ru-RU" sz="2200" dirty="0" smtClean="0"/>
              <a:t>организации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Контроль и оценка результативности и эффективности реализации программы развития общеобразовательной </a:t>
            </a:r>
            <a:r>
              <a:rPr lang="ru-RU" sz="2200" dirty="0" smtClean="0"/>
              <a:t>организации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700" b="0" i="1" dirty="0" smtClean="0">
                <a:solidFill>
                  <a:srgbClr val="444444"/>
                </a:solidFill>
                <a:effectLst/>
              </a:rPr>
            </a:br>
            <a:r>
              <a:rPr lang="ru-RU" sz="17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7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1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Профессиональный стандарт «Руководитель образовательной организации </a:t>
            </a:r>
            <a:r>
              <a:rPr lang="ru-RU" sz="2000" dirty="0" smtClean="0"/>
              <a:t>(управление дошкольной образовательной организацией и общеобразовательной организацией)»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i="1" dirty="0" smtClean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3.2.3. </a:t>
            </a:r>
            <a:r>
              <a:rPr lang="ru-RU" sz="2000" b="1" dirty="0" smtClean="0"/>
              <a:t>Трудовая функция </a:t>
            </a:r>
            <a:r>
              <a:rPr lang="ru-RU" sz="2000" dirty="0" smtClean="0"/>
              <a:t>«Управление развитием общеобразовательной организации»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Необходимые умения</a:t>
            </a:r>
            <a:r>
              <a:rPr lang="ru-RU" sz="20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Формировать </a:t>
            </a:r>
            <a:r>
              <a:rPr lang="ru-RU" sz="2000" dirty="0"/>
              <a:t>миссию и стратегию организации, определять целевые показатели развития общеобразовательной </a:t>
            </a:r>
            <a:r>
              <a:rPr lang="ru-RU" sz="2000" dirty="0" smtClean="0"/>
              <a:t>организации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Обеспечивать разработку программы развития общеобразовательной организации с ориентацией на федеральные, региональные и местные приоритеты и социальные </a:t>
            </a:r>
            <a:r>
              <a:rPr lang="ru-RU" sz="2000" dirty="0" smtClean="0"/>
              <a:t>запросы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Утверждать по согласованию с учредителем программу развития </a:t>
            </a:r>
            <a:r>
              <a:rPr lang="ru-RU" sz="2000" dirty="0" smtClean="0"/>
              <a:t>организации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Применять программно-проектные методы организации </a:t>
            </a:r>
            <a:r>
              <a:rPr lang="ru-RU" sz="2000" dirty="0" smtClean="0"/>
              <a:t>деятельности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Планировать организационно-хозяйственную и финансово-экономическую деятельность общеобразовательной организации для реализации программы </a:t>
            </a:r>
            <a:r>
              <a:rPr lang="ru-RU" sz="2000" dirty="0" smtClean="0"/>
              <a:t>развития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600" b="0" i="1" dirty="0" smtClean="0">
                <a:solidFill>
                  <a:srgbClr val="444444"/>
                </a:solidFill>
                <a:effectLst/>
              </a:rPr>
            </a:br>
            <a:r>
              <a:rPr lang="ru-RU" sz="16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6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6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5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/>
              <a:t>Профессиональный стандарт «Руководитель образовательной организации </a:t>
            </a:r>
            <a:r>
              <a:rPr lang="ru-RU" sz="2200" dirty="0"/>
              <a:t>(управление дошкольной образовательной организацией и общеобразовательной организацией)</a:t>
            </a:r>
            <a:r>
              <a:rPr lang="ru-RU" sz="2400" dirty="0"/>
              <a:t>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i="1" dirty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3.2.3. </a:t>
            </a:r>
            <a:r>
              <a:rPr lang="ru-RU" sz="2200" b="1" dirty="0" smtClean="0"/>
              <a:t>Трудовая функция </a:t>
            </a:r>
            <a:r>
              <a:rPr lang="ru-RU" sz="2200" dirty="0" smtClean="0"/>
              <a:t>«Управление развитием общеобразовательной организации»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Необходимые умения</a:t>
            </a:r>
            <a:r>
              <a:rPr lang="ru-RU" sz="22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Управлять реализацией программы развития общеобразовательной организации, ее ресурсным обеспечением, координировать деятельность участников образовательных </a:t>
            </a:r>
            <a:r>
              <a:rPr lang="ru-RU" sz="2200" dirty="0" smtClean="0"/>
              <a:t>отношений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Производить оценку реализации стратегии развития общеобразовательной организации, определять изменения, происходящие во внутренней и внешней среде, основные показатели и результаты реализации программы ее развития, обеспечивающие повышение качества образования и эффективность деятельности </a:t>
            </a:r>
            <a:r>
              <a:rPr lang="ru-RU" sz="2200" dirty="0" smtClean="0"/>
              <a:t>организации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Разрабатывать стратегию обеспечения качества образовательной деятельности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общеобразовательной организации с привлечением участников образовательных отношений</a:t>
            </a:r>
            <a:endParaRPr lang="ru-RU" sz="2200" dirty="0" smtClean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700" b="0" i="1" dirty="0" smtClean="0">
                <a:solidFill>
                  <a:srgbClr val="444444"/>
                </a:solidFill>
                <a:effectLst/>
              </a:rPr>
            </a:br>
            <a:r>
              <a:rPr lang="ru-RU" sz="17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7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19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76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7"/>
            <a:ext cx="11167872" cy="33409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Программа развития разрабатывается в программном подходе, предполагающем пять ключевых компонентов, с определёнными тактами работы: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осмысление образа будущего образовательного учреждения;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анализ настоящего состояния из образа будущего;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проектирование перехода из настоящего в будущее;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постоянное </a:t>
            </a:r>
            <a:r>
              <a:rPr lang="ru-RU" sz="2000" dirty="0" err="1"/>
              <a:t>доопределение</a:t>
            </a:r>
            <a:r>
              <a:rPr lang="ru-RU" sz="2000" dirty="0"/>
              <a:t>, коррекция, конкретизация содержания деятельности;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подготовка субъекта к предстоящей деятельности в ходе её проектирования и реализации.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Текст Программы развития рассматривается как </a:t>
            </a:r>
            <a:r>
              <a:rPr lang="ru-RU" sz="2000" u="sng" dirty="0"/>
              <a:t>смысловая и организационная</a:t>
            </a:r>
            <a:r>
              <a:rPr lang="ru-RU" sz="2000" dirty="0"/>
              <a:t> оболочка, </a:t>
            </a:r>
            <a:br>
              <a:rPr lang="ru-RU" sz="2000" dirty="0"/>
            </a:br>
            <a:r>
              <a:rPr lang="ru-RU" sz="2000" dirty="0"/>
              <a:t>которая систематически может продолжать наполняться </a:t>
            </a:r>
            <a:r>
              <a:rPr lang="ru-RU" sz="2000" i="1" dirty="0"/>
              <a:t>конкретными проектами</a:t>
            </a:r>
            <a:r>
              <a:rPr lang="ru-RU" sz="2000" dirty="0"/>
              <a:t> по реализации приоритетных направлений развития организации.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="" xmlns:a16="http://schemas.microsoft.com/office/drawing/2014/main" id="{CA82F698-209A-4882-B623-3670D6B2E52B}"/>
              </a:ext>
            </a:extLst>
          </p:cNvPr>
          <p:cNvSpPr/>
          <p:nvPr/>
        </p:nvSpPr>
        <p:spPr>
          <a:xfrm>
            <a:off x="536448" y="4114800"/>
            <a:ext cx="7981114" cy="23083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9BFC8D-FB9B-4DFC-B01D-6487DA145D63}"/>
              </a:ext>
            </a:extLst>
          </p:cNvPr>
          <p:cNvSpPr txBox="1"/>
          <p:nvPr/>
        </p:nvSpPr>
        <p:spPr>
          <a:xfrm>
            <a:off x="8517562" y="3886200"/>
            <a:ext cx="323324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Стратегические ориентиры развития образования: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FF0000"/>
                </a:solidFill>
              </a:rPr>
              <a:t>Нац.проект</a:t>
            </a:r>
            <a:r>
              <a:rPr lang="ru-RU" dirty="0">
                <a:solidFill>
                  <a:srgbClr val="FF0000"/>
                </a:solidFill>
              </a:rPr>
              <a:t> «Образование»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ФГОС НОО, ООО, СОО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Стратегия воспитания - 2025</a:t>
            </a:r>
            <a:endParaRPr lang="ru-RU" dirty="0"/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Концепция </a:t>
            </a:r>
            <a:r>
              <a:rPr lang="ru-RU" dirty="0" err="1">
                <a:solidFill>
                  <a:srgbClr val="FF0000"/>
                </a:solidFill>
              </a:rPr>
              <a:t>доп.образования</a:t>
            </a:r>
            <a:endParaRPr lang="ru-RU" dirty="0">
              <a:solidFill>
                <a:srgbClr val="FF0000"/>
              </a:solidFill>
            </a:endParaRP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Социальная среда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0FF907C-F3B5-43E2-9AC5-75495BF519DC}"/>
              </a:ext>
            </a:extLst>
          </p:cNvPr>
          <p:cNvSpPr txBox="1"/>
          <p:nvPr/>
        </p:nvSpPr>
        <p:spPr>
          <a:xfrm>
            <a:off x="631698" y="4819650"/>
            <a:ext cx="1444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2017-2020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6E84937-16B0-4235-B6A3-2668C5E49434}"/>
              </a:ext>
            </a:extLst>
          </p:cNvPr>
          <p:cNvSpPr txBox="1"/>
          <p:nvPr/>
        </p:nvSpPr>
        <p:spPr>
          <a:xfrm>
            <a:off x="4630674" y="4819650"/>
            <a:ext cx="1825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2021-2024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EBC030A-7246-47D5-B5E2-5E301A0A02DC}"/>
              </a:ext>
            </a:extLst>
          </p:cNvPr>
          <p:cNvSpPr txBox="1"/>
          <p:nvPr/>
        </p:nvSpPr>
        <p:spPr>
          <a:xfrm>
            <a:off x="2092452" y="4378583"/>
            <a:ext cx="25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Естественное развитие</a:t>
            </a:r>
          </a:p>
          <a:p>
            <a:r>
              <a:rPr lang="ru-RU" dirty="0"/>
              <a:t>Возникшие проблемы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5E8B67E-1C74-4861-8DE4-D2786EBA0DB4}"/>
              </a:ext>
            </a:extLst>
          </p:cNvPr>
          <p:cNvSpPr txBox="1"/>
          <p:nvPr/>
        </p:nvSpPr>
        <p:spPr>
          <a:xfrm>
            <a:off x="2089404" y="5507530"/>
            <a:ext cx="253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Нерешённые проблемы</a:t>
            </a:r>
          </a:p>
          <a:p>
            <a:r>
              <a:rPr lang="ru-RU" dirty="0"/>
              <a:t>Программное развитие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4630CD5-3EA5-49F1-8C07-0EFD2F50DF16}"/>
              </a:ext>
            </a:extLst>
          </p:cNvPr>
          <p:cNvSpPr txBox="1"/>
          <p:nvPr/>
        </p:nvSpPr>
        <p:spPr>
          <a:xfrm>
            <a:off x="6330462" y="4698489"/>
            <a:ext cx="2000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Понимаемые задачи развития Ожидаемые проблемы</a:t>
            </a:r>
          </a:p>
        </p:txBody>
      </p:sp>
      <p:sp>
        <p:nvSpPr>
          <p:cNvPr id="17" name="Дуга 16">
            <a:extLst>
              <a:ext uri="{FF2B5EF4-FFF2-40B4-BE49-F238E27FC236}">
                <a16:creationId xmlns="" xmlns:a16="http://schemas.microsoft.com/office/drawing/2014/main" id="{A10DBFE4-1B8D-48E8-B744-9CF2AD7C6F07}"/>
              </a:ext>
            </a:extLst>
          </p:cNvPr>
          <p:cNvSpPr/>
          <p:nvPr/>
        </p:nvSpPr>
        <p:spPr>
          <a:xfrm rot="21272946">
            <a:off x="5675376" y="4283470"/>
            <a:ext cx="1123950" cy="935545"/>
          </a:xfrm>
          <a:prstGeom prst="arc">
            <a:avLst>
              <a:gd name="adj1" fmla="val 10861493"/>
              <a:gd name="adj2" fmla="val 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B9CF7E4A-2EB8-4B9D-9D41-837F711A1955}"/>
              </a:ext>
            </a:extLst>
          </p:cNvPr>
          <p:cNvCxnSpPr>
            <a:cxnSpLocks/>
          </p:cNvCxnSpPr>
          <p:nvPr/>
        </p:nvCxnSpPr>
        <p:spPr>
          <a:xfrm>
            <a:off x="2076450" y="550753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A3B0AA93-72F0-49E7-8626-ADE3A8FABD4A}"/>
              </a:ext>
            </a:extLst>
          </p:cNvPr>
          <p:cNvCxnSpPr>
            <a:cxnSpLocks/>
          </p:cNvCxnSpPr>
          <p:nvPr/>
        </p:nvCxnSpPr>
        <p:spPr>
          <a:xfrm>
            <a:off x="2089404" y="5048429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47685507-888A-48A4-91BA-DF3AD9EFCF03}"/>
              </a:ext>
            </a:extLst>
          </p:cNvPr>
          <p:cNvCxnSpPr>
            <a:cxnSpLocks/>
          </p:cNvCxnSpPr>
          <p:nvPr/>
        </p:nvCxnSpPr>
        <p:spPr>
          <a:xfrm>
            <a:off x="2089404" y="527464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283AAE0-1ED9-4892-A0EE-CECE826A1F65}"/>
              </a:ext>
            </a:extLst>
          </p:cNvPr>
          <p:cNvSpPr txBox="1"/>
          <p:nvPr/>
        </p:nvSpPr>
        <p:spPr>
          <a:xfrm>
            <a:off x="8976968" y="5957688"/>
            <a:ext cx="2187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 БУДУЩЕГО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B5BF202-1043-43F5-A914-9B64AB7670D5}"/>
              </a:ext>
            </a:extLst>
          </p:cNvPr>
          <p:cNvSpPr txBox="1"/>
          <p:nvPr/>
        </p:nvSpPr>
        <p:spPr>
          <a:xfrm>
            <a:off x="3961617" y="6063974"/>
            <a:ext cx="339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 Т Р А Т Е Г И Я   Р А З В И Т И 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373137-C99E-46FE-AA00-6C95D7DAD690}"/>
              </a:ext>
            </a:extLst>
          </p:cNvPr>
          <p:cNvSpPr txBox="1"/>
          <p:nvPr/>
        </p:nvSpPr>
        <p:spPr>
          <a:xfrm>
            <a:off x="6282580" y="1724695"/>
            <a:ext cx="542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/>
              <a:t>(а не описание по типу «у нас ещё вот это есть!»)</a:t>
            </a:r>
            <a:endParaRPr lang="ru-RU" i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4B2CDFB3-E618-4A88-8816-04BC247FFBC9}"/>
              </a:ext>
            </a:extLst>
          </p:cNvPr>
          <p:cNvSpPr/>
          <p:nvPr/>
        </p:nvSpPr>
        <p:spPr>
          <a:xfrm>
            <a:off x="6330461" y="1706270"/>
            <a:ext cx="5325091" cy="36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3" grpId="0"/>
      <p:bldP spid="14" grpId="0"/>
      <p:bldP spid="15" grpId="0"/>
      <p:bldP spid="17" grpId="0" animBg="1"/>
      <p:bldP spid="21" grpId="0" animBg="1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380470" cy="57040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/>
              <a:t>Рекомендации по обновлению </a:t>
            </a:r>
            <a:r>
              <a:rPr lang="ru-RU" sz="2000" dirty="0"/>
              <a:t>Программ развития с учётом изменений в 2020 году.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Усилить воспитательную составляющую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Отразить цифровизацию образования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Показать направленность на сетевое взаимодействие с организациями других ведомств</a:t>
            </a:r>
          </a:p>
          <a:p>
            <a:pPr marL="266700" indent="0">
              <a:buNone/>
            </a:pPr>
            <a:r>
              <a:rPr lang="ru-RU" sz="2000" dirty="0"/>
              <a:t>Внести актуальные документы в Паспорт программы</a:t>
            </a:r>
          </a:p>
          <a:p>
            <a:pPr marL="266700" indent="0">
              <a:buNone/>
            </a:pPr>
            <a:r>
              <a:rPr lang="ru-RU" sz="2000" dirty="0"/>
              <a:t>Отразить новые основания Программы развития в соответствующих разделах.</a:t>
            </a:r>
          </a:p>
          <a:p>
            <a:pPr marL="266700" indent="0">
              <a:buNone/>
            </a:pPr>
            <a:r>
              <a:rPr lang="ru-RU" sz="2000" dirty="0"/>
              <a:t>Предусмотреть, возможно, новые аспекты концептуальных представлений, коррекцию цели, соответствующие задачи, мероприятия и управленческие действия.</a:t>
            </a:r>
          </a:p>
          <a:p>
            <a:pPr marL="266700" indent="0">
              <a:buNone/>
            </a:pPr>
            <a:r>
              <a:rPr lang="ru-RU" sz="2000" i="1" dirty="0"/>
              <a:t>Национальный проект «Образование».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ru-RU" sz="2000" i="1" dirty="0"/>
              <a:t>Цель 2: воспитание </a:t>
            </a:r>
            <a:r>
              <a:rPr lang="ru-RU" sz="2000" i="1" u="sng" dirty="0"/>
              <a:t>гармонично развитой </a:t>
            </a:r>
            <a:r>
              <a:rPr lang="ru-RU" sz="2000" i="1" dirty="0"/>
              <a:t>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  <a:r>
              <a:rPr lang="ru-RU" sz="2000" dirty="0"/>
              <a:t>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6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421822" cy="570407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000" b="1" dirty="0"/>
              <a:t>Необходимо проверить в Программе развития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Программа развития должна отражать государственные требования к развитию системы образования и социальный заказ (в запросах родителей и изучении потребностей обучающихся).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отражать будущее состояние образовательной организации во всех аспектах деятельности, в соответствии с перспективами развития общего образования, которые представлены в стратегических документах.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Механизмы реализации концептуальных представлений должны просматриваться в проектах и мероприятиях и в плане управленческих действий.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Должны быть сформулированы основные проблемы, связанные с новыми задачами развития образовательной организации и с проблемами текущего периода в перспективе предстоящего периода деятельности.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Недопустимо смешивать проблемы организации с глобальными проблемами образования и внешними ограничениями, которые не могут быть решены силами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Идеи, цели и задачи развития организации должны решать выделенные проблемы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Важно выделять сильные стороны организации как потенциальные возможности преобразований.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быть максимально приближены к реальным условиям деятельности организации в понимании возможных изменений социальной среды.</a:t>
            </a:r>
          </a:p>
          <a:p>
            <a:pPr marL="457200" lvl="0" indent="-457200" algn="just">
              <a:buAutoNum type="arabicPeriod"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84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/>
              <a:t>Внесение изменений в Программу развития</a:t>
            </a:r>
          </a:p>
          <a:p>
            <a:pPr marL="0" lvl="0" indent="0" algn="just">
              <a:buNone/>
            </a:pPr>
            <a:r>
              <a:rPr lang="ru-RU" sz="2000" dirty="0"/>
              <a:t>Если срок действия программы развития еще не истек, то можно вносить в неё изменения </a:t>
            </a:r>
            <a:br>
              <a:rPr lang="ru-RU" sz="2000" dirty="0"/>
            </a:br>
            <a:r>
              <a:rPr lang="ru-RU" sz="2000" dirty="0"/>
              <a:t>в определённом порядке. Издайте приказ о подготовке проекта изменений.</a:t>
            </a:r>
          </a:p>
          <a:p>
            <a:pPr marL="0" indent="0" algn="just">
              <a:buNone/>
            </a:pPr>
            <a:r>
              <a:rPr lang="ru-RU" sz="2000" u="sng" dirty="0"/>
              <a:t>Если изменения не затрагивают большей части </a:t>
            </a:r>
            <a:r>
              <a:rPr lang="ru-RU" sz="2000" dirty="0"/>
              <a:t>программы развития, утвердите их отдельным документом.</a:t>
            </a:r>
          </a:p>
          <a:p>
            <a:pPr algn="just"/>
            <a:r>
              <a:rPr lang="ru-RU" sz="2000" dirty="0"/>
              <a:t>Внесите проект вносимых изменений в повестку заседания органа управления, </a:t>
            </a:r>
            <a:br>
              <a:rPr lang="ru-RU" sz="2000" dirty="0"/>
            </a:br>
            <a:r>
              <a:rPr lang="ru-RU" sz="2000" dirty="0"/>
              <a:t>с которым на основании локального акта или устава нужно согласовать изменения. Учтите или отклоните его замечания по Программе. Если не хотите учитывать замечания, поясните причины на очередном заседании коллегиального органа.</a:t>
            </a:r>
          </a:p>
          <a:p>
            <a:pPr algn="just"/>
            <a:r>
              <a:rPr lang="ru-RU" sz="2000" dirty="0"/>
              <a:t>Направьте учредителю проект изменений и получите заключение. Внесенные правки учтите или объясните, с чем не согласны. Главное, чтобы учредитель согласовал конечный вариант вносимых изменений.</a:t>
            </a:r>
          </a:p>
          <a:p>
            <a:pPr algn="just"/>
            <a:r>
              <a:rPr lang="ru-RU" sz="2000" dirty="0"/>
              <a:t>Издайте приказ и утвердите изменения. Перечислите их в приказе или отдельном документе – приложении.</a:t>
            </a:r>
          </a:p>
          <a:p>
            <a:pPr marL="0" indent="0" algn="just">
              <a:buNone/>
            </a:pPr>
            <a:r>
              <a:rPr lang="ru-RU" sz="2000" u="sng" dirty="0"/>
              <a:t>Если меняется большой объем </a:t>
            </a:r>
            <a:r>
              <a:rPr lang="ru-RU" sz="2000" dirty="0"/>
              <a:t>текста, то утвердите Программу развития в новой редакции или на новый период.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0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1368</Words>
  <Application>Microsoft Office PowerPoint</Application>
  <PresentationFormat>Широкоэкранный</PresentationFormat>
  <Paragraphs>210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Roboto</vt:lpstr>
      <vt:lpstr>Times New Roman</vt:lpstr>
      <vt:lpstr>Wingdings</vt:lpstr>
      <vt:lpstr>Тема Office</vt:lpstr>
      <vt:lpstr>Семинар «Программа развития общеобразовательной организации: актуальные вопросы»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«Программа развития общеобразовательной организации: актуальные вопросы»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«Программа развития ДОУ: подходы к разработке"</dc:title>
  <dc:creator>Горностаев</dc:creator>
  <cp:lastModifiedBy>Горностаев Александр Октавьевич</cp:lastModifiedBy>
  <cp:revision>95</cp:revision>
  <dcterms:created xsi:type="dcterms:W3CDTF">2020-12-08T08:22:13Z</dcterms:created>
  <dcterms:modified xsi:type="dcterms:W3CDTF">2021-10-13T05:48:28Z</dcterms:modified>
</cp:coreProperties>
</file>