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7" r:id="rId3"/>
    <p:sldId id="272" r:id="rId4"/>
    <p:sldId id="273" r:id="rId5"/>
    <p:sldId id="274" r:id="rId6"/>
    <p:sldId id="259" r:id="rId7"/>
    <p:sldId id="266" r:id="rId8"/>
    <p:sldId id="276" r:id="rId9"/>
    <p:sldId id="275" r:id="rId10"/>
    <p:sldId id="277" r:id="rId11"/>
    <p:sldId id="268" r:id="rId12"/>
    <p:sldId id="267" r:id="rId13"/>
    <p:sldId id="262" r:id="rId14"/>
    <p:sldId id="265" r:id="rId15"/>
    <p:sldId id="260" r:id="rId16"/>
    <p:sldId id="261" r:id="rId17"/>
    <p:sldId id="269" r:id="rId18"/>
    <p:sldId id="270" r:id="rId19"/>
    <p:sldId id="271" r:id="rId20"/>
    <p:sldId id="278" r:id="rId21"/>
    <p:sldId id="264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2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13248-C51A-4397-967B-573F44F5C3B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96E6-0C2C-429B-8E2B-FFC5815E5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53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A96E6-0C2C-429B-8E2B-FFC5815E527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787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8BD897-EC5E-4D47-94A5-8D21F3A26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B3B2094-4EDB-42C1-A551-9F478EC78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0BF3899-D534-4438-A7BB-22DE6A0C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3912463-6F25-4E58-849D-954DC2DCA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8A43EF9-F063-490E-A418-18D70FDA9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78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92CBF7-24FD-475C-8D04-5190F841D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8E2E63B-A130-4D92-946F-649459CCB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2F0C4D9-1DE8-4CC3-B018-99586F860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CAF2898-9912-4216-A764-84D65BC9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8835A99-0908-4821-A86E-3A2875D18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63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DCA6529-D7EF-413C-A69F-E2C0C3DE1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68D0C12-A810-4283-B0B0-D7CA983C4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7B71EF3-24CF-4AA0-8635-AECF33FE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53B2C30-A595-4615-89AE-E08310EB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119A7A5-9275-4693-8607-48DB0C834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16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B6E35C-C8E3-4C90-9415-36730474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96AC918-5BD4-485B-A17F-23DED9114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DE9D271-A949-4F3A-9A0D-05F832B3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9802941-CCE6-448F-A348-6F8767025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63F24CD-3214-4042-839C-A8E2FEDD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83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D08061-D404-4151-B47C-71CC5F2D5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FE439A5-D633-449A-8781-FBB0D0871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84F2214-3B87-4D9D-B295-A8F93C9A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2C5EC92-8079-4092-8D4F-02ECD726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15B0600-B285-41F1-BDD2-052951C7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12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6AEA72-25D8-44CF-90BA-A34A4F33A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DBCC892-D724-485E-A592-215E4A981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D75853A-AA6B-4042-816B-568527EC2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F78ABEF-8B1A-4425-8FA4-CF09D3087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5929A60-2389-4FAE-8588-14C645E5F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C6A6AFC-AB0A-4DCF-AD7C-E731BFC84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72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C0AA9A-8527-40A6-B56F-7E9ED9178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CB764BC-8333-45B4-B924-D03262254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3C2D1F0-11D2-42C0-A390-89C2C87B4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15A1678-B1F1-48EF-984F-9C3835BFC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139EA40-B228-4E49-95FE-043911FFC2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E49FD85-DB84-474A-91CE-2D39C7D6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ED3661A-E152-4FBE-9FD4-30DCAAAC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05EDA73-3ED9-479B-ACD6-EACC48AD0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22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523EB4-E6E5-4797-B61E-4F8B78F9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669A3CC-8DD7-4538-AEDF-7E5A33A5B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B262FFE-55D8-4DA1-BBE8-7081ED8BC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8DD17FF-E04D-4F0C-A6CC-C6C3AC956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08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956B2C2-4045-4AB7-9D30-F760E928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3FC3899-D573-4C04-8057-F343E4AB7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8B39384-96C0-4395-99B7-59C22E80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21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71225C-A333-48CD-B7B6-FF93EEF9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AB523A7-120F-4DD9-9DA3-5CB3BEA63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BF88835-704E-4B20-994F-F520F1637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495E3E0-5295-4E14-9D27-6C0A84FDD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0E7343B-F3A8-49B6-B0AE-12EA8995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A6BF5C1-F013-443F-B952-1D56CCAEC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2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692E4C-83AD-4AC9-8AD9-615E0984E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4C221F3C-65F9-4DDD-B4FA-A7E482191C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3C5D7BC-6EE2-4B98-884A-1E34B7DCF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B39100D-9199-473A-828B-AEAFB72E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766BF51-796C-4DC3-BC75-44C1F0F46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D7AB25A-3BD0-4220-A45B-75358A6FB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09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8F9E276-D133-46C1-B468-C32B2368A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4279A00-B5D4-418D-B6C5-1FC1BF266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F18E368-8F6A-468D-BBB1-FDCD1691EF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F27B-F8BA-4882-B979-0289CB755826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002C1F1-5986-40C1-A79E-DC974EA58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31D8FCB-2B80-40C3-92FB-4043A9BCE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67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oe.hse.ru/data/2019/06/25/1490049820/DO_text-tip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idacts.ru/slovari/professionalno-pedagogicheskie-ponjatija-slovar-2005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oe.hse.ru/data/2019/06/25/1490049820/DO_text-tip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77E54A-4C39-424F-9D17-4C103562B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671" y="1955800"/>
            <a:ext cx="10898658" cy="1911350"/>
          </a:xfrm>
        </p:spPr>
        <p:txBody>
          <a:bodyPr>
            <a:noAutofit/>
          </a:bodyPr>
          <a:lstStyle/>
          <a:p>
            <a:r>
              <a:rPr lang="ru-RU" sz="4000" b="0" i="0" dirty="0">
                <a:solidFill>
                  <a:srgbClr val="000000"/>
                </a:solidFill>
                <a:effectLst/>
                <a:latin typeface="Roboto"/>
              </a:rPr>
              <a:t>Семинар «Программа развития 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Roboto"/>
              </a:rPr>
              <a:t/>
            </a:r>
            <a:br>
              <a:rPr lang="ru-RU" sz="4000" b="0" i="0" dirty="0" smtClean="0">
                <a:solidFill>
                  <a:srgbClr val="000000"/>
                </a:solidFill>
                <a:effectLst/>
                <a:latin typeface="Roboto"/>
              </a:rPr>
            </a:br>
            <a:r>
              <a:rPr lang="ru-RU" sz="4000" b="0" i="0" dirty="0" smtClean="0">
                <a:solidFill>
                  <a:srgbClr val="000000"/>
                </a:solidFill>
                <a:effectLst/>
                <a:latin typeface="Roboto"/>
              </a:rPr>
              <a:t>дошкольной образовательной </a:t>
            </a:r>
            <a:r>
              <a:rPr lang="ru-RU" sz="4000" b="0" i="0" dirty="0">
                <a:solidFill>
                  <a:srgbClr val="000000"/>
                </a:solidFill>
                <a:effectLst/>
                <a:latin typeface="Roboto"/>
              </a:rPr>
              <a:t>организации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Roboto"/>
              </a:rPr>
              <a:t>:</a:t>
            </a:r>
            <a:br>
              <a:rPr lang="ru-RU" sz="4000" b="0" i="0" dirty="0" smtClean="0">
                <a:solidFill>
                  <a:srgbClr val="000000"/>
                </a:solidFill>
                <a:effectLst/>
                <a:latin typeface="Roboto"/>
              </a:rPr>
            </a:br>
            <a:r>
              <a:rPr lang="ru-RU" sz="4000" b="0" i="0" dirty="0" smtClean="0">
                <a:solidFill>
                  <a:srgbClr val="000000"/>
                </a:solidFill>
                <a:effectLst/>
                <a:latin typeface="Roboto"/>
              </a:rPr>
              <a:t>актуальные </a:t>
            </a:r>
            <a:r>
              <a:rPr lang="ru-RU" sz="4000" b="0" i="0" dirty="0">
                <a:solidFill>
                  <a:srgbClr val="000000"/>
                </a:solidFill>
                <a:effectLst/>
                <a:latin typeface="Roboto"/>
              </a:rPr>
              <a:t>вопросы» 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09BF87B-10D4-48C5-B8E2-5A4577952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4350"/>
            <a:ext cx="9144000" cy="1718748"/>
          </a:xfrm>
        </p:spPr>
        <p:txBody>
          <a:bodyPr>
            <a:normAutofit/>
          </a:bodyPr>
          <a:lstStyle/>
          <a:p>
            <a:r>
              <a:rPr lang="ru-RU" sz="2400" i="1" dirty="0"/>
              <a:t>Горностаев Александр </a:t>
            </a:r>
            <a:r>
              <a:rPr lang="ru-RU" sz="2400" i="1" dirty="0" err="1"/>
              <a:t>Октавьевич</a:t>
            </a:r>
            <a:r>
              <a:rPr lang="ru-RU" sz="2400" i="1" dirty="0"/>
              <a:t>, </a:t>
            </a:r>
            <a:br>
              <a:rPr lang="ru-RU" sz="2400" i="1" dirty="0"/>
            </a:br>
            <a:r>
              <a:rPr lang="ru-RU" sz="2400" i="1" dirty="0"/>
              <a:t>заместитель директора КИМЦ</a:t>
            </a:r>
          </a:p>
          <a:p>
            <a:endParaRPr lang="ru-RU" dirty="0"/>
          </a:p>
          <a:p>
            <a:r>
              <a:rPr lang="ru-RU" dirty="0" smtClean="0"/>
              <a:t>14 октября 2021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2D9BC44-EC69-4D13-93FE-FF0F35393AA1}"/>
              </a:ext>
            </a:extLst>
          </p:cNvPr>
          <p:cNvSpPr txBox="1"/>
          <p:nvPr/>
        </p:nvSpPr>
        <p:spPr>
          <a:xfrm>
            <a:off x="3118993" y="531974"/>
            <a:ext cx="90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2400" b="1" i="1" dirty="0">
                <a:solidFill>
                  <a:schemeClr val="tx2"/>
                </a:solidFill>
              </a:rPr>
              <a:t>Из образа Будущего – к пониманию Настоящего </a:t>
            </a:r>
            <a:br>
              <a:rPr lang="ru" sz="2400" b="1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для нового шага развития!</a:t>
            </a:r>
            <a:endParaRPr lang="ru-RU" sz="2400" b="1" i="1" dirty="0">
              <a:ln>
                <a:solidFill>
                  <a:srgbClr val="002060"/>
                </a:solidFill>
              </a:ln>
              <a:solidFill>
                <a:schemeClr val="tx2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09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380470" cy="57040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Дошкольный возраст – самый ответственный период в онтогенезе человека, полагающий базовую основу становления личности как индивидуальности, как субъекта деятельности.</a:t>
            </a:r>
          </a:p>
          <a:p>
            <a:pPr marL="0" indent="0">
              <a:buNone/>
            </a:pPr>
            <a:r>
              <a:rPr lang="ru-RU" sz="2000" dirty="0"/>
              <a:t>В основе ФГОС дошкольного образования лежит системно-</a:t>
            </a:r>
            <a:r>
              <a:rPr lang="ru-RU" sz="2000" dirty="0" err="1"/>
              <a:t>деятельностный</a:t>
            </a:r>
            <a:r>
              <a:rPr lang="ru-RU" sz="2000" dirty="0"/>
              <a:t> подход, сущность которого заключается в осуществлении индивидуализации по отношению к каждому ребёнку независимо от его природных особенностей, склонностей и задатков.</a:t>
            </a:r>
          </a:p>
          <a:p>
            <a:pPr marL="0" indent="0">
              <a:buNone/>
            </a:pPr>
            <a:r>
              <a:rPr lang="ru-RU" sz="2000" dirty="0"/>
              <a:t>Основная цель дошкольного образования заключается в полноценном развитии личности ребёнка посредством творческой активности, познавательной и исследовательской деятельности в игровых формах.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200" b="1" dirty="0" smtClean="0"/>
              <a:t>Современные </a:t>
            </a:r>
            <a:r>
              <a:rPr lang="ru-RU" sz="2200" b="1" dirty="0"/>
              <a:t>тренды развития дошкольного образования</a:t>
            </a:r>
            <a:endParaRPr lang="ru-RU" sz="2200" dirty="0"/>
          </a:p>
          <a:p>
            <a:pPr marL="357188" lvl="0" indent="-357188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000" dirty="0"/>
              <a:t>Гармоничное и благоприятное развитие всех сфер личности</a:t>
            </a:r>
          </a:p>
          <a:p>
            <a:pPr marL="357188" lvl="0" indent="-357188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000" dirty="0"/>
              <a:t>Обеспечение личностно-ориентированного взаимодействия с детьми</a:t>
            </a:r>
          </a:p>
          <a:p>
            <a:pPr marL="357188" lvl="0" indent="-357188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000" dirty="0"/>
              <a:t>Сохранение физического и психологического здоровья каждого воспитанника</a:t>
            </a:r>
          </a:p>
          <a:p>
            <a:pPr marL="0" indent="0">
              <a:buNone/>
            </a:pPr>
            <a:r>
              <a:rPr lang="ru-RU" sz="2200" b="1" dirty="0" smtClean="0"/>
              <a:t>Приоритеты </a:t>
            </a:r>
            <a:r>
              <a:rPr lang="ru-RU" sz="2200" b="1" dirty="0"/>
              <a:t>государственной политики дошкольного образования</a:t>
            </a:r>
            <a:endParaRPr lang="ru-RU" sz="2200" dirty="0"/>
          </a:p>
          <a:p>
            <a:pPr marL="357188" lvl="0" indent="-357188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000" dirty="0"/>
              <a:t>Обеспечение местами в системе дошкольного образования детей до 3 лет </a:t>
            </a:r>
            <a:r>
              <a:rPr lang="ru-RU" sz="2000" i="1" dirty="0"/>
              <a:t>(для чего?)</a:t>
            </a:r>
          </a:p>
          <a:p>
            <a:pPr marL="357188" lvl="0" indent="-357188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000" dirty="0"/>
              <a:t>Родительское просвещение и образование </a:t>
            </a:r>
            <a:r>
              <a:rPr lang="ru-RU" sz="2000" i="1" dirty="0"/>
              <a:t>(что не так?)</a:t>
            </a:r>
          </a:p>
          <a:p>
            <a:pPr marL="357188" lvl="0" indent="-357188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000" dirty="0"/>
              <a:t>Благополучное начало школьного </a:t>
            </a:r>
            <a:r>
              <a:rPr lang="ru-RU" sz="2000" dirty="0" smtClean="0"/>
              <a:t>обучения </a:t>
            </a:r>
            <a:r>
              <a:rPr lang="ru-RU" sz="2000" i="1" dirty="0" smtClean="0"/>
              <a:t>(что требуется?)</a:t>
            </a:r>
            <a:endParaRPr lang="ru-RU" sz="2000" i="1" dirty="0"/>
          </a:p>
          <a:p>
            <a:pPr marL="0" indent="0" algn="r">
              <a:buNone/>
            </a:pPr>
            <a:r>
              <a:rPr lang="ru-RU" sz="1600" i="1" dirty="0" smtClean="0"/>
              <a:t>Источник</a:t>
            </a:r>
            <a:r>
              <a:rPr lang="ru-RU" sz="1600" i="1" dirty="0"/>
              <a:t>: «От универсальной доступности к современному качеству: </a:t>
            </a:r>
            <a:r>
              <a:rPr lang="ru-RU" sz="1600" i="1" dirty="0" smtClean="0"/>
              <a:t>дошкольное </a:t>
            </a:r>
            <a:r>
              <a:rPr lang="ru-RU" sz="1600" i="1" dirty="0"/>
              <a:t>образование в России», НИУ ВШЭ, 2019 </a:t>
            </a:r>
            <a:r>
              <a:rPr lang="ru-RU" sz="1600" i="1" u="sng" dirty="0">
                <a:hlinkClick r:id="rId2"/>
              </a:rPr>
              <a:t>https://ioe.hse.ru/data/2019/06/25/1490049820/DO_text-tip.pdf</a:t>
            </a:r>
            <a:endParaRPr lang="ru-RU" sz="1600" dirty="0" smtClean="0"/>
          </a:p>
          <a:p>
            <a:endParaRPr lang="ru-RU" sz="2000" dirty="0"/>
          </a:p>
          <a:p>
            <a:pPr marL="808038" indent="-808038">
              <a:spcBef>
                <a:spcPts val="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591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421822" cy="5704076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sz="2000" b="1" dirty="0"/>
              <a:t>Необходимо проверить в Программе развития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Программа развития должна отражать государственные требования к развитию системы образования и социальный заказ (в запросах </a:t>
            </a:r>
            <a:r>
              <a:rPr lang="ru-RU" sz="2000" dirty="0" smtClean="0"/>
              <a:t>родителей </a:t>
            </a:r>
            <a:r>
              <a:rPr lang="ru-RU" sz="2000" dirty="0"/>
              <a:t>).</a:t>
            </a:r>
            <a:endParaRPr lang="ru-RU" sz="2000" dirty="0"/>
          </a:p>
          <a:p>
            <a:pPr marL="457200" lvl="0" indent="-457200" algn="just">
              <a:buAutoNum type="arabicPeriod"/>
            </a:pPr>
            <a:r>
              <a:rPr lang="ru-RU" sz="2000" dirty="0"/>
              <a:t>Концептуальные представления должны отражать будущее состояние образовательной организации во всех аспектах деятельности, в соответствии с перспективами развития </a:t>
            </a:r>
            <a:r>
              <a:rPr lang="ru-RU" sz="2000" dirty="0" err="1" smtClean="0"/>
              <a:t>дошкольнго</a:t>
            </a:r>
            <a:r>
              <a:rPr lang="ru-RU" sz="2000" dirty="0" smtClean="0"/>
              <a:t> образования</a:t>
            </a:r>
            <a:r>
              <a:rPr lang="ru-RU" sz="2000" dirty="0"/>
              <a:t>, которые представлены в стратегических документах.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Механизмы реализации концептуальных представлений должны просматриваться в проектах и мероприятиях и в плане управленческих действий.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Должны быть сформулированы основные проблемы, связанные с новыми задачами развития образовательной организации и с проблемами текущего периода в перспективе предстоящего периода деятельности.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Недопустимо смешивать проблемы организации с глобальными проблемами образования и внешними ограничениями, которые не могут быть решены силами организации.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Идеи, цели и задачи развития организации должны решать выделенные проблемы организации.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Важно выделять сильные стороны организации как потенциальные возможности преобразований.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Концептуальные представления должны быть максимально приближены к реальным условиям деятельности организации в понимании возможных изменений социальной среды.</a:t>
            </a:r>
          </a:p>
          <a:p>
            <a:pPr marL="457200" lvl="0" indent="-457200" algn="just">
              <a:buAutoNum type="arabicPeriod"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084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000" b="1" dirty="0"/>
              <a:t>Внесение изменений в Программу развития</a:t>
            </a:r>
          </a:p>
          <a:p>
            <a:pPr marL="0" lvl="0" indent="0" algn="just">
              <a:buNone/>
            </a:pPr>
            <a:r>
              <a:rPr lang="ru-RU" sz="2000" dirty="0"/>
              <a:t>Если срок действия программы развития еще не истек, то можно вносить в неё изменения </a:t>
            </a:r>
            <a:br>
              <a:rPr lang="ru-RU" sz="2000" dirty="0"/>
            </a:br>
            <a:r>
              <a:rPr lang="ru-RU" sz="2000" dirty="0"/>
              <a:t>в определённом порядке. Издайте приказ о подготовке проекта изменений.</a:t>
            </a:r>
          </a:p>
          <a:p>
            <a:pPr marL="0" indent="0" algn="just">
              <a:buNone/>
            </a:pPr>
            <a:r>
              <a:rPr lang="ru-RU" sz="2000" u="sng" dirty="0"/>
              <a:t>Если изменения не затрагивают большей части </a:t>
            </a:r>
            <a:r>
              <a:rPr lang="ru-RU" sz="2000" dirty="0"/>
              <a:t>программы развития, утвердите их отдельным документом.</a:t>
            </a:r>
          </a:p>
          <a:p>
            <a:pPr algn="just"/>
            <a:r>
              <a:rPr lang="ru-RU" sz="2000" dirty="0"/>
              <a:t>Внесите проект вносимых изменений в повестку заседания органа управления, </a:t>
            </a:r>
            <a:br>
              <a:rPr lang="ru-RU" sz="2000" dirty="0"/>
            </a:br>
            <a:r>
              <a:rPr lang="ru-RU" sz="2000" dirty="0"/>
              <a:t>с которым на основании локального акта или устава нужно согласовать изменения. Учтите или отклоните его замечания по Программе. Если не хотите учитывать замечания, поясните причины на очередном заседании коллегиального органа.</a:t>
            </a:r>
          </a:p>
          <a:p>
            <a:pPr algn="just"/>
            <a:r>
              <a:rPr lang="ru-RU" sz="2000" dirty="0"/>
              <a:t>Направьте учредителю проект изменений и получите заключение. Внесенные правки учтите или объясните, с чем не согласны. Главное, чтобы учредитель согласовал конечный вариант вносимых изменений.</a:t>
            </a:r>
          </a:p>
          <a:p>
            <a:pPr algn="just"/>
            <a:r>
              <a:rPr lang="ru-RU" sz="2000" dirty="0"/>
              <a:t>Издайте приказ и утвердите изменения. Перечислите их в приказе или отдельном документе – приложении.</a:t>
            </a:r>
          </a:p>
          <a:p>
            <a:pPr marL="0" indent="0" algn="just">
              <a:buNone/>
            </a:pPr>
            <a:r>
              <a:rPr lang="ru-RU" sz="2000" u="sng" dirty="0"/>
              <a:t>Если меняется большой объем </a:t>
            </a:r>
            <a:r>
              <a:rPr lang="ru-RU" sz="2000" dirty="0"/>
              <a:t>текста, то утвердите Программу развития в новой редакции или на новый период.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209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461865" cy="69521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/>
              <a:t>Приказ ГУО № 368/п от 16.09.2020 </a:t>
            </a:r>
            <a:r>
              <a:rPr lang="ru-RU" sz="2000" dirty="0"/>
              <a:t>«О согласовании Программы развития муниципальной образовательной организации города Красноярска»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ДОУ: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  <p:grpSp>
        <p:nvGrpSpPr>
          <p:cNvPr id="45" name="Группа 44">
            <a:extLst>
              <a:ext uri="{FF2B5EF4-FFF2-40B4-BE49-F238E27FC236}">
                <a16:creationId xmlns="" xmlns:a16="http://schemas.microsoft.com/office/drawing/2014/main" id="{074BC4A6-6591-4D9A-92AE-83E67C2124A5}"/>
              </a:ext>
            </a:extLst>
          </p:cNvPr>
          <p:cNvGrpSpPr/>
          <p:nvPr/>
        </p:nvGrpSpPr>
        <p:grpSpPr>
          <a:xfrm>
            <a:off x="487679" y="1570485"/>
            <a:ext cx="11461864" cy="369333"/>
            <a:chOff x="506729" y="3055382"/>
            <a:chExt cx="11216642" cy="317396"/>
          </a:xfrm>
        </p:grpSpPr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528C58A3-D523-4B02-852D-6EB142087C48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 algn="ctr"/>
              <a:r>
                <a:rPr lang="ru-RU" b="1" dirty="0"/>
                <a:t>Критерии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7493CABA-8C51-450D-B731-83A692756519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Примечание</a:t>
              </a:r>
            </a:p>
          </p:txBody>
        </p:sp>
      </p:grpSp>
      <p:grpSp>
        <p:nvGrpSpPr>
          <p:cNvPr id="48" name="Группа 47">
            <a:extLst>
              <a:ext uri="{FF2B5EF4-FFF2-40B4-BE49-F238E27FC236}">
                <a16:creationId xmlns="" xmlns:a16="http://schemas.microsoft.com/office/drawing/2014/main" id="{CBE636B4-C912-4D35-AB0E-2940661A060E}"/>
              </a:ext>
            </a:extLst>
          </p:cNvPr>
          <p:cNvGrpSpPr/>
          <p:nvPr/>
        </p:nvGrpSpPr>
        <p:grpSpPr>
          <a:xfrm>
            <a:off x="487679" y="1951415"/>
            <a:ext cx="11461864" cy="429767"/>
            <a:chOff x="506729" y="3055382"/>
            <a:chExt cx="11216642" cy="369332"/>
          </a:xfrm>
        </p:grpSpPr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277F93E1-D6D8-43DA-A133-A05A26E1335A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69332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1. Наличие структурных элементов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257BA906-60DF-4E2C-B470-B6FA69A8DC3A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69332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Необходимых в соответствии с локальным актом организации </a:t>
              </a:r>
            </a:p>
          </p:txBody>
        </p:sp>
      </p:grpSp>
      <p:grpSp>
        <p:nvGrpSpPr>
          <p:cNvPr id="51" name="Группа 50">
            <a:extLst>
              <a:ext uri="{FF2B5EF4-FFF2-40B4-BE49-F238E27FC236}">
                <a16:creationId xmlns="" xmlns:a16="http://schemas.microsoft.com/office/drawing/2014/main" id="{C6BBB332-3299-4B7D-9C58-5DE775452AA4}"/>
              </a:ext>
            </a:extLst>
          </p:cNvPr>
          <p:cNvGrpSpPr/>
          <p:nvPr/>
        </p:nvGrpSpPr>
        <p:grpSpPr>
          <a:xfrm>
            <a:off x="487679" y="2377900"/>
            <a:ext cx="11461864" cy="369333"/>
            <a:chOff x="506729" y="3055382"/>
            <a:chExt cx="11216642" cy="317396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ECA0C3C8-B87F-44CF-9F76-5A9F488ADC5D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2. Актуальность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103E4324-97F3-4D1B-BECC-7576F5D9691F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Нацеленность на решение ключевых проблем развития ОУ и МСО</a:t>
              </a:r>
            </a:p>
          </p:txBody>
        </p:sp>
      </p:grpSp>
      <p:grpSp>
        <p:nvGrpSpPr>
          <p:cNvPr id="54" name="Группа 53">
            <a:extLst>
              <a:ext uri="{FF2B5EF4-FFF2-40B4-BE49-F238E27FC236}">
                <a16:creationId xmlns="" xmlns:a16="http://schemas.microsoft.com/office/drawing/2014/main" id="{F1C03A3D-740D-4C38-8ACF-B0F2A248A99D}"/>
              </a:ext>
            </a:extLst>
          </p:cNvPr>
          <p:cNvGrpSpPr/>
          <p:nvPr/>
        </p:nvGrpSpPr>
        <p:grpSpPr>
          <a:xfrm>
            <a:off x="487679" y="2739850"/>
            <a:ext cx="11461864" cy="369333"/>
            <a:chOff x="506729" y="3055382"/>
            <a:chExt cx="11216642" cy="317396"/>
          </a:xfrm>
        </p:grpSpPr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4AC4233F-87D3-4499-8A6A-9078948EC9A9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3. </a:t>
              </a:r>
              <a:r>
                <a:rPr lang="ru-RU" dirty="0" err="1"/>
                <a:t>Прогностичность</a:t>
              </a:r>
              <a:endParaRPr lang="ru-RU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7BA87974-5A0C-4936-8C0F-3623B4B03E1A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Ориентация на социальный заказ и учёт социальной ситуации</a:t>
              </a:r>
            </a:p>
          </p:txBody>
        </p:sp>
      </p:grpSp>
      <p:grpSp>
        <p:nvGrpSpPr>
          <p:cNvPr id="57" name="Группа 56">
            <a:extLst>
              <a:ext uri="{FF2B5EF4-FFF2-40B4-BE49-F238E27FC236}">
                <a16:creationId xmlns="" xmlns:a16="http://schemas.microsoft.com/office/drawing/2014/main" id="{388836AC-C50D-416E-A4EA-1EDED650D8F4}"/>
              </a:ext>
            </a:extLst>
          </p:cNvPr>
          <p:cNvGrpSpPr/>
          <p:nvPr/>
        </p:nvGrpSpPr>
        <p:grpSpPr>
          <a:xfrm>
            <a:off x="487679" y="3099820"/>
            <a:ext cx="11461864" cy="369333"/>
            <a:chOff x="506729" y="3055382"/>
            <a:chExt cx="11216642" cy="317396"/>
          </a:xfrm>
        </p:grpSpPr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D442F979-264A-421F-B7C0-2A311AA8AF6E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4. Эффективность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="" xmlns:a16="http://schemas.microsoft.com/office/drawing/2014/main" id="{55BDCF9D-9085-41BE-AD33-B1BCCAE9E7B0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Нацеленность на </a:t>
              </a:r>
              <a:r>
                <a:rPr lang="en-US" dirty="0"/>
                <a:t>max </a:t>
              </a:r>
              <a:r>
                <a:rPr lang="ru-RU" dirty="0"/>
                <a:t>возможные результаты при имеющихся ресурсах</a:t>
              </a:r>
            </a:p>
          </p:txBody>
        </p:sp>
      </p:grpSp>
      <p:grpSp>
        <p:nvGrpSpPr>
          <p:cNvPr id="60" name="Группа 59">
            <a:extLst>
              <a:ext uri="{FF2B5EF4-FFF2-40B4-BE49-F238E27FC236}">
                <a16:creationId xmlns="" xmlns:a16="http://schemas.microsoft.com/office/drawing/2014/main" id="{20F3378B-4FD5-4F0F-9D42-55A8E5A1944E}"/>
              </a:ext>
            </a:extLst>
          </p:cNvPr>
          <p:cNvGrpSpPr/>
          <p:nvPr/>
        </p:nvGrpSpPr>
        <p:grpSpPr>
          <a:xfrm>
            <a:off x="487679" y="3468175"/>
            <a:ext cx="11461864" cy="369333"/>
            <a:chOff x="506729" y="3055382"/>
            <a:chExt cx="11216642" cy="317396"/>
          </a:xfrm>
        </p:grpSpPr>
        <p:sp>
          <p:nvSpPr>
            <p:cNvPr id="61" name="TextBox 60">
              <a:extLst>
                <a:ext uri="{FF2B5EF4-FFF2-40B4-BE49-F238E27FC236}">
                  <a16:creationId xmlns="" xmlns:a16="http://schemas.microsoft.com/office/drawing/2014/main" id="{45692326-A588-4722-9495-6357902D3FDD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en-US" dirty="0"/>
                <a:t>5</a:t>
              </a:r>
              <a:r>
                <a:rPr lang="ru-RU" dirty="0"/>
                <a:t>. Реалистичность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167789C0-C29D-46B2-9A1F-51D4E8B9B01C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Соответствие требуемых и имеющихся мат-техн. и временных ресурсов</a:t>
              </a:r>
            </a:p>
          </p:txBody>
        </p:sp>
      </p:grpSp>
      <p:grpSp>
        <p:nvGrpSpPr>
          <p:cNvPr id="66" name="Группа 65">
            <a:extLst>
              <a:ext uri="{FF2B5EF4-FFF2-40B4-BE49-F238E27FC236}">
                <a16:creationId xmlns="" xmlns:a16="http://schemas.microsoft.com/office/drawing/2014/main" id="{81687B1B-285D-4DD7-9F6E-30037A591738}"/>
              </a:ext>
            </a:extLst>
          </p:cNvPr>
          <p:cNvGrpSpPr/>
          <p:nvPr/>
        </p:nvGrpSpPr>
        <p:grpSpPr>
          <a:xfrm>
            <a:off x="487679" y="3821737"/>
            <a:ext cx="11461864" cy="369335"/>
            <a:chOff x="506729" y="3055382"/>
            <a:chExt cx="11216642" cy="317398"/>
          </a:xfrm>
        </p:grpSpPr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42FAECC5-3437-4F20-A3AF-EEF3F5AB436F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6. Полнота и целостность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7A05835A-C801-4FC4-9219-86C2820BBAA2}"/>
                </a:ext>
              </a:extLst>
            </p:cNvPr>
            <p:cNvSpPr txBox="1"/>
            <p:nvPr/>
          </p:nvSpPr>
          <p:spPr>
            <a:xfrm>
              <a:off x="4191000" y="3055384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Наличие системного образа в комплексе направлений развития</a:t>
              </a:r>
            </a:p>
          </p:txBody>
        </p:sp>
      </p:grpSp>
      <p:grpSp>
        <p:nvGrpSpPr>
          <p:cNvPr id="69" name="Группа 68">
            <a:extLst>
              <a:ext uri="{FF2B5EF4-FFF2-40B4-BE49-F238E27FC236}">
                <a16:creationId xmlns="" xmlns:a16="http://schemas.microsoft.com/office/drawing/2014/main" id="{D62B84D3-7714-4B26-A988-485BEF929C99}"/>
              </a:ext>
            </a:extLst>
          </p:cNvPr>
          <p:cNvGrpSpPr/>
          <p:nvPr/>
        </p:nvGrpSpPr>
        <p:grpSpPr>
          <a:xfrm>
            <a:off x="487679" y="4196500"/>
            <a:ext cx="11461864" cy="369333"/>
            <a:chOff x="506729" y="3055382"/>
            <a:chExt cx="11216642" cy="317396"/>
          </a:xfrm>
        </p:grpSpPr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11B46587-9E99-433B-B660-A017DEA33AC2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7. Проработанность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="" xmlns:a16="http://schemas.microsoft.com/office/drawing/2014/main" id="{C8D0747D-FC1B-4E69-9D98-AD9296554B41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Достаточная для понимания проработка шагов деятельности</a:t>
              </a:r>
            </a:p>
          </p:txBody>
        </p:sp>
      </p:grpSp>
      <p:grpSp>
        <p:nvGrpSpPr>
          <p:cNvPr id="72" name="Группа 71">
            <a:extLst>
              <a:ext uri="{FF2B5EF4-FFF2-40B4-BE49-F238E27FC236}">
                <a16:creationId xmlns="" xmlns:a16="http://schemas.microsoft.com/office/drawing/2014/main" id="{B61164F0-7557-4183-A49A-8AB91B88CAB1}"/>
              </a:ext>
            </a:extLst>
          </p:cNvPr>
          <p:cNvGrpSpPr/>
          <p:nvPr/>
        </p:nvGrpSpPr>
        <p:grpSpPr>
          <a:xfrm>
            <a:off x="487679" y="4562710"/>
            <a:ext cx="11461864" cy="369333"/>
            <a:chOff x="506729" y="3055382"/>
            <a:chExt cx="11216642" cy="317396"/>
          </a:xfrm>
        </p:grpSpPr>
        <p:sp>
          <p:nvSpPr>
            <p:cNvPr id="73" name="TextBox 72">
              <a:extLst>
                <a:ext uri="{FF2B5EF4-FFF2-40B4-BE49-F238E27FC236}">
                  <a16:creationId xmlns="" xmlns:a16="http://schemas.microsoft.com/office/drawing/2014/main" id="{355FD16A-79A3-4A10-A82F-9C02D59BA099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8. Управляемость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9E480D10-9F73-4593-8D75-B853A0046A3A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Представлен механизм управленческого сопровождения реализации</a:t>
              </a:r>
            </a:p>
          </p:txBody>
        </p:sp>
      </p:grpSp>
      <p:grpSp>
        <p:nvGrpSpPr>
          <p:cNvPr id="75" name="Группа 74">
            <a:extLst>
              <a:ext uri="{FF2B5EF4-FFF2-40B4-BE49-F238E27FC236}">
                <a16:creationId xmlns="" xmlns:a16="http://schemas.microsoft.com/office/drawing/2014/main" id="{BAF013B4-3560-4BC6-888B-125769550BA0}"/>
              </a:ext>
            </a:extLst>
          </p:cNvPr>
          <p:cNvGrpSpPr/>
          <p:nvPr/>
        </p:nvGrpSpPr>
        <p:grpSpPr>
          <a:xfrm>
            <a:off x="487679" y="4925573"/>
            <a:ext cx="11461864" cy="369333"/>
            <a:chOff x="506729" y="3055382"/>
            <a:chExt cx="11216642" cy="317396"/>
          </a:xfrm>
        </p:grpSpPr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AB09992E-45EC-4AD3-9164-A36F1A494CD7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9. Контролируемость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="" xmlns:a16="http://schemas.microsoft.com/office/drawing/2014/main" id="{E552DBF5-BE4C-4E9A-88CF-E7B980658F39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Представлен достаточный набор индикативных показателей</a:t>
              </a:r>
            </a:p>
          </p:txBody>
        </p:sp>
      </p:grpSp>
      <p:grpSp>
        <p:nvGrpSpPr>
          <p:cNvPr id="78" name="Группа 77">
            <a:extLst>
              <a:ext uri="{FF2B5EF4-FFF2-40B4-BE49-F238E27FC236}">
                <a16:creationId xmlns="" xmlns:a16="http://schemas.microsoft.com/office/drawing/2014/main" id="{4C4CA922-5B17-4B4E-B4AA-F6C88BC89ABC}"/>
              </a:ext>
            </a:extLst>
          </p:cNvPr>
          <p:cNvGrpSpPr/>
          <p:nvPr/>
        </p:nvGrpSpPr>
        <p:grpSpPr>
          <a:xfrm>
            <a:off x="487679" y="5301537"/>
            <a:ext cx="11461864" cy="369333"/>
            <a:chOff x="506729" y="3055382"/>
            <a:chExt cx="11216642" cy="317396"/>
          </a:xfrm>
        </p:grpSpPr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509188CD-FFCA-40D3-BE1A-680D06C2D491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10. Социальная открытость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4FD3A1E5-C060-48A5-882A-43CAB9B2001B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Наличие механизмов информирования социальных партнёров</a:t>
              </a:r>
            </a:p>
          </p:txBody>
        </p:sp>
      </p:grpSp>
      <p:grpSp>
        <p:nvGrpSpPr>
          <p:cNvPr id="92" name="Группа 91">
            <a:extLst>
              <a:ext uri="{FF2B5EF4-FFF2-40B4-BE49-F238E27FC236}">
                <a16:creationId xmlns="" xmlns:a16="http://schemas.microsoft.com/office/drawing/2014/main" id="{74AAC8B8-41E7-48DC-8BBA-C4F5206A15E7}"/>
              </a:ext>
            </a:extLst>
          </p:cNvPr>
          <p:cNvGrpSpPr/>
          <p:nvPr/>
        </p:nvGrpSpPr>
        <p:grpSpPr>
          <a:xfrm>
            <a:off x="487679" y="5673650"/>
            <a:ext cx="11461864" cy="369333"/>
            <a:chOff x="506729" y="3055382"/>
            <a:chExt cx="11216642" cy="317396"/>
          </a:xfrm>
        </p:grpSpPr>
        <p:sp>
          <p:nvSpPr>
            <p:cNvPr id="93" name="TextBox 92">
              <a:extLst>
                <a:ext uri="{FF2B5EF4-FFF2-40B4-BE49-F238E27FC236}">
                  <a16:creationId xmlns="" xmlns:a16="http://schemas.microsoft.com/office/drawing/2014/main" id="{42AA29F3-2BAD-4106-A0AC-DA2D0414EBC3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11. Культура оформления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="" xmlns:a16="http://schemas.microsoft.com/office/drawing/2014/main" id="{C0498F52-7FBA-4DC4-AF5A-8BCDC38F0484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Соответствие требованиям оформления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762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000" dirty="0"/>
              <a:t>Администрация города Красноярска. Постановление от 31 июля 2013 г. № 376 </a:t>
            </a:r>
            <a:br>
              <a:rPr lang="ru-RU" sz="2000" dirty="0"/>
            </a:br>
            <a:r>
              <a:rPr lang="ru-RU" sz="2000" dirty="0"/>
              <a:t>«Об утверждении Положения об организации и проведении конкурса на </a:t>
            </a:r>
            <a:r>
              <a:rPr lang="ru-RU" sz="2000" u="sng" dirty="0"/>
              <a:t>замещение вакантной должности</a:t>
            </a:r>
            <a:r>
              <a:rPr lang="ru-RU" sz="2000" dirty="0"/>
              <a:t> руководителя муниципального образовательного учреждения города Красноярска»</a:t>
            </a:r>
          </a:p>
          <a:p>
            <a:pPr marL="0" indent="0" algn="just">
              <a:buNone/>
            </a:pPr>
            <a:r>
              <a:rPr lang="ru-RU" sz="2000" dirty="0"/>
              <a:t>Программа развития образовательного учреждения </a:t>
            </a:r>
            <a:r>
              <a:rPr lang="ru-RU" sz="2000" u="sng" dirty="0"/>
              <a:t>Кандидата</a:t>
            </a:r>
            <a:r>
              <a:rPr lang="ru-RU" sz="2000" dirty="0"/>
              <a:t> должна содержать следующие разделы:</a:t>
            </a:r>
          </a:p>
          <a:p>
            <a:pPr algn="just"/>
            <a:r>
              <a:rPr lang="ru-RU" sz="2000" dirty="0"/>
              <a:t>информационно-аналитическая справка об образовательном учреждении (текущее состояние);</a:t>
            </a:r>
          </a:p>
          <a:p>
            <a:pPr algn="just"/>
            <a:r>
              <a:rPr lang="ru-RU" sz="2000" dirty="0"/>
              <a:t>цель и задачи Программы (образ будущего состояния образовательного учреждения);</a:t>
            </a:r>
          </a:p>
          <a:p>
            <a:pPr algn="just"/>
            <a:r>
              <a:rPr lang="ru-RU" sz="2000" dirty="0"/>
              <a:t>описание ожидаемых результатов реализации Программы, их количественные и качественные показатели;</a:t>
            </a:r>
          </a:p>
          <a:p>
            <a:pPr algn="just"/>
            <a:r>
              <a:rPr lang="ru-RU" sz="2000" dirty="0"/>
              <a:t>план-график программных мер, действий, мероприятий, обеспечивающих развитие образовательного учреждения с учетом их ресурсного обеспечения (финансово-экономические, кадровые, информационные, научно-методические);</a:t>
            </a:r>
          </a:p>
          <a:p>
            <a:pPr algn="just"/>
            <a:r>
              <a:rPr lang="ru-RU" sz="2000" dirty="0"/>
              <a:t>приложения к Программе (при необходимости).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712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Примерная структура Программы развития образовательной организации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Титульный лист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Оглавление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Паспорт Программы развития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Введение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Информационная справка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Проблемно-ориентированный анализ текущего состояния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Концептуальные представления о развитии образовательной организации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Цели и задачи Программы развития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Ожидаемые результаты реализации Программы развития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Мероприятия по реализации Программы развития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Управление реализацией Программы развития</a:t>
            </a:r>
          </a:p>
          <a:p>
            <a:pPr marL="0" indent="0">
              <a:buNone/>
            </a:pPr>
            <a:r>
              <a:rPr lang="ru-RU" sz="2000" i="1" dirty="0"/>
              <a:t>Дополнительно могут быть Приложения</a:t>
            </a: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602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461865" cy="57040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Механизмом управления Программой развития 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является цикл управленческих мероприятий, включающий:</a:t>
            </a:r>
          </a:p>
          <a:p>
            <a:pPr marL="727075" lvl="0" algn="just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Рефлексивно-аналитические семинары по анализу и рефлексии реализации программы развития как основы для её конкретизации, коррекции, </a:t>
            </a:r>
            <a:r>
              <a:rPr lang="ru-RU" sz="2200" dirty="0" err="1"/>
              <a:t>доопределения</a:t>
            </a:r>
            <a:r>
              <a:rPr lang="ru-RU" sz="2200" dirty="0"/>
              <a:t>;</a:t>
            </a:r>
          </a:p>
          <a:p>
            <a:pPr marL="727075" lvl="0" algn="just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Программно-проектировочные семинары по разработке новых актуальных проектов реализации приоритетных направлений программы развития;</a:t>
            </a:r>
          </a:p>
          <a:p>
            <a:pPr marL="727075" lvl="0" algn="just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Организационно-управленческие мероприятия по реализации Программы развития, включающие:</a:t>
            </a:r>
          </a:p>
          <a:p>
            <a:pPr marL="1184275" lvl="1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Контроль и мониторинг реализации Программы развития;</a:t>
            </a:r>
          </a:p>
          <a:p>
            <a:pPr marL="1184275" lvl="1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Стимулирование реализации Программы развития;</a:t>
            </a:r>
          </a:p>
          <a:p>
            <a:pPr marL="1184275" lvl="1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Локальное нормирование деятельности по реализации Программы развития.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066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461865" cy="57040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2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компоненты содержания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22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1868410" y="2095590"/>
            <a:ext cx="9336506" cy="3080085"/>
          </a:xfrm>
          <a:prstGeom prst="rightArrow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49559" y="3530598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Воспитание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79205" y="1473201"/>
            <a:ext cx="1819997" cy="4114800"/>
          </a:xfrm>
          <a:prstGeom prst="rect">
            <a:avLst/>
          </a:prstGeom>
          <a:noFill/>
          <a:ln w="25400"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615610" y="1473199"/>
            <a:ext cx="1868609" cy="4114801"/>
          </a:xfrm>
          <a:prstGeom prst="rect">
            <a:avLst/>
          </a:prstGeom>
          <a:noFill/>
          <a:ln w="25400">
            <a:solidFill>
              <a:srgbClr val="0070C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18236" y="1473199"/>
            <a:ext cx="2141896" cy="4114801"/>
          </a:xfrm>
          <a:prstGeom prst="rect">
            <a:avLst/>
          </a:prstGeom>
          <a:noFill/>
          <a:ln w="25400">
            <a:solidFill>
              <a:srgbClr val="FF000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115016" y="1657320"/>
            <a:ext cx="1348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анний возраст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(до 3-х лет)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6126" y="1652771"/>
            <a:ext cx="1527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Средний возраст 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(4-5 лет)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62891" y="1652771"/>
            <a:ext cx="18510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Старший возраст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(5-7 лет)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213193" y="5238195"/>
            <a:ext cx="7145866" cy="1011544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149400" y="5704616"/>
            <a:ext cx="351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Дополнительное образование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30201" y="1473198"/>
            <a:ext cx="1868609" cy="4114801"/>
          </a:xfrm>
          <a:prstGeom prst="rect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904266" y="1657320"/>
            <a:ext cx="1527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Младший возраст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(3-4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лет)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0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 animBg="1"/>
      <p:bldP spid="12" grpId="0" animBg="1"/>
      <p:bldP spid="13" grpId="0" animBg="1"/>
      <p:bldP spid="17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461865" cy="57040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2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Важные аспекты содержания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22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95567" y="1631815"/>
            <a:ext cx="2067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Воспитание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096047" y="1369294"/>
            <a:ext cx="7466688" cy="4235116"/>
          </a:xfrm>
          <a:prstGeom prst="ellipse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12586" y="2618168"/>
            <a:ext cx="2643393" cy="35045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 smtClean="0">
                <a:solidFill>
                  <a:srgbClr val="FF0000"/>
                </a:solidFill>
              </a:rPr>
              <a:t>ндивидуализация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12585" y="3062032"/>
            <a:ext cx="2643393" cy="35045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Продуктивные методы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97682" y="4682177"/>
            <a:ext cx="7083768" cy="408373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Ц и ф р о в и з а ц и я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75075" y="2136641"/>
            <a:ext cx="3160602" cy="38402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Гармоничное развитие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6" name="Параллелограмм 25"/>
          <p:cNvSpPr/>
          <p:nvPr/>
        </p:nvSpPr>
        <p:spPr>
          <a:xfrm>
            <a:off x="4316083" y="3526608"/>
            <a:ext cx="3160602" cy="421892"/>
          </a:xfrm>
          <a:prstGeom prst="parallelogram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Вовлечённость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каждого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78967" y="5279332"/>
            <a:ext cx="7083768" cy="40837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Городское пространство как образовательная среда</a:t>
            </a:r>
            <a:endParaRPr lang="ru-RU" sz="2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97682" y="4064726"/>
            <a:ext cx="7083768" cy="408373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ФГОС дошкольного образования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92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 animBg="1"/>
      <p:bldP spid="10" grpId="0" animBg="1"/>
      <p:bldP spid="21" grpId="0" animBg="1"/>
      <p:bldP spid="11" grpId="0" animBg="1"/>
      <p:bldP spid="22" grpId="0" animBg="1"/>
      <p:bldP spid="26" grpId="0" animBg="1"/>
      <p:bldP spid="27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277" y="762916"/>
            <a:ext cx="11461865" cy="57040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2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Возможные элементы структуры Программы развития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22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9325" y="1227505"/>
            <a:ext cx="294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Информационная справка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9792" y="2522995"/>
            <a:ext cx="10763794" cy="2959759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990164" y="2601273"/>
            <a:ext cx="1016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 отражает общее представление Образа </a:t>
            </a:r>
            <a:r>
              <a:rPr lang="ru-RU" dirty="0"/>
              <a:t>б</a:t>
            </a:r>
            <a:r>
              <a:rPr lang="ru-RU" dirty="0" smtClean="0"/>
              <a:t>удущего состояния образовательной организации  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839325" y="3049013"/>
            <a:ext cx="1065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Задача 1</a:t>
            </a:r>
            <a:r>
              <a:rPr lang="ru-RU" dirty="0" smtClean="0"/>
              <a:t> о целевых ориентирах развития (аспекты гармоничного развития)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9325" y="3418345"/>
            <a:ext cx="1065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Задача 2</a:t>
            </a:r>
            <a:r>
              <a:rPr lang="ru-RU" dirty="0" smtClean="0"/>
              <a:t> о предполагаемых изменениях </a:t>
            </a:r>
            <a:r>
              <a:rPr lang="ru-RU" dirty="0"/>
              <a:t>в </a:t>
            </a:r>
            <a:r>
              <a:rPr lang="ru-RU" dirty="0" smtClean="0"/>
              <a:t>предметно-развивающей </a:t>
            </a:r>
            <a:r>
              <a:rPr lang="ru-RU" dirty="0"/>
              <a:t>среде</a:t>
            </a:r>
            <a:endParaRPr lang="ru-RU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839325" y="3798079"/>
            <a:ext cx="1065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Задача 3 </a:t>
            </a:r>
            <a:r>
              <a:rPr lang="ru-RU" dirty="0" smtClean="0"/>
              <a:t>о необходимом профессиональном развитии воспитателей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39325" y="4187264"/>
            <a:ext cx="1065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Задача 4</a:t>
            </a:r>
            <a:r>
              <a:rPr lang="ru-RU" dirty="0" smtClean="0"/>
              <a:t> о </a:t>
            </a:r>
            <a:r>
              <a:rPr lang="ru-RU" dirty="0" err="1" smtClean="0"/>
              <a:t>цифровизации</a:t>
            </a:r>
            <a:r>
              <a:rPr lang="ru-RU" dirty="0" smtClean="0"/>
              <a:t> в образовательной организации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31052" y="4576449"/>
            <a:ext cx="1065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Задача 5</a:t>
            </a:r>
            <a:r>
              <a:rPr lang="ru-RU" dirty="0" smtClean="0"/>
              <a:t> об образовательном сотрудничестве с организациями города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993875" y="5069438"/>
            <a:ext cx="1947416" cy="1236834"/>
            <a:chOff x="839325" y="4050431"/>
            <a:chExt cx="1947416" cy="2445491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839325" y="4050431"/>
              <a:ext cx="1947416" cy="2445491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71549" y="4050431"/>
              <a:ext cx="1719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u="sng" dirty="0" smtClean="0"/>
                <a:t>Проект 1</a:t>
              </a:r>
            </a:p>
            <a:p>
              <a:pPr algn="ctr"/>
              <a:endParaRPr lang="ru-RU" sz="1000" b="1" u="sng" dirty="0" smtClean="0"/>
            </a:p>
            <a:p>
              <a:pPr algn="ctr"/>
              <a:r>
                <a:rPr lang="ru-RU" dirty="0" smtClean="0"/>
                <a:t>Цель проекта из задачи 1</a:t>
              </a:r>
              <a:endParaRPr lang="ru-RU" dirty="0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015341" y="5069962"/>
            <a:ext cx="1947416" cy="1236834"/>
            <a:chOff x="839325" y="4050431"/>
            <a:chExt cx="1947416" cy="2445491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839325" y="4050431"/>
              <a:ext cx="1947416" cy="2445491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71549" y="4050431"/>
              <a:ext cx="1719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u="sng" dirty="0" smtClean="0"/>
                <a:t>Проект 2</a:t>
              </a:r>
            </a:p>
            <a:p>
              <a:pPr algn="ctr"/>
              <a:endParaRPr lang="ru-RU" sz="1000" b="1" u="sng" dirty="0" smtClean="0"/>
            </a:p>
            <a:p>
              <a:pPr algn="ctr"/>
              <a:r>
                <a:rPr lang="ru-RU" dirty="0" smtClean="0"/>
                <a:t>Цель проекта из задачи 2</a:t>
              </a:r>
              <a:endParaRPr lang="ru-RU" dirty="0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5053691" y="5069962"/>
            <a:ext cx="1947416" cy="1236834"/>
            <a:chOff x="839325" y="4050431"/>
            <a:chExt cx="1947416" cy="2445491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839325" y="4050431"/>
              <a:ext cx="1947416" cy="2445491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71549" y="4050431"/>
              <a:ext cx="1719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u="sng" dirty="0" smtClean="0"/>
                <a:t>Проект 3</a:t>
              </a:r>
            </a:p>
            <a:p>
              <a:pPr algn="ctr"/>
              <a:endParaRPr lang="ru-RU" sz="1000" b="1" u="sng" dirty="0" smtClean="0"/>
            </a:p>
            <a:p>
              <a:pPr algn="ctr"/>
              <a:r>
                <a:rPr lang="ru-RU" dirty="0" smtClean="0"/>
                <a:t>Цель проекта из задачи 3</a:t>
              </a:r>
              <a:endParaRPr lang="ru-RU" dirty="0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7092041" y="5069438"/>
            <a:ext cx="1947416" cy="1236834"/>
            <a:chOff x="839325" y="4050431"/>
            <a:chExt cx="1947416" cy="2445491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839325" y="4050431"/>
              <a:ext cx="1947416" cy="2445491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71549" y="4050431"/>
              <a:ext cx="1719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u="sng" dirty="0" smtClean="0"/>
                <a:t>Проект 4</a:t>
              </a:r>
            </a:p>
            <a:p>
              <a:pPr algn="ctr"/>
              <a:endParaRPr lang="ru-RU" sz="1000" b="1" u="sng" dirty="0" smtClean="0"/>
            </a:p>
            <a:p>
              <a:pPr algn="ctr"/>
              <a:r>
                <a:rPr lang="ru-RU" dirty="0" smtClean="0"/>
                <a:t>Цель проекта из задачи 4</a:t>
              </a:r>
              <a:endParaRPr lang="ru-RU" dirty="0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9133581" y="5069438"/>
            <a:ext cx="1947416" cy="1236834"/>
            <a:chOff x="839325" y="4050431"/>
            <a:chExt cx="1947416" cy="2445491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839325" y="4050431"/>
              <a:ext cx="1947416" cy="2445491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71549" y="4050431"/>
              <a:ext cx="1719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u="sng" dirty="0" smtClean="0"/>
                <a:t>Проект 5</a:t>
              </a:r>
            </a:p>
            <a:p>
              <a:pPr algn="ctr"/>
              <a:endParaRPr lang="ru-RU" sz="1000" b="1" u="sng" dirty="0" smtClean="0"/>
            </a:p>
            <a:p>
              <a:pPr algn="ctr"/>
              <a:r>
                <a:rPr lang="ru-RU" dirty="0" smtClean="0"/>
                <a:t>Цель проекта из задачи 5</a:t>
              </a:r>
              <a:endParaRPr lang="ru-RU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167799" y="1600341"/>
            <a:ext cx="975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Проблемно-ориентированный анализ текущего состояния (</a:t>
            </a:r>
            <a:r>
              <a:rPr lang="en-US" dirty="0" smtClean="0"/>
              <a:t>PEST+SWOT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559529" y="1985185"/>
            <a:ext cx="975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Концептуальное общее представление о состоянии образовательной организации в 2024 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5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9" grpId="0"/>
      <p:bldP spid="25" grpId="0"/>
      <p:bldP spid="29" grpId="0"/>
      <p:bldP spid="30" grpId="0"/>
      <p:bldP spid="31" grpId="0"/>
      <p:bldP spid="32" grpId="0"/>
      <p:bldP spid="47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/>
              <a:t>Закон «Об образовании в </a:t>
            </a:r>
            <a:r>
              <a:rPr lang="ru-RU" sz="2400" b="1" dirty="0" smtClean="0"/>
              <a:t>Российской Федерации</a:t>
            </a:r>
            <a:r>
              <a:rPr lang="ru-RU" sz="2400" dirty="0" smtClean="0"/>
              <a:t>» </a:t>
            </a:r>
            <a:r>
              <a:rPr lang="ru-RU" sz="2400" dirty="0"/>
              <a:t>№ 274-ФЗ от 29.12.2012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/>
              <a:t>Статья 28</a:t>
            </a:r>
            <a:r>
              <a:rPr lang="ru-RU" sz="2200" dirty="0"/>
              <a:t>. Компетенции, права, обязанности и ответственность образовательной организации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/>
              <a:t>3. 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 компетенции образовательной организации относятся: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ru-RU" sz="22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утверждение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 согласованию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 учредителем программы развития образовательной организации;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b="1" dirty="0">
                <a:cs typeface="Times New Roman" panose="02020603050405020304" pitchFamily="18" charset="0"/>
              </a:rPr>
              <a:t>Программа развития </a:t>
            </a:r>
            <a:r>
              <a:rPr lang="ru-RU" sz="2200" dirty="0">
                <a:cs typeface="Times New Roman" panose="02020603050405020304" pitchFamily="18" charset="0"/>
              </a:rPr>
              <a:t>– нормативный документ, предназначенный для определения </a:t>
            </a:r>
            <a:br>
              <a:rPr lang="ru-RU" sz="2200" dirty="0">
                <a:cs typeface="Times New Roman" panose="02020603050405020304" pitchFamily="18" charset="0"/>
              </a:rPr>
            </a:br>
            <a:r>
              <a:rPr lang="ru-RU" sz="2200" dirty="0">
                <a:cs typeface="Times New Roman" panose="02020603050405020304" pitchFamily="18" charset="0"/>
              </a:rPr>
              <a:t>целей и задач деятельности, а также разработки плана реализации с конкретными сроками и необходимыми средствами, обеспечивающими их достижение и решение.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>
                <a:cs typeface="Times New Roman" panose="02020603050405020304" pitchFamily="18" charset="0"/>
              </a:rPr>
              <a:t>Назначение программы развития – определение показателей эффективности деятельности, выстраивание стратегии развития.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>
                <a:cs typeface="Times New Roman" panose="02020603050405020304" pitchFamily="18" charset="0"/>
              </a:rPr>
              <a:t>В программе выделяются условия обеспечения эффективности деятельности, определяется содержание. Исходными положениями программы развития могут быть: </a:t>
            </a:r>
          </a:p>
          <a:p>
            <a:pPr marL="7223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200" dirty="0">
                <a:cs typeface="Times New Roman" panose="02020603050405020304" pitchFamily="18" charset="0"/>
              </a:rPr>
              <a:t>концепция планируемого результата; </a:t>
            </a:r>
          </a:p>
          <a:p>
            <a:pPr marL="7223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200" dirty="0">
                <a:cs typeface="Times New Roman" panose="02020603050405020304" pitchFamily="18" charset="0"/>
              </a:rPr>
              <a:t>основные направления развития; </a:t>
            </a:r>
          </a:p>
          <a:p>
            <a:pPr marL="7223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200" dirty="0">
                <a:cs typeface="Times New Roman" panose="02020603050405020304" pitchFamily="18" charset="0"/>
              </a:rPr>
              <a:t>наиболее приоритетные программные проекты; </a:t>
            </a:r>
          </a:p>
          <a:p>
            <a:pPr marL="7223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200" dirty="0">
                <a:cs typeface="Times New Roman" panose="02020603050405020304" pitchFamily="18" charset="0"/>
              </a:rPr>
              <a:t>финансово-экономическое обоснование деятельности. 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700" b="0" i="1" dirty="0">
                <a:solidFill>
                  <a:srgbClr val="444444"/>
                </a:solidFill>
                <a:effectLst/>
              </a:rPr>
              <a:t>Источник: </a:t>
            </a:r>
            <a:r>
              <a:rPr lang="ru-RU" sz="1700" b="0" i="1" dirty="0">
                <a:solidFill>
                  <a:srgbClr val="2980B9"/>
                </a:solidFill>
                <a:effectLst/>
                <a:hlinkClick r:id="rId2"/>
              </a:rPr>
              <a:t>Профессионально-педагогические понятия. Словарь. 2005</a:t>
            </a:r>
            <a:endParaRPr lang="ru-RU" sz="1700" dirty="0">
              <a:solidFill>
                <a:srgbClr val="444444"/>
              </a:solidFill>
            </a:endParaRPr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026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 txBox="1">
            <a:spLocks/>
          </p:cNvSpPr>
          <p:nvPr/>
        </p:nvSpPr>
        <p:spPr>
          <a:xfrm>
            <a:off x="357809" y="791846"/>
            <a:ext cx="11502887" cy="5704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STEAM</a:t>
            </a:r>
            <a:r>
              <a:rPr lang="ru-RU" sz="2000" b="1" dirty="0"/>
              <a:t>-образование </a:t>
            </a:r>
          </a:p>
          <a:p>
            <a:pPr marL="2146300" indent="-2146300">
              <a:buFont typeface="Arial" panose="020B0604020202020204" pitchFamily="34" charset="0"/>
              <a:buNone/>
            </a:pPr>
            <a:r>
              <a:rPr lang="en-US" sz="2000" b="1" dirty="0" smtClean="0"/>
              <a:t>S</a:t>
            </a:r>
            <a:r>
              <a:rPr lang="ru-RU" sz="2000" dirty="0" smtClean="0"/>
              <a:t> – </a:t>
            </a:r>
            <a:r>
              <a:rPr lang="en-US" sz="2000" dirty="0" smtClean="0"/>
              <a:t>science</a:t>
            </a:r>
            <a:r>
              <a:rPr lang="ru-RU" sz="2000" dirty="0" smtClean="0"/>
              <a:t>,	наука (картина мира как систематизация объективных знаний о действительности: естествознание – учение о природе, </a:t>
            </a:r>
            <a:br>
              <a:rPr lang="ru-RU" sz="2000" dirty="0" smtClean="0"/>
            </a:br>
            <a:r>
              <a:rPr lang="ru-RU" sz="2000" dirty="0" err="1" smtClean="0"/>
              <a:t>технознание</a:t>
            </a:r>
            <a:r>
              <a:rPr lang="ru-RU" sz="2000" dirty="0" smtClean="0"/>
              <a:t> – учение о технике, </a:t>
            </a:r>
            <a:br>
              <a:rPr lang="ru-RU" sz="2000" dirty="0" smtClean="0"/>
            </a:br>
            <a:r>
              <a:rPr lang="ru-RU" sz="2000" dirty="0" smtClean="0"/>
              <a:t>обществознание – учение об обществе, </a:t>
            </a:r>
            <a:br>
              <a:rPr lang="ru-RU" sz="2000" dirty="0" smtClean="0"/>
            </a:br>
            <a:r>
              <a:rPr lang="ru-RU" sz="2000" dirty="0" err="1" smtClean="0"/>
              <a:t>человековедение</a:t>
            </a:r>
            <a:r>
              <a:rPr lang="ru-RU" sz="2000" dirty="0" smtClean="0"/>
              <a:t> – учение о человеке), </a:t>
            </a:r>
            <a:br>
              <a:rPr lang="ru-RU" sz="2000" dirty="0" smtClean="0"/>
            </a:br>
            <a:r>
              <a:rPr lang="ru-RU" sz="2000" i="1" dirty="0" smtClean="0"/>
              <a:t>научение</a:t>
            </a:r>
            <a:endParaRPr lang="ru-RU" sz="2000" dirty="0" smtClean="0"/>
          </a:p>
          <a:p>
            <a:pPr marL="2146300" indent="-2146300">
              <a:buFont typeface="Arial" panose="020B0604020202020204" pitchFamily="34" charset="0"/>
              <a:buNone/>
            </a:pPr>
            <a:r>
              <a:rPr lang="ru-RU" sz="800" dirty="0" smtClean="0"/>
              <a:t> </a:t>
            </a:r>
            <a:r>
              <a:rPr lang="en-US" sz="2000" b="1" dirty="0" smtClean="0"/>
              <a:t>T</a:t>
            </a:r>
            <a:r>
              <a:rPr lang="ru-RU" sz="2000" dirty="0" smtClean="0"/>
              <a:t> – </a:t>
            </a:r>
            <a:r>
              <a:rPr lang="en-US" sz="2000" dirty="0" smtClean="0"/>
              <a:t>technology</a:t>
            </a:r>
            <a:r>
              <a:rPr lang="ru-RU" sz="2000" dirty="0" smtClean="0"/>
              <a:t>,	технология (методы и приёмы применения научного знания </a:t>
            </a:r>
            <a:br>
              <a:rPr lang="ru-RU" sz="2000" dirty="0" smtClean="0"/>
            </a:br>
            <a:r>
              <a:rPr lang="ru-RU" sz="2000" dirty="0" smtClean="0"/>
              <a:t>для достижения желаемого результата), </a:t>
            </a:r>
            <a:br>
              <a:rPr lang="ru-RU" sz="2000" dirty="0" smtClean="0"/>
            </a:br>
            <a:r>
              <a:rPr lang="ru-RU" sz="2000" i="1" dirty="0" smtClean="0"/>
              <a:t>умение</a:t>
            </a:r>
            <a:r>
              <a:rPr lang="ru-RU" sz="2000" dirty="0" smtClean="0"/>
              <a:t>, </a:t>
            </a:r>
            <a:r>
              <a:rPr lang="ru-RU" sz="2000" i="1" dirty="0" smtClean="0"/>
              <a:t>мастерство, смысл</a:t>
            </a:r>
            <a:endParaRPr lang="ru-RU" sz="2000" dirty="0" smtClean="0"/>
          </a:p>
          <a:p>
            <a:pPr marL="2146300" indent="-2146300">
              <a:buFont typeface="Arial" panose="020B0604020202020204" pitchFamily="34" charset="0"/>
              <a:buNone/>
            </a:pPr>
            <a:r>
              <a:rPr lang="ru-RU" sz="2000" dirty="0" smtClean="0"/>
              <a:t> </a:t>
            </a:r>
            <a:r>
              <a:rPr lang="en-US" sz="2000" b="1" dirty="0" smtClean="0"/>
              <a:t>E</a:t>
            </a:r>
            <a:r>
              <a:rPr lang="ru-RU" sz="2000" dirty="0" smtClean="0"/>
              <a:t> –</a:t>
            </a:r>
            <a:r>
              <a:rPr lang="en-US" sz="2000" dirty="0" smtClean="0"/>
              <a:t> </a:t>
            </a:r>
            <a:r>
              <a:rPr lang="ru-RU" sz="2000" dirty="0" err="1" smtClean="0"/>
              <a:t>engineering</a:t>
            </a:r>
            <a:r>
              <a:rPr lang="ru-RU" sz="2000" dirty="0" smtClean="0"/>
              <a:t>,	инженерия (интеллектуальная и практическая деятельность, нацеленная </a:t>
            </a:r>
            <a:br>
              <a:rPr lang="ru-RU" sz="2000" dirty="0" smtClean="0"/>
            </a:br>
            <a:r>
              <a:rPr lang="ru-RU" sz="2000" dirty="0" smtClean="0"/>
              <a:t>на создание, сооружение, использование), </a:t>
            </a:r>
            <a:br>
              <a:rPr lang="ru-RU" sz="2000" dirty="0" smtClean="0"/>
            </a:br>
            <a:r>
              <a:rPr lang="ru-RU" sz="2000" i="1" dirty="0" smtClean="0"/>
              <a:t>изобретательность, изловчиться разработать, выдумать</a:t>
            </a:r>
            <a:endParaRPr lang="ru-RU" sz="2000" dirty="0" smtClean="0"/>
          </a:p>
          <a:p>
            <a:pPr marL="2146300" indent="-2146300">
              <a:buFont typeface="Arial" panose="020B0604020202020204" pitchFamily="34" charset="0"/>
              <a:buNone/>
            </a:pPr>
            <a:r>
              <a:rPr lang="ru-RU" sz="2000" dirty="0" smtClean="0"/>
              <a:t> </a:t>
            </a:r>
            <a:r>
              <a:rPr lang="en-US" sz="2000" b="1" dirty="0" smtClean="0"/>
              <a:t>A</a:t>
            </a:r>
            <a:r>
              <a:rPr lang="ru-RU" sz="2000" dirty="0" smtClean="0"/>
              <a:t> –</a:t>
            </a:r>
            <a:r>
              <a:rPr lang="en-US" sz="2000" dirty="0" smtClean="0"/>
              <a:t> </a:t>
            </a:r>
            <a:r>
              <a:rPr lang="ru-RU" sz="2000" dirty="0" err="1" smtClean="0"/>
              <a:t>art</a:t>
            </a:r>
            <a:r>
              <a:rPr lang="ru-RU" sz="2000" dirty="0" smtClean="0"/>
              <a:t>,	искусство (творчество, художество, живопись), </a:t>
            </a:r>
            <a:br>
              <a:rPr lang="ru-RU" sz="2000" dirty="0" smtClean="0"/>
            </a:br>
            <a:r>
              <a:rPr lang="ru-RU" sz="2000" i="1" dirty="0" smtClean="0"/>
              <a:t>искушение, испытание, опыт</a:t>
            </a:r>
            <a:endParaRPr lang="ru-RU" sz="2000" dirty="0" smtClean="0"/>
          </a:p>
          <a:p>
            <a:pPr marL="2146300" indent="-2146300" defTabSz="895350">
              <a:buFont typeface="Arial" panose="020B0604020202020204" pitchFamily="34" charset="0"/>
              <a:buNone/>
            </a:pPr>
            <a:r>
              <a:rPr lang="ru-RU" sz="2000" dirty="0" smtClean="0"/>
              <a:t> </a:t>
            </a:r>
            <a:r>
              <a:rPr lang="ru-RU" sz="2000" b="1" dirty="0" smtClean="0"/>
              <a:t>M </a:t>
            </a:r>
            <a:r>
              <a:rPr lang="ru-RU" sz="2000" dirty="0" smtClean="0"/>
              <a:t>–</a:t>
            </a:r>
            <a:r>
              <a:rPr lang="ru-RU" sz="2000" b="1" dirty="0" smtClean="0"/>
              <a:t> </a:t>
            </a:r>
            <a:r>
              <a:rPr lang="ru-RU" sz="2000" dirty="0" err="1" smtClean="0"/>
              <a:t>mathematics</a:t>
            </a:r>
            <a:r>
              <a:rPr lang="ru-RU" sz="2000" dirty="0" smtClean="0"/>
              <a:t>,    математика (</a:t>
            </a:r>
            <a:r>
              <a:rPr lang="ru-RU" sz="2000" i="1" dirty="0" smtClean="0"/>
              <a:t>изучение</a:t>
            </a:r>
            <a:r>
              <a:rPr lang="ru-RU" sz="2000" dirty="0" smtClean="0"/>
              <a:t> количественных отношений и пространственных форм), </a:t>
            </a:r>
            <a:br>
              <a:rPr lang="ru-RU" sz="2000" dirty="0" smtClean="0"/>
            </a:br>
            <a:r>
              <a:rPr lang="ru-RU" sz="2000" i="1" dirty="0" smtClean="0"/>
              <a:t>восприимчивый</a:t>
            </a:r>
            <a:endParaRPr lang="ru-RU" sz="2000" dirty="0" smtClean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2487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77E54A-4C39-424F-9D17-4C103562B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671" y="1955800"/>
            <a:ext cx="10898658" cy="1911350"/>
          </a:xfrm>
        </p:spPr>
        <p:txBody>
          <a:bodyPr>
            <a:noAutofit/>
          </a:bodyPr>
          <a:lstStyle/>
          <a:p>
            <a:r>
              <a:rPr lang="ru-RU" sz="4000" b="0" i="0" dirty="0">
                <a:solidFill>
                  <a:srgbClr val="000000"/>
                </a:solidFill>
                <a:effectLst/>
                <a:latin typeface="Roboto"/>
              </a:rPr>
              <a:t>Семинар «Программа развития 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Roboto"/>
              </a:rPr>
              <a:t/>
            </a:r>
            <a:br>
              <a:rPr lang="ru-RU" sz="4000" b="0" i="0" dirty="0" smtClean="0">
                <a:solidFill>
                  <a:srgbClr val="000000"/>
                </a:solidFill>
                <a:effectLst/>
                <a:latin typeface="Roboto"/>
              </a:rPr>
            </a:br>
            <a:r>
              <a:rPr lang="ru-RU" sz="4000" dirty="0" smtClean="0">
                <a:solidFill>
                  <a:srgbClr val="000000"/>
                </a:solidFill>
                <a:latin typeface="Roboto"/>
              </a:rPr>
              <a:t>дошкольной 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Roboto"/>
              </a:rPr>
              <a:t>образовательной </a:t>
            </a:r>
            <a:r>
              <a:rPr lang="ru-RU" sz="4000" b="0" i="0" dirty="0">
                <a:solidFill>
                  <a:srgbClr val="000000"/>
                </a:solidFill>
                <a:effectLst/>
                <a:latin typeface="Roboto"/>
              </a:rPr>
              <a:t>организации: актуальные вопросы» 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09BF87B-10D4-48C5-B8E2-5A4577952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4350"/>
            <a:ext cx="9144000" cy="1718748"/>
          </a:xfrm>
        </p:spPr>
        <p:txBody>
          <a:bodyPr>
            <a:normAutofit/>
          </a:bodyPr>
          <a:lstStyle/>
          <a:p>
            <a:r>
              <a:rPr lang="ru-RU" sz="2400" i="1" dirty="0"/>
              <a:t>Горностаев Александр </a:t>
            </a:r>
            <a:r>
              <a:rPr lang="ru-RU" sz="2400" i="1" dirty="0" err="1"/>
              <a:t>Октавьевич</a:t>
            </a:r>
            <a:r>
              <a:rPr lang="ru-RU" sz="2400" i="1" dirty="0"/>
              <a:t>, </a:t>
            </a:r>
            <a:br>
              <a:rPr lang="ru-RU" sz="2400" i="1" dirty="0"/>
            </a:br>
            <a:r>
              <a:rPr lang="ru-RU" sz="2400" i="1" dirty="0"/>
              <a:t>заместитель директора КИМЦ</a:t>
            </a:r>
          </a:p>
          <a:p>
            <a:endParaRPr lang="ru-RU" dirty="0"/>
          </a:p>
          <a:p>
            <a:r>
              <a:rPr lang="ru-RU" dirty="0" smtClean="0"/>
              <a:t>14 октября 2021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2D9BC44-EC69-4D13-93FE-FF0F35393AA1}"/>
              </a:ext>
            </a:extLst>
          </p:cNvPr>
          <p:cNvSpPr txBox="1"/>
          <p:nvPr/>
        </p:nvSpPr>
        <p:spPr>
          <a:xfrm>
            <a:off x="3118993" y="531974"/>
            <a:ext cx="90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2400" b="1" i="1" dirty="0">
                <a:solidFill>
                  <a:schemeClr val="tx2"/>
                </a:solidFill>
              </a:rPr>
              <a:t>Из образа Будущего – к пониманию Настоящего </a:t>
            </a:r>
            <a:br>
              <a:rPr lang="ru" sz="2400" b="1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для нового шага развития!</a:t>
            </a:r>
            <a:endParaRPr lang="ru-RU" sz="2400" b="1" i="1" dirty="0">
              <a:ln>
                <a:solidFill>
                  <a:srgbClr val="002060"/>
                </a:solidFill>
              </a:ln>
              <a:solidFill>
                <a:schemeClr val="tx2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973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/>
              <a:t>Профессиональный стандарт «Руководитель образовательной организации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000" dirty="0" smtClean="0"/>
              <a:t>(</a:t>
            </a:r>
            <a:r>
              <a:rPr lang="ru-RU" sz="2000" dirty="0"/>
              <a:t>управление дошкольной образовательной организацией и общеобразовательной организацией)»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i="1" dirty="0"/>
              <a:t>Приказ Министерства труда и социальной защиты РФ № 250н от 19.04.2021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 smtClean="0"/>
              <a:t>3.1.4. </a:t>
            </a:r>
            <a:r>
              <a:rPr lang="ru-RU" sz="2100" b="1" dirty="0" smtClean="0"/>
              <a:t>Трудовая функция </a:t>
            </a:r>
            <a:r>
              <a:rPr lang="ru-RU" sz="2100" dirty="0" smtClean="0"/>
              <a:t>«Управление развитием дошкольной образовательной организации»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b="1" dirty="0" smtClean="0"/>
              <a:t>Трудовые действия</a:t>
            </a:r>
            <a:r>
              <a:rPr lang="ru-RU" sz="2100" dirty="0" smtClean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100" dirty="0"/>
              <a:t>Руководство разработкой программы развития </a:t>
            </a:r>
            <a:r>
              <a:rPr lang="ru-RU" sz="2100" dirty="0" smtClean="0"/>
              <a:t>ДОО совместно </a:t>
            </a:r>
            <a:r>
              <a:rPr lang="ru-RU" sz="2100" dirty="0"/>
              <a:t>с коллегиальными органами </a:t>
            </a:r>
            <a:r>
              <a:rPr lang="ru-RU" sz="2100" dirty="0" smtClean="0"/>
              <a:t>управления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100" dirty="0"/>
              <a:t>Управление реализацией программы развития </a:t>
            </a:r>
            <a:r>
              <a:rPr lang="ru-RU" sz="2100" dirty="0" smtClean="0"/>
              <a:t>ДОО, </a:t>
            </a:r>
            <a:r>
              <a:rPr lang="ru-RU" sz="2100" dirty="0"/>
              <a:t>ее ресурсное обеспечение, координация деятельности участников образовательных </a:t>
            </a:r>
            <a:r>
              <a:rPr lang="ru-RU" sz="2100" dirty="0" smtClean="0"/>
              <a:t>отношений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100" dirty="0" smtClean="0"/>
              <a:t>Контроль </a:t>
            </a:r>
            <a:r>
              <a:rPr lang="ru-RU" sz="2100" dirty="0"/>
              <a:t>и оценка результативности и эффективности реализации программы развития </a:t>
            </a:r>
            <a:r>
              <a:rPr lang="ru-RU" sz="2100" dirty="0" smtClean="0"/>
              <a:t>ДОО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700" b="0" i="1" dirty="0" smtClean="0">
                <a:solidFill>
                  <a:srgbClr val="444444"/>
                </a:solidFill>
                <a:effectLst/>
              </a:rPr>
              <a:t>Источник: Официальный интернет-портал правовой информации</a:t>
            </a:r>
            <a:br>
              <a:rPr lang="ru-RU" sz="1700" b="0" i="1" dirty="0" smtClean="0">
                <a:solidFill>
                  <a:srgbClr val="444444"/>
                </a:solidFill>
                <a:effectLst/>
              </a:rPr>
            </a:br>
            <a:r>
              <a:rPr lang="ru-RU" sz="1700" b="0" i="1" dirty="0">
                <a:solidFill>
                  <a:srgbClr val="444444"/>
                </a:solidFill>
                <a:effectLst/>
              </a:rPr>
              <a:t> </a:t>
            </a:r>
            <a:r>
              <a:rPr lang="en-US" sz="1700" i="1" dirty="0">
                <a:solidFill>
                  <a:srgbClr val="2980B9"/>
                </a:solidFill>
              </a:rPr>
              <a:t>http://publication.pravo.gov.ru/Document/View/0001202109020036</a:t>
            </a:r>
            <a:endParaRPr lang="ru-RU" sz="1700" dirty="0">
              <a:solidFill>
                <a:srgbClr val="444444"/>
              </a:solidFill>
            </a:endParaRPr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519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 smtClean="0"/>
              <a:t>Профессиональный стандарт «Руководитель образовательной организации </a:t>
            </a:r>
            <a:br>
              <a:rPr lang="ru-RU" sz="2200" b="1" dirty="0" smtClean="0"/>
            </a:br>
            <a:r>
              <a:rPr lang="ru-RU" sz="2000" dirty="0" smtClean="0"/>
              <a:t>(управление дошкольной образовательной организацией и общеобразовательной организацией)»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i="1" dirty="0" smtClean="0"/>
              <a:t>Приказ Министерства труда и социальной защиты РФ № 250н от 19.04.2021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/>
              <a:t>3.1.4. </a:t>
            </a:r>
            <a:r>
              <a:rPr lang="ru-RU" sz="2000" b="1" dirty="0" smtClean="0"/>
              <a:t>Трудовая функция </a:t>
            </a:r>
            <a:r>
              <a:rPr lang="ru-RU" sz="2000" dirty="0" smtClean="0"/>
              <a:t>«Управление развитием </a:t>
            </a:r>
            <a:r>
              <a:rPr lang="ru-RU" sz="2000" dirty="0"/>
              <a:t>дошкольной образовательной организации</a:t>
            </a:r>
            <a:r>
              <a:rPr lang="ru-RU" sz="2000" dirty="0" smtClean="0"/>
              <a:t>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/>
              <a:t>Необходимые умения</a:t>
            </a:r>
            <a:r>
              <a:rPr lang="ru-RU" sz="2000" dirty="0" smtClean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Формировать </a:t>
            </a:r>
            <a:r>
              <a:rPr lang="ru-RU" sz="2000" dirty="0"/>
              <a:t>миссию и стратегию организации, определять целевые показатели развития </a:t>
            </a:r>
            <a:r>
              <a:rPr lang="ru-RU" sz="2000" dirty="0" smtClean="0"/>
              <a:t>ДОО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/>
              <a:t>Обеспечивать разработку программы развития </a:t>
            </a:r>
            <a:r>
              <a:rPr lang="ru-RU" sz="2000" dirty="0" smtClean="0"/>
              <a:t>ДОО с </a:t>
            </a:r>
            <a:r>
              <a:rPr lang="ru-RU" sz="2000" dirty="0"/>
              <a:t>ориентацией на федеральные, региональные и местные приоритеты и социальные </a:t>
            </a:r>
            <a:r>
              <a:rPr lang="ru-RU" sz="2000" dirty="0" smtClean="0"/>
              <a:t>запросы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/>
              <a:t>Организовывать оценку ресурсов и возможных источников их привлечения, ограничений и рисков реализации программы развития ДОО </a:t>
            </a:r>
            <a:endParaRPr lang="ru-RU" sz="2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Планировать </a:t>
            </a:r>
            <a:r>
              <a:rPr lang="ru-RU" sz="2000" dirty="0"/>
              <a:t>организационно-хозяйственную и финансово-экономическую деятельность </a:t>
            </a:r>
            <a:r>
              <a:rPr lang="ru-RU" sz="2000" dirty="0" smtClean="0"/>
              <a:t>ДОО по обеспечению образовательной деятельности и комплекса мероприятий по присмотру и уходу для </a:t>
            </a:r>
            <a:r>
              <a:rPr lang="ru-RU" sz="2000" dirty="0"/>
              <a:t>реализации программы </a:t>
            </a:r>
            <a:r>
              <a:rPr lang="ru-RU" sz="2000" dirty="0" smtClean="0"/>
              <a:t>развития ДОО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600" b="0" i="1" dirty="0" smtClean="0">
                <a:solidFill>
                  <a:srgbClr val="444444"/>
                </a:solidFill>
                <a:effectLst/>
              </a:rPr>
              <a:t>Источник: Официальный интернет-портал правовой информации</a:t>
            </a:r>
            <a:br>
              <a:rPr lang="ru-RU" sz="1600" b="0" i="1" dirty="0" smtClean="0">
                <a:solidFill>
                  <a:srgbClr val="444444"/>
                </a:solidFill>
                <a:effectLst/>
              </a:rPr>
            </a:br>
            <a:r>
              <a:rPr lang="ru-RU" sz="1600" b="0" i="1" dirty="0">
                <a:solidFill>
                  <a:srgbClr val="444444"/>
                </a:solidFill>
                <a:effectLst/>
              </a:rPr>
              <a:t> </a:t>
            </a:r>
            <a:r>
              <a:rPr lang="en-US" sz="1600" i="1" dirty="0">
                <a:solidFill>
                  <a:srgbClr val="2980B9"/>
                </a:solidFill>
              </a:rPr>
              <a:t>http://publication.pravo.gov.ru/Document/View/0001202109020036</a:t>
            </a:r>
            <a:endParaRPr lang="ru-RU" sz="1600" dirty="0">
              <a:solidFill>
                <a:srgbClr val="444444"/>
              </a:solidFill>
            </a:endParaRPr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551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/>
              <a:t>Профессиональный стандарт «Руководитель образовательной организации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200" dirty="0" smtClean="0"/>
              <a:t>(</a:t>
            </a:r>
            <a:r>
              <a:rPr lang="ru-RU" sz="2200" dirty="0"/>
              <a:t>управление дошкольной образовательной организацией и общеобразовательной организацией)»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i="1" dirty="0"/>
              <a:t>Приказ Министерства труда и социальной защиты РФ № 250н от 19.04.2021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/>
              <a:t>3.2.3. </a:t>
            </a:r>
            <a:r>
              <a:rPr lang="ru-RU" sz="2200" b="1" dirty="0" smtClean="0"/>
              <a:t>Трудовая функция </a:t>
            </a:r>
            <a:r>
              <a:rPr lang="ru-RU" sz="2200" dirty="0" smtClean="0"/>
              <a:t>«Управление развитием дошкольной образовательной организации»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 smtClean="0"/>
              <a:t>Необходимые умения</a:t>
            </a:r>
            <a:r>
              <a:rPr lang="ru-RU" sz="2200" dirty="0" smtClean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200" dirty="0"/>
              <a:t>Планировать распределение финансово-экономических, материальных, кадровых, методических, информационных ресурсов ДОО для реализации программы ее развития </a:t>
            </a:r>
            <a:endParaRPr lang="ru-RU" sz="22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200" dirty="0"/>
              <a:t>Управлять оперативной деятельностью организации по реализации программы развития </a:t>
            </a:r>
            <a:endParaRPr lang="ru-RU" sz="22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200" dirty="0"/>
              <a:t>Утверждать по согласованию с учредителем программу развития ДОО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200" dirty="0"/>
              <a:t>Применять программно-проектные методы организации деятельности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200" dirty="0" smtClean="0"/>
              <a:t>Применять </a:t>
            </a:r>
            <a:r>
              <a:rPr lang="ru-RU" sz="2200" dirty="0"/>
              <a:t>методы, технологии и инструменты мониторинга реализации и оценки результатов осуществления программы развития, системного анализа планов, проектов и ожидаемых результатов развития деятельности ДОО </a:t>
            </a:r>
            <a:endParaRPr lang="ru-RU" sz="2200" dirty="0" smtClean="0"/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700" b="0" i="1" dirty="0" smtClean="0">
                <a:solidFill>
                  <a:srgbClr val="444444"/>
                </a:solidFill>
                <a:effectLst/>
              </a:rPr>
              <a:t>Источник: Официальный интернет-портал правовой информации</a:t>
            </a:r>
            <a:br>
              <a:rPr lang="ru-RU" sz="1700" b="0" i="1" dirty="0" smtClean="0">
                <a:solidFill>
                  <a:srgbClr val="444444"/>
                </a:solidFill>
                <a:effectLst/>
              </a:rPr>
            </a:br>
            <a:r>
              <a:rPr lang="ru-RU" sz="1700" b="0" i="1" dirty="0">
                <a:solidFill>
                  <a:srgbClr val="444444"/>
                </a:solidFill>
                <a:effectLst/>
              </a:rPr>
              <a:t> </a:t>
            </a:r>
            <a:r>
              <a:rPr lang="en-US" sz="1700" i="1" dirty="0">
                <a:solidFill>
                  <a:srgbClr val="2980B9"/>
                </a:solidFill>
              </a:rPr>
              <a:t>http://publication.pravo.gov.ru/Document/View/0001202109020036</a:t>
            </a:r>
            <a:endParaRPr lang="ru-RU" sz="1700" dirty="0">
              <a:solidFill>
                <a:srgbClr val="444444"/>
              </a:solidFill>
            </a:endParaRPr>
          </a:p>
          <a:p>
            <a:pPr marL="0" indent="0">
              <a:buNone/>
            </a:pPr>
            <a:endParaRPr lang="ru-RU" sz="19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976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7"/>
            <a:ext cx="11167872" cy="334099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Программа развития разрабатывается в программном подходе, предполагающем пять ключевых компонентов, с определёнными тактами работы: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осмысление образа будущего образовательного учреждения;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анализ настоящего состояния из образа будущего;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проектирование перехода из настоящего в будущее;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постоянное </a:t>
            </a:r>
            <a:r>
              <a:rPr lang="ru-RU" sz="2000" dirty="0" err="1"/>
              <a:t>доопределение</a:t>
            </a:r>
            <a:r>
              <a:rPr lang="ru-RU" sz="2000" dirty="0"/>
              <a:t>, коррекция, конкретизация содержания деятельности;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подготовка субъекта к предстоящей деятельности в ходе её проектирования и реализации.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/>
              <a:t>Текст Программы развития рассматривается как </a:t>
            </a:r>
            <a:r>
              <a:rPr lang="ru-RU" sz="2000" u="sng" dirty="0"/>
              <a:t>смысловая и организационная</a:t>
            </a:r>
            <a:r>
              <a:rPr lang="ru-RU" sz="2000" dirty="0"/>
              <a:t> оболочка, </a:t>
            </a:r>
            <a:br>
              <a:rPr lang="ru-RU" sz="2000" dirty="0"/>
            </a:br>
            <a:r>
              <a:rPr lang="ru-RU" sz="2000" dirty="0"/>
              <a:t>которая систематически может продолжать наполняться </a:t>
            </a:r>
            <a:r>
              <a:rPr lang="ru-RU" sz="2000" i="1" dirty="0"/>
              <a:t>конкретными проектами</a:t>
            </a:r>
            <a:r>
              <a:rPr lang="ru-RU" sz="2000" dirty="0"/>
              <a:t> по реализации приоритетных направлений развития организации.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  <p:sp>
        <p:nvSpPr>
          <p:cNvPr id="2" name="Стрелка: вправо 1">
            <a:extLst>
              <a:ext uri="{FF2B5EF4-FFF2-40B4-BE49-F238E27FC236}">
                <a16:creationId xmlns="" xmlns:a16="http://schemas.microsoft.com/office/drawing/2014/main" id="{CA82F698-209A-4882-B623-3670D6B2E52B}"/>
              </a:ext>
            </a:extLst>
          </p:cNvPr>
          <p:cNvSpPr/>
          <p:nvPr/>
        </p:nvSpPr>
        <p:spPr>
          <a:xfrm>
            <a:off x="536448" y="4114800"/>
            <a:ext cx="7981114" cy="230832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89BFC8D-FB9B-4DFC-B01D-6487DA145D63}"/>
              </a:ext>
            </a:extLst>
          </p:cNvPr>
          <p:cNvSpPr txBox="1"/>
          <p:nvPr/>
        </p:nvSpPr>
        <p:spPr>
          <a:xfrm>
            <a:off x="8517562" y="3886200"/>
            <a:ext cx="3233240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Ориентиры </a:t>
            </a:r>
            <a:r>
              <a:rPr lang="ru-RU" dirty="0">
                <a:solidFill>
                  <a:srgbClr val="FF0000"/>
                </a:solidFill>
              </a:rPr>
              <a:t>развития </a:t>
            </a:r>
            <a:r>
              <a:rPr lang="ru-RU" dirty="0" smtClean="0">
                <a:solidFill>
                  <a:srgbClr val="FF0000"/>
                </a:solidFill>
              </a:rPr>
              <a:t>дошкольного образования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rgbClr val="FF0000"/>
                </a:solidFill>
              </a:rPr>
              <a:t>Нац.проект</a:t>
            </a:r>
            <a:r>
              <a:rPr lang="ru-RU" dirty="0" smtClean="0">
                <a:solidFill>
                  <a:srgbClr val="FF0000"/>
                </a:solidFill>
              </a:rPr>
              <a:t> «Образование»</a:t>
            </a: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ФГОС ДО</a:t>
            </a:r>
            <a:endParaRPr lang="ru-RU" dirty="0">
              <a:solidFill>
                <a:srgbClr val="FF0000"/>
              </a:solidFill>
            </a:endParaRP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Стратегия воспитания - 2025</a:t>
            </a:r>
            <a:endParaRPr lang="ru-RU" dirty="0"/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Концепция </a:t>
            </a:r>
            <a:r>
              <a:rPr lang="ru-RU" dirty="0" err="1">
                <a:solidFill>
                  <a:srgbClr val="FF0000"/>
                </a:solidFill>
              </a:rPr>
              <a:t>доп.образования</a:t>
            </a:r>
            <a:endParaRPr lang="ru-RU" dirty="0">
              <a:solidFill>
                <a:srgbClr val="FF0000"/>
              </a:solidFill>
            </a:endParaRP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Социальная среда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0FF907C-F3B5-43E2-9AC5-75495BF519DC}"/>
              </a:ext>
            </a:extLst>
          </p:cNvPr>
          <p:cNvSpPr txBox="1"/>
          <p:nvPr/>
        </p:nvSpPr>
        <p:spPr>
          <a:xfrm>
            <a:off x="631698" y="4819650"/>
            <a:ext cx="14447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Программа развития</a:t>
            </a:r>
          </a:p>
          <a:p>
            <a:r>
              <a:rPr lang="ru-RU" dirty="0"/>
              <a:t>2017-2020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6E84937-16B0-4235-B6A3-2668C5E49434}"/>
              </a:ext>
            </a:extLst>
          </p:cNvPr>
          <p:cNvSpPr txBox="1"/>
          <p:nvPr/>
        </p:nvSpPr>
        <p:spPr>
          <a:xfrm>
            <a:off x="4630674" y="4819650"/>
            <a:ext cx="18257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Программа развития</a:t>
            </a:r>
          </a:p>
          <a:p>
            <a:r>
              <a:rPr lang="ru-RU" dirty="0"/>
              <a:t>2021-2024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EBC030A-7246-47D5-B5E2-5E301A0A02DC}"/>
              </a:ext>
            </a:extLst>
          </p:cNvPr>
          <p:cNvSpPr txBox="1"/>
          <p:nvPr/>
        </p:nvSpPr>
        <p:spPr>
          <a:xfrm>
            <a:off x="2092452" y="4378583"/>
            <a:ext cx="2516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Естественное развитие</a:t>
            </a:r>
          </a:p>
          <a:p>
            <a:r>
              <a:rPr lang="ru-RU" dirty="0"/>
              <a:t>Возникшие проблемы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5E8B67E-1C74-4861-8DE4-D2786EBA0DB4}"/>
              </a:ext>
            </a:extLst>
          </p:cNvPr>
          <p:cNvSpPr txBox="1"/>
          <p:nvPr/>
        </p:nvSpPr>
        <p:spPr>
          <a:xfrm>
            <a:off x="2089404" y="5507530"/>
            <a:ext cx="2538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Нерешённые проблемы</a:t>
            </a:r>
          </a:p>
          <a:p>
            <a:r>
              <a:rPr lang="ru-RU" dirty="0"/>
              <a:t>Программное развитие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94630CD5-3EA5-49F1-8C07-0EFD2F50DF16}"/>
              </a:ext>
            </a:extLst>
          </p:cNvPr>
          <p:cNvSpPr txBox="1"/>
          <p:nvPr/>
        </p:nvSpPr>
        <p:spPr>
          <a:xfrm>
            <a:off x="6330462" y="4698489"/>
            <a:ext cx="2000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Понимаемые задачи развития Ожидаемые проблемы</a:t>
            </a:r>
          </a:p>
        </p:txBody>
      </p:sp>
      <p:sp>
        <p:nvSpPr>
          <p:cNvPr id="17" name="Дуга 16">
            <a:extLst>
              <a:ext uri="{FF2B5EF4-FFF2-40B4-BE49-F238E27FC236}">
                <a16:creationId xmlns="" xmlns:a16="http://schemas.microsoft.com/office/drawing/2014/main" id="{A10DBFE4-1B8D-48E8-B744-9CF2AD7C6F07}"/>
              </a:ext>
            </a:extLst>
          </p:cNvPr>
          <p:cNvSpPr/>
          <p:nvPr/>
        </p:nvSpPr>
        <p:spPr>
          <a:xfrm rot="21272946">
            <a:off x="5675376" y="4283470"/>
            <a:ext cx="1123950" cy="935545"/>
          </a:xfrm>
          <a:prstGeom prst="arc">
            <a:avLst>
              <a:gd name="adj1" fmla="val 10861493"/>
              <a:gd name="adj2" fmla="val 0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="" xmlns:a16="http://schemas.microsoft.com/office/drawing/2014/main" id="{B9CF7E4A-2EB8-4B9D-9D41-837F711A1955}"/>
              </a:ext>
            </a:extLst>
          </p:cNvPr>
          <p:cNvCxnSpPr>
            <a:cxnSpLocks/>
          </p:cNvCxnSpPr>
          <p:nvPr/>
        </p:nvCxnSpPr>
        <p:spPr>
          <a:xfrm>
            <a:off x="2076450" y="5507530"/>
            <a:ext cx="25542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="" xmlns:a16="http://schemas.microsoft.com/office/drawing/2014/main" id="{A3B0AA93-72F0-49E7-8626-ADE3A8FABD4A}"/>
              </a:ext>
            </a:extLst>
          </p:cNvPr>
          <p:cNvCxnSpPr>
            <a:cxnSpLocks/>
          </p:cNvCxnSpPr>
          <p:nvPr/>
        </p:nvCxnSpPr>
        <p:spPr>
          <a:xfrm>
            <a:off x="2089404" y="5048429"/>
            <a:ext cx="25542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="" xmlns:a16="http://schemas.microsoft.com/office/drawing/2014/main" id="{47685507-888A-48A4-91BA-DF3AD9EFCF03}"/>
              </a:ext>
            </a:extLst>
          </p:cNvPr>
          <p:cNvCxnSpPr>
            <a:cxnSpLocks/>
          </p:cNvCxnSpPr>
          <p:nvPr/>
        </p:nvCxnSpPr>
        <p:spPr>
          <a:xfrm>
            <a:off x="2089404" y="5274640"/>
            <a:ext cx="25542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5283AAE0-1ED9-4892-A0EE-CECE826A1F65}"/>
              </a:ext>
            </a:extLst>
          </p:cNvPr>
          <p:cNvSpPr txBox="1"/>
          <p:nvPr/>
        </p:nvSpPr>
        <p:spPr>
          <a:xfrm>
            <a:off x="8976968" y="5957688"/>
            <a:ext cx="21871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ОБРАЗ БУДУЩЕГО</a:t>
            </a:r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1B5BF202-1043-43F5-A914-9B64AB7670D5}"/>
              </a:ext>
            </a:extLst>
          </p:cNvPr>
          <p:cNvSpPr txBox="1"/>
          <p:nvPr/>
        </p:nvSpPr>
        <p:spPr>
          <a:xfrm>
            <a:off x="3961617" y="6063974"/>
            <a:ext cx="3398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 Т Р А Т Е Г И Я   Р А З В И Т И Я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7373137-C99E-46FE-AA00-6C95D7DAD690}"/>
              </a:ext>
            </a:extLst>
          </p:cNvPr>
          <p:cNvSpPr txBox="1"/>
          <p:nvPr/>
        </p:nvSpPr>
        <p:spPr>
          <a:xfrm>
            <a:off x="6282580" y="1724695"/>
            <a:ext cx="542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/>
              <a:t>(а не описание по типу «у нас ещё вот это есть!»)</a:t>
            </a:r>
            <a:endParaRPr lang="ru-RU" i="1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4B2CDFB3-E618-4A88-8816-04BC247FFBC9}"/>
              </a:ext>
            </a:extLst>
          </p:cNvPr>
          <p:cNvSpPr/>
          <p:nvPr/>
        </p:nvSpPr>
        <p:spPr>
          <a:xfrm>
            <a:off x="6330461" y="1706270"/>
            <a:ext cx="5325091" cy="36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26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13" grpId="0"/>
      <p:bldP spid="14" grpId="0"/>
      <p:bldP spid="15" grpId="0"/>
      <p:bldP spid="17" grpId="0" animBg="1"/>
      <p:bldP spid="21" grpId="0" animBg="1"/>
      <p:bldP spid="23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380470" cy="57040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 smtClean="0"/>
              <a:t>Национальный </a:t>
            </a:r>
            <a:r>
              <a:rPr lang="ru-RU" sz="2200" b="1" dirty="0"/>
              <a:t>проект «Образование</a:t>
            </a:r>
            <a:r>
              <a:rPr lang="ru-RU" sz="2200" b="1" dirty="0" smtClean="0"/>
              <a:t>»</a:t>
            </a:r>
            <a:endParaRPr lang="ru-RU" sz="2200" b="1" dirty="0"/>
          </a:p>
          <a:p>
            <a:pPr marL="808038" indent="-808038">
              <a:spcBef>
                <a:spcPts val="0"/>
              </a:spcBef>
              <a:buNone/>
            </a:pPr>
            <a:r>
              <a:rPr lang="ru-RU" sz="2000" i="1" dirty="0"/>
              <a:t>Цель 2: воспитание </a:t>
            </a:r>
            <a:r>
              <a:rPr lang="ru-RU" sz="2000" i="1" u="sng" dirty="0"/>
              <a:t>гармонично развитой </a:t>
            </a:r>
            <a:r>
              <a:rPr lang="ru-RU" sz="2000" i="1" dirty="0"/>
              <a:t>и социально ответственной личности 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>на </a:t>
            </a:r>
            <a:r>
              <a:rPr lang="ru-RU" sz="2000" i="1" dirty="0"/>
              <a:t>основе духовно-нравственных ценностей народов Российской Федерации, 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>исторических </a:t>
            </a:r>
            <a:r>
              <a:rPr lang="ru-RU" sz="2000" i="1" dirty="0"/>
              <a:t>и национально-культурных традиций.</a:t>
            </a:r>
            <a:r>
              <a:rPr lang="ru-RU" sz="2000" dirty="0"/>
              <a:t> </a:t>
            </a:r>
            <a:endParaRPr lang="ru-RU" sz="2000" dirty="0" smtClean="0"/>
          </a:p>
          <a:p>
            <a:pPr marL="808038" indent="-808038">
              <a:spcBef>
                <a:spcPts val="0"/>
              </a:spcBef>
              <a:buNone/>
            </a:pPr>
            <a:endParaRPr lang="ru-RU" sz="2000" dirty="0" smtClean="0"/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  <a:buNone/>
              <a:tabLst>
                <a:tab pos="992188" algn="l"/>
              </a:tabLst>
            </a:pPr>
            <a:r>
              <a:rPr lang="ru-RU" sz="2000" b="1" dirty="0"/>
              <a:t>Аспекты </a:t>
            </a:r>
            <a:r>
              <a:rPr lang="ru-RU" sz="2000" b="1" dirty="0" smtClean="0"/>
              <a:t>гармоничного развития </a:t>
            </a:r>
            <a:r>
              <a:rPr lang="ru-RU" sz="2000" b="1" dirty="0"/>
              <a:t>человека </a:t>
            </a:r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000" dirty="0" smtClean="0"/>
              <a:t>Интеллектуальный</a:t>
            </a:r>
            <a:endParaRPr lang="ru-RU" sz="2000" dirty="0"/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000" dirty="0" smtClean="0"/>
              <a:t>Духовно-нравственный</a:t>
            </a:r>
            <a:endParaRPr lang="ru-RU" sz="2000" dirty="0"/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000" dirty="0" smtClean="0"/>
              <a:t>Эмоционально-эстетический</a:t>
            </a:r>
            <a:endParaRPr lang="ru-RU" sz="2000" dirty="0"/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000" dirty="0" smtClean="0"/>
              <a:t>Физиологический</a:t>
            </a:r>
            <a:endParaRPr lang="ru-RU" sz="2000" dirty="0"/>
          </a:p>
          <a:p>
            <a:pPr marL="808038" indent="-808038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992188" algn="l"/>
              </a:tabLst>
            </a:pPr>
            <a:r>
              <a:rPr lang="ru-RU" sz="2000" b="1" dirty="0" smtClean="0"/>
              <a:t>Образовательные области </a:t>
            </a:r>
            <a:r>
              <a:rPr lang="ru-RU" sz="2000" b="1" dirty="0"/>
              <a:t>развития </a:t>
            </a:r>
            <a:r>
              <a:rPr lang="ru-RU" sz="2000" b="1" dirty="0" smtClean="0"/>
              <a:t>ребёнка</a:t>
            </a:r>
            <a:endParaRPr lang="ru-RU" sz="2000" dirty="0"/>
          </a:p>
          <a:p>
            <a:pPr marL="357188" lvl="0" indent="-357188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000" dirty="0" smtClean="0"/>
              <a:t>Социально-коммуникативная</a:t>
            </a:r>
            <a:endParaRPr lang="ru-RU" sz="2000" dirty="0"/>
          </a:p>
          <a:p>
            <a:pPr marL="357188" lvl="0" indent="-357188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000" dirty="0" smtClean="0"/>
              <a:t>Познавательная</a:t>
            </a:r>
            <a:endParaRPr lang="ru-RU" sz="2000" dirty="0"/>
          </a:p>
          <a:p>
            <a:pPr marL="357188" lvl="0" indent="-357188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000" dirty="0" smtClean="0"/>
              <a:t>Речевая </a:t>
            </a:r>
            <a:endParaRPr lang="ru-RU" sz="2000" dirty="0"/>
          </a:p>
          <a:p>
            <a:pPr marL="357188" lvl="0" indent="-357188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000" dirty="0" smtClean="0"/>
              <a:t>Художественно-эстетическая </a:t>
            </a:r>
            <a:endParaRPr lang="ru-RU" sz="2000" dirty="0"/>
          </a:p>
          <a:p>
            <a:pPr marL="357188" lvl="0" indent="-357188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000" dirty="0" smtClean="0"/>
              <a:t>Физическая.</a:t>
            </a:r>
            <a:endParaRPr lang="ru-RU" sz="2000" dirty="0"/>
          </a:p>
          <a:p>
            <a:pPr marL="808038" indent="-808038">
              <a:spcBef>
                <a:spcPts val="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  <p:grpSp>
        <p:nvGrpSpPr>
          <p:cNvPr id="52" name="Группа 51"/>
          <p:cNvGrpSpPr/>
          <p:nvPr/>
        </p:nvGrpSpPr>
        <p:grpSpPr>
          <a:xfrm>
            <a:off x="6276971" y="2108236"/>
            <a:ext cx="5413779" cy="1948802"/>
            <a:chOff x="6267257" y="2014128"/>
            <a:chExt cx="5413779" cy="2112847"/>
          </a:xfrm>
        </p:grpSpPr>
        <p:grpSp>
          <p:nvGrpSpPr>
            <p:cNvPr id="6" name="Group 23">
              <a:extLst>
                <a:ext uri="{FF2B5EF4-FFF2-40B4-BE49-F238E27FC236}">
                  <a16:creationId xmlns="" xmlns:a16="http://schemas.microsoft.com/office/drawing/2014/main" id="{82AFBD9B-B3B5-4E7D-9CB1-694DB4AE0527}"/>
                </a:ext>
              </a:extLst>
            </p:cNvPr>
            <p:cNvGrpSpPr>
              <a:grpSpLocks/>
            </p:cNvGrpSpPr>
            <p:nvPr/>
          </p:nvGrpSpPr>
          <p:grpSpPr bwMode="auto">
            <a:xfrm rot="20864015">
              <a:off x="8801037" y="2847309"/>
              <a:ext cx="376664" cy="446888"/>
              <a:chOff x="2306" y="4899"/>
              <a:chExt cx="413" cy="545"/>
            </a:xfrm>
          </p:grpSpPr>
          <p:sp>
            <p:nvSpPr>
              <p:cNvPr id="11" name="Arc 24">
                <a:extLst>
                  <a:ext uri="{FF2B5EF4-FFF2-40B4-BE49-F238E27FC236}">
                    <a16:creationId xmlns="" xmlns:a16="http://schemas.microsoft.com/office/drawing/2014/main" id="{B276A740-924B-4D39-AC1A-DF183C91655D}"/>
                  </a:ext>
                </a:extLst>
              </p:cNvPr>
              <p:cNvSpPr>
                <a:spLocks/>
              </p:cNvSpPr>
              <p:nvPr/>
            </p:nvSpPr>
            <p:spPr bwMode="auto">
              <a:xfrm rot="11089716">
                <a:off x="2306" y="4899"/>
                <a:ext cx="413" cy="285"/>
              </a:xfrm>
              <a:custGeom>
                <a:avLst/>
                <a:gdLst>
                  <a:gd name="G0" fmla="+- 9697 0 0"/>
                  <a:gd name="G1" fmla="+- 21600 0 0"/>
                  <a:gd name="G2" fmla="+- 21600 0 0"/>
                  <a:gd name="T0" fmla="*/ 0 w 24710"/>
                  <a:gd name="T1" fmla="*/ 2299 h 21600"/>
                  <a:gd name="T2" fmla="*/ 24710 w 24710"/>
                  <a:gd name="T3" fmla="*/ 6071 h 21600"/>
                  <a:gd name="T4" fmla="*/ 9697 w 2471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10" h="21600" fill="none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</a:path>
                  <a:path w="24710" h="21600" stroke="0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  <a:lnTo>
                      <a:pt x="969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12" name="Group 25">
                <a:extLst>
                  <a:ext uri="{FF2B5EF4-FFF2-40B4-BE49-F238E27FC236}">
                    <a16:creationId xmlns="" xmlns:a16="http://schemas.microsoft.com/office/drawing/2014/main" id="{51AD6ABC-049B-4D11-9B3B-07999E6E3D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582515">
                <a:off x="2307" y="5100"/>
                <a:ext cx="365" cy="344"/>
                <a:chOff x="2241" y="5110"/>
                <a:chExt cx="510" cy="444"/>
              </a:xfrm>
            </p:grpSpPr>
            <p:sp>
              <p:nvSpPr>
                <p:cNvPr id="14" name="Arc 26">
                  <a:extLst>
                    <a:ext uri="{FF2B5EF4-FFF2-40B4-BE49-F238E27FC236}">
                      <a16:creationId xmlns="" xmlns:a16="http://schemas.microsoft.com/office/drawing/2014/main" id="{84579E8B-2BF8-47A4-B3A1-952CC89E81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14554">
                  <a:off x="224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5" name="Arc 27">
                  <a:extLst>
                    <a:ext uri="{FF2B5EF4-FFF2-40B4-BE49-F238E27FC236}">
                      <a16:creationId xmlns="" xmlns:a16="http://schemas.microsoft.com/office/drawing/2014/main" id="{DCC2F0CF-FDE5-45EF-9378-4823400E66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88036" flipH="1">
                  <a:off x="249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3" name="Oval 28">
                <a:extLst>
                  <a:ext uri="{FF2B5EF4-FFF2-40B4-BE49-F238E27FC236}">
                    <a16:creationId xmlns="" xmlns:a16="http://schemas.microsoft.com/office/drawing/2014/main" id="{A61F9D4C-B3AD-4375-B992-D4A7116A5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6" y="491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51" name="Группа 50"/>
            <p:cNvGrpSpPr/>
            <p:nvPr/>
          </p:nvGrpSpPr>
          <p:grpSpPr>
            <a:xfrm>
              <a:off x="6267257" y="2014128"/>
              <a:ext cx="5413779" cy="2112847"/>
              <a:chOff x="6241774" y="2014331"/>
              <a:chExt cx="5413779" cy="2112847"/>
            </a:xfrm>
          </p:grpSpPr>
          <p:sp>
            <p:nvSpPr>
              <p:cNvPr id="16" name="Овал 15"/>
              <p:cNvSpPr/>
              <p:nvPr/>
            </p:nvSpPr>
            <p:spPr>
              <a:xfrm>
                <a:off x="6241774" y="2014331"/>
                <a:ext cx="5413779" cy="211284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" name="Прямая соединительная линия 17"/>
              <p:cNvCxnSpPr>
                <a:stCxn id="16" idx="0"/>
                <a:endCxn id="16" idx="4"/>
              </p:cNvCxnSpPr>
              <p:nvPr/>
            </p:nvCxnSpPr>
            <p:spPr>
              <a:xfrm>
                <a:off x="8948664" y="2014331"/>
                <a:ext cx="0" cy="21128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>
                <a:stCxn id="16" idx="2"/>
                <a:endCxn id="16" idx="6"/>
              </p:cNvCxnSpPr>
              <p:nvPr/>
            </p:nvCxnSpPr>
            <p:spPr>
              <a:xfrm>
                <a:off x="6241774" y="3070755"/>
                <a:ext cx="541377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6453730" y="2617619"/>
                <a:ext cx="22829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/>
                  <a:t>Интеллектуальный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126119" y="2286488"/>
                <a:ext cx="196417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 smtClean="0"/>
                  <a:t>Духовно-нравственный</a:t>
                </a:r>
                <a:endParaRPr lang="ru-RU" sz="20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497580" y="3195668"/>
                <a:ext cx="228266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 smtClean="0"/>
                  <a:t>Физиологический</a:t>
                </a:r>
                <a:endParaRPr lang="ru-RU" sz="20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9193640" y="3108008"/>
                <a:ext cx="205164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 smtClean="0"/>
                  <a:t>Эмоционально-эстетический</a:t>
                </a:r>
                <a:endParaRPr lang="ru-RU" sz="2000" dirty="0"/>
              </a:p>
            </p:txBody>
          </p:sp>
        </p:grpSp>
      </p:grpSp>
      <p:grpSp>
        <p:nvGrpSpPr>
          <p:cNvPr id="50" name="Группа 49"/>
          <p:cNvGrpSpPr/>
          <p:nvPr/>
        </p:nvGrpSpPr>
        <p:grpSpPr>
          <a:xfrm>
            <a:off x="6203582" y="4397397"/>
            <a:ext cx="5311456" cy="1783282"/>
            <a:chOff x="6297257" y="4324862"/>
            <a:chExt cx="5311456" cy="1783282"/>
          </a:xfrm>
        </p:grpSpPr>
        <p:grpSp>
          <p:nvGrpSpPr>
            <p:cNvPr id="39" name="Group 23">
              <a:extLst>
                <a:ext uri="{FF2B5EF4-FFF2-40B4-BE49-F238E27FC236}">
                  <a16:creationId xmlns="" xmlns:a16="http://schemas.microsoft.com/office/drawing/2014/main" id="{82AFBD9B-B3B5-4E7D-9CB1-694DB4AE0527}"/>
                </a:ext>
              </a:extLst>
            </p:cNvPr>
            <p:cNvGrpSpPr>
              <a:grpSpLocks/>
            </p:cNvGrpSpPr>
            <p:nvPr/>
          </p:nvGrpSpPr>
          <p:grpSpPr bwMode="auto">
            <a:xfrm rot="20864015">
              <a:off x="8823681" y="4960158"/>
              <a:ext cx="376664" cy="446888"/>
              <a:chOff x="2306" y="4899"/>
              <a:chExt cx="413" cy="545"/>
            </a:xfrm>
          </p:grpSpPr>
          <p:sp>
            <p:nvSpPr>
              <p:cNvPr id="40" name="Arc 24">
                <a:extLst>
                  <a:ext uri="{FF2B5EF4-FFF2-40B4-BE49-F238E27FC236}">
                    <a16:creationId xmlns="" xmlns:a16="http://schemas.microsoft.com/office/drawing/2014/main" id="{B276A740-924B-4D39-AC1A-DF183C91655D}"/>
                  </a:ext>
                </a:extLst>
              </p:cNvPr>
              <p:cNvSpPr>
                <a:spLocks/>
              </p:cNvSpPr>
              <p:nvPr/>
            </p:nvSpPr>
            <p:spPr bwMode="auto">
              <a:xfrm rot="11089716">
                <a:off x="2306" y="4899"/>
                <a:ext cx="413" cy="285"/>
              </a:xfrm>
              <a:custGeom>
                <a:avLst/>
                <a:gdLst>
                  <a:gd name="G0" fmla="+- 9697 0 0"/>
                  <a:gd name="G1" fmla="+- 21600 0 0"/>
                  <a:gd name="G2" fmla="+- 21600 0 0"/>
                  <a:gd name="T0" fmla="*/ 0 w 24710"/>
                  <a:gd name="T1" fmla="*/ 2299 h 21600"/>
                  <a:gd name="T2" fmla="*/ 24710 w 24710"/>
                  <a:gd name="T3" fmla="*/ 6071 h 21600"/>
                  <a:gd name="T4" fmla="*/ 9697 w 2471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10" h="21600" fill="none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</a:path>
                  <a:path w="24710" h="21600" stroke="0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  <a:lnTo>
                      <a:pt x="969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41" name="Group 25">
                <a:extLst>
                  <a:ext uri="{FF2B5EF4-FFF2-40B4-BE49-F238E27FC236}">
                    <a16:creationId xmlns="" xmlns:a16="http://schemas.microsoft.com/office/drawing/2014/main" id="{51AD6ABC-049B-4D11-9B3B-07999E6E3D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582515">
                <a:off x="2307" y="5100"/>
                <a:ext cx="365" cy="344"/>
                <a:chOff x="2241" y="5110"/>
                <a:chExt cx="510" cy="444"/>
              </a:xfrm>
            </p:grpSpPr>
            <p:sp>
              <p:nvSpPr>
                <p:cNvPr id="43" name="Arc 26">
                  <a:extLst>
                    <a:ext uri="{FF2B5EF4-FFF2-40B4-BE49-F238E27FC236}">
                      <a16:creationId xmlns="" xmlns:a16="http://schemas.microsoft.com/office/drawing/2014/main" id="{84579E8B-2BF8-47A4-B3A1-952CC89E81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14554">
                  <a:off x="224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44" name="Arc 27">
                  <a:extLst>
                    <a:ext uri="{FF2B5EF4-FFF2-40B4-BE49-F238E27FC236}">
                      <a16:creationId xmlns="" xmlns:a16="http://schemas.microsoft.com/office/drawing/2014/main" id="{DCC2F0CF-FDE5-45EF-9378-4823400E66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88036" flipH="1">
                  <a:off x="249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42" name="Oval 28">
                <a:extLst>
                  <a:ext uri="{FF2B5EF4-FFF2-40B4-BE49-F238E27FC236}">
                    <a16:creationId xmlns="" xmlns:a16="http://schemas.microsoft.com/office/drawing/2014/main" id="{A61F9D4C-B3AD-4375-B992-D4A7116A5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6" y="491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45" name="Овал 44"/>
            <p:cNvSpPr/>
            <p:nvPr/>
          </p:nvSpPr>
          <p:spPr>
            <a:xfrm rot="20522554">
              <a:off x="6344291" y="5172990"/>
              <a:ext cx="3056107" cy="8123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dirty="0" smtClean="0"/>
                <a:t>Социально-коммуникативная</a:t>
              </a:r>
              <a:endParaRPr lang="ru-RU" dirty="0"/>
            </a:p>
          </p:txBody>
        </p:sp>
        <p:sp>
          <p:nvSpPr>
            <p:cNvPr id="46" name="Овал 45"/>
            <p:cNvSpPr/>
            <p:nvPr/>
          </p:nvSpPr>
          <p:spPr>
            <a:xfrm rot="20226829">
              <a:off x="8574205" y="4324862"/>
              <a:ext cx="2994401" cy="8123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ru-RU" dirty="0" smtClean="0"/>
                <a:t>Познавательная</a:t>
              </a:r>
              <a:endParaRPr lang="ru-RU" dirty="0"/>
            </a:p>
          </p:txBody>
        </p:sp>
        <p:sp>
          <p:nvSpPr>
            <p:cNvPr id="47" name="Овал 46"/>
            <p:cNvSpPr/>
            <p:nvPr/>
          </p:nvSpPr>
          <p:spPr>
            <a:xfrm rot="1269397">
              <a:off x="6297257" y="4379641"/>
              <a:ext cx="3150178" cy="8123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dirty="0" smtClean="0"/>
                <a:t>Художественно-эстетическая</a:t>
              </a:r>
              <a:endParaRPr lang="ru-RU" dirty="0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8647044" y="5090963"/>
              <a:ext cx="2961669" cy="49450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ru-RU" dirty="0" smtClean="0"/>
                <a:t>Речевая</a:t>
              </a:r>
              <a:endParaRPr lang="ru-RU" dirty="0"/>
            </a:p>
          </p:txBody>
        </p:sp>
        <p:sp>
          <p:nvSpPr>
            <p:cNvPr id="49" name="Овал 48"/>
            <p:cNvSpPr/>
            <p:nvPr/>
          </p:nvSpPr>
          <p:spPr>
            <a:xfrm rot="1262531">
              <a:off x="8523537" y="5426719"/>
              <a:ext cx="2961669" cy="68142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ru-RU" dirty="0"/>
                <a:t>Ф</a:t>
              </a:r>
              <a:r>
                <a:rPr lang="ru-RU" dirty="0" smtClean="0"/>
                <a:t>изическая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84060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C4B3485-0778-4C10-AB48-30260AB7F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364352" cy="57040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b="1" dirty="0" smtClean="0"/>
              <a:t>Гармоничное развитие человека</a:t>
            </a:r>
            <a:r>
              <a:rPr lang="ru-RU" sz="2200" dirty="0" smtClean="0"/>
              <a:t> (модель КСКО)</a:t>
            </a:r>
          </a:p>
          <a:p>
            <a:pPr marL="0" indent="0" algn="just">
              <a:buNone/>
            </a:pPr>
            <a:r>
              <a:rPr lang="ru-RU" sz="2000" b="1" dirty="0" smtClean="0"/>
              <a:t>Интеллектуальное </a:t>
            </a:r>
            <a:r>
              <a:rPr lang="ru-RU" sz="2000" b="1" dirty="0"/>
              <a:t>развитие </a:t>
            </a:r>
            <a:r>
              <a:rPr lang="ru-RU" sz="2000" b="1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–</a:t>
            </a:r>
            <a:r>
              <a:rPr lang="ru-RU" sz="2000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000000"/>
                </a:solidFill>
              </a:rPr>
              <a:t>формирование способности к овладению и пользованию различными типами мышления (эмпирическим, образным, теоретич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еским, конкретно-историческим, диалектическим в их единстве), </a:t>
            </a:r>
            <a:r>
              <a:rPr lang="ru-RU" sz="2000" dirty="0"/>
              <a:t>умение подвергать самостоятельному анализу события и явления действительности, делать самостоятельные выводы и обобщения, а также владение и свободное пользование словарным богатством языка.</a:t>
            </a:r>
          </a:p>
          <a:p>
            <a:pPr marL="0" indent="0" algn="just">
              <a:buNone/>
            </a:pPr>
            <a:r>
              <a:rPr lang="ru-RU" sz="2000" b="1" dirty="0"/>
              <a:t>Духовно-нравственное развитие </a:t>
            </a:r>
            <a:r>
              <a:rPr lang="ru-RU" sz="2000" b="1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–</a:t>
            </a:r>
            <a:r>
              <a:rPr lang="ru-RU" sz="2000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000" dirty="0"/>
              <a:t>осуществляемое в процессе социализации последовательное расширение и укрепление ценностно-смысловой сферы личности, формирование способности человека оценивать и сознательно выстраивать на основе традиционных моральных норм и нравственных идеалов отношение к себе, другим людям, обществу, государству, Отечеству, миру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целом.</a:t>
            </a:r>
          </a:p>
          <a:p>
            <a:pPr marL="0" indent="0" algn="just">
              <a:buNone/>
            </a:pPr>
            <a:r>
              <a:rPr lang="ru-RU" sz="2000" b="1" dirty="0"/>
              <a:t>Эмоционально-эстетическое развитие </a:t>
            </a:r>
            <a:r>
              <a:rPr lang="ru-RU" sz="2000" b="1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– </a:t>
            </a:r>
            <a:r>
              <a:rPr lang="ru-RU" sz="2000" dirty="0"/>
              <a:t>формирование</a:t>
            </a:r>
            <a:r>
              <a:rPr lang="ru-RU" sz="2000" b="1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000" dirty="0"/>
              <a:t>способности к восприятию и пониманию прекрасного в искусстве и действительности с выработкой эстетической чуткости и вкуса вместе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со </a:t>
            </a:r>
            <a:r>
              <a:rPr lang="ru-RU" sz="2000" dirty="0"/>
              <a:t>стремлением и умением вносить элементы прекрасного во все стороны бытия, а также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 </a:t>
            </a:r>
            <a:r>
              <a:rPr lang="ru-RU" sz="2000" dirty="0"/>
              <a:t>посильным проявлением себя в искусстве.</a:t>
            </a:r>
          </a:p>
          <a:p>
            <a:pPr marL="0" indent="0" algn="just">
              <a:buNone/>
            </a:pPr>
            <a:r>
              <a:rPr lang="ru-RU" sz="2000" b="1" dirty="0"/>
              <a:t>Физиологическое развитие </a:t>
            </a:r>
            <a:r>
              <a:rPr lang="ru-RU" sz="2000" b="1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– </a:t>
            </a:r>
            <a:r>
              <a:rPr lang="ru-RU" sz="2000" dirty="0"/>
              <a:t>комплексный процесс количественных и качественных изменений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организме человека с формированием способности усиливать определенные его функции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</a:t>
            </a:r>
            <a:r>
              <a:rPr lang="ru-RU" sz="2000" dirty="0"/>
              <a:t>свойства памяти, физическая сила, выносливость, гармония в движениях).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435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380470" cy="5704076"/>
          </a:xfrm>
        </p:spPr>
        <p:txBody>
          <a:bodyPr>
            <a:noAutofit/>
          </a:bodyPr>
          <a:lstStyle/>
          <a:p>
            <a:pPr marL="808038" indent="-808038">
              <a:spcBef>
                <a:spcPts val="0"/>
              </a:spcBef>
              <a:buNone/>
            </a:pPr>
            <a:r>
              <a:rPr lang="ru-RU" sz="2200" b="1" dirty="0" smtClean="0"/>
              <a:t>ФГОС дошкольного образования </a:t>
            </a:r>
            <a:r>
              <a:rPr lang="ru-RU" sz="2200" dirty="0" smtClean="0"/>
              <a:t>(2014)</a:t>
            </a:r>
          </a:p>
          <a:p>
            <a:r>
              <a:rPr lang="ru-RU" sz="2000" dirty="0" smtClean="0"/>
              <a:t>Реализация </a:t>
            </a:r>
            <a:r>
              <a:rPr lang="ru-RU" sz="2000" dirty="0"/>
              <a:t>образовательной программы ДО строится на принципах организации познавательной и исследовательской деятельности в форме игры, а также творческой активности, обеспечивающей художественно-эстетическое развитие ребенка с учетом целевых ориентиров ДО. </a:t>
            </a:r>
          </a:p>
          <a:p>
            <a:r>
              <a:rPr lang="ru-RU" sz="2000" dirty="0"/>
              <a:t>Образовательная программа ДО ориентирована на формирование развивающего потенциала образовательной среды, которая представляет </a:t>
            </a:r>
            <a:r>
              <a:rPr lang="ru-RU" sz="2000" dirty="0" smtClean="0"/>
              <a:t>систему </a:t>
            </a:r>
            <a:r>
              <a:rPr lang="ru-RU" sz="2000" dirty="0"/>
              <a:t>условий социализации и </a:t>
            </a:r>
            <a:r>
              <a:rPr lang="ru-RU" sz="2000" dirty="0" smtClean="0"/>
              <a:t>индивидуализации. </a:t>
            </a:r>
            <a:endParaRPr lang="ru-RU" sz="2000" dirty="0"/>
          </a:p>
          <a:p>
            <a:r>
              <a:rPr lang="ru-RU" sz="2000" dirty="0"/>
              <a:t>Реализацию различных образовательных программ должна обеспечивать развивающая предметно-пространственная среда: содержательно насыщенная, вариативная, оснащенная средствами обучения и воспитания, соответствующими материалами творческой направленности, в  том числе расходным игровым, спортивным, оздоровительным оборудованием и инвентарём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«Предметно-пространственная среда должна провоцировать интерес ребенка, побуждать его к самостоятельным действиям» </a:t>
            </a:r>
            <a:r>
              <a:rPr lang="ru-RU" sz="1800" i="1" dirty="0" smtClean="0"/>
              <a:t>(например, система </a:t>
            </a:r>
            <a:r>
              <a:rPr lang="ru-RU" sz="1800" i="1" dirty="0" err="1"/>
              <a:t>Монтессори</a:t>
            </a:r>
            <a:r>
              <a:rPr lang="ru-RU" sz="1800" i="1" dirty="0"/>
              <a:t>)</a:t>
            </a:r>
          </a:p>
          <a:p>
            <a:r>
              <a:rPr lang="ru-RU" sz="2000" dirty="0" smtClean="0"/>
              <a:t>«</a:t>
            </a:r>
            <a:r>
              <a:rPr lang="ru-RU" sz="2000" dirty="0"/>
              <a:t>Организация образовательного пространства должна обеспечивать эмоциональное благополучие детей во взаимодействии с предметно-пространственным окружением»</a:t>
            </a:r>
          </a:p>
          <a:p>
            <a:r>
              <a:rPr lang="ru-RU" sz="2000" dirty="0"/>
              <a:t> </a:t>
            </a:r>
            <a:r>
              <a:rPr lang="ru-RU" sz="2000" dirty="0" smtClean="0"/>
              <a:t>«</a:t>
            </a:r>
            <a:r>
              <a:rPr lang="ru-RU" sz="2000" dirty="0"/>
              <a:t>В </a:t>
            </a:r>
            <a:r>
              <a:rPr lang="ru-RU" sz="2000" dirty="0" smtClean="0"/>
              <a:t>целевые ориентиры </a:t>
            </a:r>
            <a:r>
              <a:rPr lang="ru-RU" sz="2000" dirty="0"/>
              <a:t>развития в дошкольном детстве все чаще включаются характеристики эмоционального развития, коммуникативных способностей, двигательных навыков</a:t>
            </a:r>
            <a:r>
              <a:rPr lang="ru-RU" sz="2000" dirty="0" smtClean="0"/>
              <a:t>»</a:t>
            </a:r>
          </a:p>
          <a:p>
            <a:pPr marL="0" indent="0" algn="r">
              <a:buNone/>
            </a:pPr>
            <a:r>
              <a:rPr lang="ru-RU" sz="1600" i="1" dirty="0"/>
              <a:t>Источник: «От универсальной доступности к современному качеству: </a:t>
            </a:r>
            <a:r>
              <a:rPr lang="ru-RU" sz="1600" i="1" dirty="0" smtClean="0"/>
              <a:t>дошкольное </a:t>
            </a:r>
            <a:r>
              <a:rPr lang="ru-RU" sz="1600" i="1" dirty="0"/>
              <a:t>образование в России», НИУ ВШЭ, 2019 </a:t>
            </a:r>
            <a:r>
              <a:rPr lang="ru-RU" sz="1600" i="1" u="sng" dirty="0">
                <a:hlinkClick r:id="rId2"/>
              </a:rPr>
              <a:t>https://ioe.hse.ru/data/2019/06/25/1490049820/DO_text-tip.pdf</a:t>
            </a:r>
            <a:endParaRPr lang="ru-RU" sz="1600" dirty="0" smtClean="0"/>
          </a:p>
          <a:p>
            <a:endParaRPr lang="ru-RU" sz="2000" dirty="0"/>
          </a:p>
          <a:p>
            <a:pPr marL="808038" indent="-808038">
              <a:spcBef>
                <a:spcPts val="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</a:t>
            </a:r>
            <a:r>
              <a:rPr lang="ru-RU" dirty="0" smtClean="0"/>
              <a:t>ДОУ</a:t>
            </a:r>
            <a:r>
              <a:rPr lang="ru-RU" dirty="0"/>
              <a:t>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080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1200</Words>
  <Application>Microsoft Office PowerPoint</Application>
  <PresentationFormat>Широкоэкранный</PresentationFormat>
  <Paragraphs>258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Roboto</vt:lpstr>
      <vt:lpstr>Times New Roman</vt:lpstr>
      <vt:lpstr>Wingdings</vt:lpstr>
      <vt:lpstr>Тема Office</vt:lpstr>
      <vt:lpstr>Семинар «Программа развития  дошкольной образовательной организации: актуальные вопросы»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Семинар «Программа развития  дошкольной образовательной организации: актуальные вопросы»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«Программа развития ДОУ: подходы к разработке"</dc:title>
  <dc:creator>Горностаев</dc:creator>
  <cp:lastModifiedBy>Горностаев Александр Октавьевич</cp:lastModifiedBy>
  <cp:revision>126</cp:revision>
  <dcterms:created xsi:type="dcterms:W3CDTF">2020-12-08T08:22:13Z</dcterms:created>
  <dcterms:modified xsi:type="dcterms:W3CDTF">2021-10-14T06:09:37Z</dcterms:modified>
</cp:coreProperties>
</file>