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2" r:id="rId3"/>
    <p:sldId id="294" r:id="rId4"/>
    <p:sldId id="323" r:id="rId5"/>
    <p:sldId id="372" r:id="rId6"/>
    <p:sldId id="359" r:id="rId7"/>
    <p:sldId id="337" r:id="rId8"/>
    <p:sldId id="334" r:id="rId9"/>
    <p:sldId id="360" r:id="rId10"/>
    <p:sldId id="362" r:id="rId11"/>
    <p:sldId id="363" r:id="rId12"/>
    <p:sldId id="364" r:id="rId13"/>
    <p:sldId id="365" r:id="rId14"/>
    <p:sldId id="366" r:id="rId15"/>
    <p:sldId id="361" r:id="rId16"/>
    <p:sldId id="328" r:id="rId17"/>
    <p:sldId id="327" r:id="rId18"/>
    <p:sldId id="367" r:id="rId19"/>
    <p:sldId id="368" r:id="rId20"/>
    <p:sldId id="369" r:id="rId21"/>
    <p:sldId id="370" r:id="rId22"/>
    <p:sldId id="371" r:id="rId23"/>
    <p:sldId id="266" r:id="rId24"/>
    <p:sldId id="324" r:id="rId25"/>
    <p:sldId id="268" r:id="rId26"/>
    <p:sldId id="329" r:id="rId27"/>
    <p:sldId id="330" r:id="rId28"/>
    <p:sldId id="335" r:id="rId29"/>
    <p:sldId id="331" r:id="rId30"/>
    <p:sldId id="332" r:id="rId31"/>
    <p:sldId id="340" r:id="rId32"/>
    <p:sldId id="342" r:id="rId33"/>
    <p:sldId id="343" r:id="rId34"/>
    <p:sldId id="344" r:id="rId35"/>
    <p:sldId id="345" r:id="rId36"/>
    <p:sldId id="341" r:id="rId37"/>
    <p:sldId id="346" r:id="rId38"/>
    <p:sldId id="347" r:id="rId39"/>
    <p:sldId id="348" r:id="rId40"/>
    <p:sldId id="349" r:id="rId41"/>
    <p:sldId id="350" r:id="rId42"/>
    <p:sldId id="352" r:id="rId43"/>
    <p:sldId id="353" r:id="rId44"/>
    <p:sldId id="351" r:id="rId45"/>
    <p:sldId id="336" r:id="rId46"/>
    <p:sldId id="31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10E9A-E55D-493F-AC33-460DBC3626D2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8820-E1A8-4DF2-9141-DF47FBF31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5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820-E1A8-4DF2-9141-DF47FBF311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6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820-E1A8-4DF2-9141-DF47FBF311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9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820-E1A8-4DF2-9141-DF47FBF3112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0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8820-E1A8-4DF2-9141-DF47FBF3112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4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3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0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4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9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8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1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0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CC79-C021-45DA-B876-2C39F5C23BD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E07A-69BB-4950-B2B5-72AC121AD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kimc.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mc.ms/razvitie/ksko/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mc.ms/razvitie/ksko/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kimc.ms/razvitie/mso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6;&#1088;&#1084;&#1072;&#1090;&#1099;%202021-2022/17-2021%20&#1060;&#1086;&#1088;&#1084;&#1072;&#1090;%20&#1054;&#1059;-&#1055;&#1055;-1%20(1.11.+1.12.)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6;&#1088;&#1084;&#1072;&#1090;&#1099;%202021-2022/17-2021%20&#1060;&#1086;&#1088;&#1084;&#1072;&#1090;%20&#1054;&#1059;-&#1055;&#1055;-1%20(1.11.+1.12.)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imc.ms/razvitie/mso/2021-2022/14-2021%20%D0%9A%D0%B0%D1%80%D1%82%D0%B0%20%D0%B4%D0%BE%D0%BF%D0%BE%D0%BB%D0%BD%D0%B8%D1%82%D0%B5%D0%BB%D1%8C%D0%BD%D0%BE%D0%B3%D0%BE%20%D0%BE%D0%B1%D1%80%D0%B0%D0%B7%D0%BE%D0%B2%D0%B0%D0%BD%D0%B8%D1%8F%20(1.9.).docx" TargetMode="External"/><Relationship Id="rId3" Type="http://schemas.openxmlformats.org/officeDocument/2006/relationships/hyperlink" Target="&#1060;&#1086;&#1088;&#1084;&#1072;&#1090;&#1099;%202021-2022/11-2021%20&#1055;&#1083;&#1072;&#1085;%20&#1088;&#1077;&#1072;&#1083;&#1080;&#1079;&#1072;&#1094;&#1080;&#1080;%20&#1044;&#1086;&#1088;&#1086;&#1078;&#1085;&#1086;&#1081;%20&#1082;&#1072;&#1088;&#1090;&#1099;%202021-2022.docx" TargetMode="External"/><Relationship Id="rId7" Type="http://schemas.openxmlformats.org/officeDocument/2006/relationships/hyperlink" Target="&#1060;&#1086;&#1088;&#1084;&#1072;&#1090;&#1099;%202021-2022/17-2021%20&#1060;&#1086;&#1088;&#1084;&#1072;&#1090;%20&#1054;&#1059;-&#1055;&#1055;-1%20(1.11.+1.12.)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60;&#1086;&#1088;&#1084;&#1072;&#1090;&#1099;%202021-2022/14-2021%20&#1050;&#1072;&#1088;&#1090;&#1072;%20&#1076;&#1086;&#1087;&#1086;&#1083;&#1085;&#1080;&#1090;&#1077;&#1083;&#1100;&#1085;&#1086;&#1075;&#1086;%20&#1086;&#1073;&#1088;&#1072;&#1079;&#1086;&#1074;&#1072;&#1085;&#1080;&#1103;%20(1.9.).docx" TargetMode="External"/><Relationship Id="rId5" Type="http://schemas.openxmlformats.org/officeDocument/2006/relationships/hyperlink" Target="&#1060;&#1086;&#1088;&#1084;&#1072;&#1090;&#1099;%202021-2022/13-2021%20&#1050;&#1072;&#1088;&#1090;&#1072;%20&#1074;&#1086;&#1089;&#1087;&#1080;&#1090;&#1072;&#1085;&#1080;&#1103;%20(1.7.).docx" TargetMode="External"/><Relationship Id="rId4" Type="http://schemas.openxmlformats.org/officeDocument/2006/relationships/hyperlink" Target="&#1060;&#1086;&#1088;&#1084;&#1072;&#1090;&#1099;%202021-2022/12-2021%20&#1050;&#1072;&#1088;&#1090;&#1072;%20&#1092;&#1086;&#1088;&#1084;&#1080;&#1088;&#1086;&#1074;&#1072;&#1085;&#1080;&#1103;%20&#1088;&#1077;&#1079;&#1091;&#1083;&#1100;&#1090;&#1072;&#1090;&#1086;&#1074;%20(1.4.).docx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hyperlink" Target="https://kimc.ms/resursy/metodicheskie-materialy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satsuk.o@kimc.ms" TargetMode="External"/><Relationship Id="rId2" Type="http://schemas.openxmlformats.org/officeDocument/2006/relationships/hyperlink" Target="mailto:Gornostaev.A@kimc.m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kimc.ms/razvitie/ms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63454"/>
            <a:ext cx="9144000" cy="1637346"/>
          </a:xfrm>
        </p:spPr>
        <p:txBody>
          <a:bodyPr>
            <a:noAutofit/>
          </a:bodyPr>
          <a:lstStyle/>
          <a:p>
            <a:r>
              <a:rPr lang="ru-RU" sz="2800" i="1" dirty="0"/>
              <a:t>Горностаев Александр Октавьевич, </a:t>
            </a:r>
            <a:br>
              <a:rPr lang="ru-RU" sz="2800" i="1" dirty="0"/>
            </a:br>
            <a:r>
              <a:rPr lang="ru-RU" sz="2800" i="1" dirty="0"/>
              <a:t>заместитель директора </a:t>
            </a:r>
            <a:r>
              <a:rPr lang="ru-RU" sz="2800" i="1" dirty="0" smtClean="0"/>
              <a:t>МКУ КИМЦ</a:t>
            </a:r>
          </a:p>
          <a:p>
            <a:endParaRPr lang="ru-RU" sz="800" i="1" dirty="0"/>
          </a:p>
          <a:p>
            <a:r>
              <a:rPr lang="ru-RU" sz="2800" i="1" dirty="0" smtClean="0"/>
              <a:t>09 февраля 2022 </a:t>
            </a:r>
            <a:r>
              <a:rPr lang="ru-RU" sz="2800" i="1" dirty="0"/>
              <a:t>года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41300" y="749300"/>
            <a:ext cx="11417299" cy="334009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</a:t>
            </a:r>
            <a:r>
              <a:rPr lang="ru-RU" sz="3600" b="1" dirty="0"/>
              <a:t>Красноярский стандарт качества </a:t>
            </a:r>
            <a:r>
              <a:rPr lang="ru-RU" sz="3600" b="1" dirty="0" smtClean="0"/>
              <a:t>образования»: </a:t>
            </a:r>
            <a:r>
              <a:rPr lang="ru-RU" sz="3600" b="1" u="sng" dirty="0" smtClean="0"/>
              <a:t>переосмысление и целеполагание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600" b="1" dirty="0" smtClean="0"/>
              <a:t>«Анализ реализации Дорожной карты </a:t>
            </a:r>
            <a:r>
              <a:rPr lang="ru-RU" sz="3600" b="1" dirty="0"/>
              <a:t>развития МСО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2021-2022 учебном году».</a:t>
            </a:r>
          </a:p>
        </p:txBody>
      </p:sp>
    </p:spTree>
    <p:extLst>
      <p:ext uri="{BB962C8B-B14F-4D97-AF65-F5344CB8AC3E}">
        <p14:creationId xmlns:p14="http://schemas.microsoft.com/office/powerpoint/2010/main" val="3743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Общие моменты </a:t>
            </a:r>
            <a:r>
              <a:rPr lang="ru-RU" dirty="0" smtClean="0"/>
              <a:t>в содержании Планов реализации задач Дорожной карты развития МСО</a:t>
            </a:r>
            <a:endParaRPr lang="ru-RU" b="1" dirty="0" smtClean="0"/>
          </a:p>
          <a:p>
            <a:r>
              <a:rPr lang="ru-RU" b="1" dirty="0" smtClean="0"/>
              <a:t>1. Достижение образовательных результатов. 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ru-RU" dirty="0" smtClean="0"/>
              <a:t>Почти </a:t>
            </a:r>
            <a:r>
              <a:rPr lang="ru-RU" dirty="0"/>
              <a:t>во всех организациях </a:t>
            </a:r>
            <a:r>
              <a:rPr lang="ru-RU" dirty="0" smtClean="0"/>
              <a:t>проработано подробно </a:t>
            </a:r>
            <a:r>
              <a:rPr lang="ru-RU" dirty="0"/>
              <a:t>согласно детализации </a:t>
            </a:r>
            <a:r>
              <a:rPr lang="ru-RU" dirty="0" smtClean="0"/>
              <a:t>задач.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ru-RU" dirty="0" smtClean="0"/>
              <a:t>Широко используется понятие </a:t>
            </a:r>
            <a:r>
              <a:rPr lang="ru-RU" dirty="0"/>
              <a:t>«рефлексивно-аналитический семинар</a:t>
            </a:r>
            <a:r>
              <a:rPr lang="ru-RU" dirty="0" smtClean="0"/>
              <a:t>».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ru-RU" dirty="0" smtClean="0"/>
              <a:t>Достаточно активно задействованы методические объединения.</a:t>
            </a:r>
          </a:p>
          <a:p>
            <a:r>
              <a:rPr lang="ru-RU" b="1" dirty="0" smtClean="0"/>
              <a:t>2. Кадровое обеспечение достижения образовательных результатов.</a:t>
            </a:r>
          </a:p>
          <a:p>
            <a:pPr marL="263525"/>
            <a:r>
              <a:rPr lang="ru-RU" dirty="0" smtClean="0"/>
              <a:t>Задачи</a:t>
            </a:r>
            <a:r>
              <a:rPr lang="ru-RU" dirty="0"/>
              <a:t>, предполагающие </a:t>
            </a:r>
            <a:r>
              <a:rPr lang="ru-RU" dirty="0" smtClean="0"/>
              <a:t>серьёзную </a:t>
            </a:r>
            <a:r>
              <a:rPr lang="ru-RU" dirty="0"/>
              <a:t>проработку, имеют общий и часто формальный </a:t>
            </a:r>
            <a:r>
              <a:rPr lang="ru-RU" dirty="0" smtClean="0"/>
              <a:t>контур.</a:t>
            </a:r>
          </a:p>
          <a:p>
            <a:pPr marL="360363"/>
            <a:r>
              <a:rPr lang="ru-RU" i="1" dirty="0" smtClean="0"/>
              <a:t>2.3. Совершенствование </a:t>
            </a:r>
            <a:r>
              <a:rPr lang="ru-RU" i="1" dirty="0"/>
              <a:t>педагогической </a:t>
            </a:r>
            <a:r>
              <a:rPr lang="ru-RU" i="1" dirty="0" smtClean="0"/>
              <a:t>деятельности,</a:t>
            </a:r>
            <a:r>
              <a:rPr lang="ru-RU" dirty="0" smtClean="0"/>
              <a:t> связанное </a:t>
            </a:r>
            <a:r>
              <a:rPr lang="ru-RU" dirty="0"/>
              <a:t>с обеспечением </a:t>
            </a:r>
            <a:r>
              <a:rPr lang="ru-RU" u="sng" dirty="0"/>
              <a:t>мотивации педагогов</a:t>
            </a:r>
            <a:r>
              <a:rPr lang="ru-RU" dirty="0"/>
              <a:t> и подбором методик и приёмов для более продуктивного обучения (задачи 2.3.1. и 2.3.2</a:t>
            </a:r>
            <a:r>
              <a:rPr lang="ru-RU" dirty="0" smtClean="0"/>
              <a:t>.)</a:t>
            </a:r>
          </a:p>
          <a:p>
            <a:pPr marL="360363" indent="-182563">
              <a:buFont typeface="Calibri" panose="020F0502020204030204" pitchFamily="34" charset="0"/>
              <a:buChar char="‒"/>
            </a:pPr>
            <a:r>
              <a:rPr lang="ru-RU" dirty="0" smtClean="0"/>
              <a:t>ШМО</a:t>
            </a:r>
            <a:r>
              <a:rPr lang="ru-RU" dirty="0"/>
              <a:t>, </a:t>
            </a:r>
            <a:r>
              <a:rPr lang="ru-RU" dirty="0" smtClean="0"/>
              <a:t>РМО, </a:t>
            </a:r>
            <a:r>
              <a:rPr lang="ru-RU" dirty="0"/>
              <a:t>ГМО по реализации предметных концепций и </a:t>
            </a:r>
            <a:r>
              <a:rPr lang="ru-RU" dirty="0" smtClean="0"/>
              <a:t>по мотивации школьников. </a:t>
            </a:r>
            <a:endParaRPr lang="ru-RU" dirty="0"/>
          </a:p>
          <a:p>
            <a:pPr marL="360363" indent="-182563">
              <a:buFont typeface="Calibri" panose="020F0502020204030204" pitchFamily="34" charset="0"/>
              <a:buChar char="‒"/>
            </a:pPr>
            <a:r>
              <a:rPr lang="ru-RU" dirty="0"/>
              <a:t>Профессиональные конкурсы.</a:t>
            </a:r>
          </a:p>
          <a:p>
            <a:pPr marL="360363" indent="-182563">
              <a:buFont typeface="Calibri" panose="020F0502020204030204" pitchFamily="34" charset="0"/>
              <a:buChar char="‒"/>
            </a:pPr>
            <a:r>
              <a:rPr lang="ru-RU" dirty="0"/>
              <a:t>Намерения КИМЦ (Гимназия № </a:t>
            </a:r>
            <a:r>
              <a:rPr lang="ru-RU" dirty="0" smtClean="0"/>
              <a:t>13, </a:t>
            </a:r>
            <a:r>
              <a:rPr lang="ru-RU" dirty="0"/>
              <a:t>Лицей № 8, Лицей № 12, СШ № 5, СШ № 45, СШ № 94</a:t>
            </a:r>
            <a:r>
              <a:rPr lang="ru-RU" dirty="0" smtClean="0"/>
              <a:t>).</a:t>
            </a:r>
          </a:p>
          <a:p>
            <a:pPr marL="360363" indent="-182563">
              <a:buFont typeface="Calibri" panose="020F0502020204030204" pitchFamily="34" charset="0"/>
              <a:buChar char="‒"/>
            </a:pPr>
            <a:r>
              <a:rPr lang="ru-RU" dirty="0" smtClean="0"/>
              <a:t>Не обнаружены задачи мотивации в Гимназии </a:t>
            </a:r>
            <a:r>
              <a:rPr lang="ru-RU" dirty="0"/>
              <a:t>№ 6, Гимназии № 14, Лицея № 9 «Лидер», СШ-И № 1, СШ № 7, СШ № 31, СШ № 89, СШ № 115, СШ № 141, СШ № 143, СШ № </a:t>
            </a:r>
            <a:r>
              <a:rPr lang="ru-RU" dirty="0" smtClean="0"/>
              <a:t>149.</a:t>
            </a:r>
            <a:endParaRPr lang="ru-RU" dirty="0"/>
          </a:p>
          <a:p>
            <a:pPr marL="355600" indent="-177800">
              <a:buFont typeface="Courier New" panose="02070309020205020404" pitchFamily="49" charset="0"/>
              <a:buChar char="o"/>
            </a:pPr>
            <a:r>
              <a:rPr lang="ru-RU" dirty="0" smtClean="0"/>
              <a:t>Выявление дефицитов, открытые уроки, мастер-классы </a:t>
            </a:r>
            <a:r>
              <a:rPr lang="ru-RU" i="1" dirty="0" smtClean="0"/>
              <a:t>(мотивационные условия?)</a:t>
            </a:r>
          </a:p>
          <a:p>
            <a:pPr marL="177800"/>
            <a:r>
              <a:rPr lang="ru-RU" dirty="0" smtClean="0"/>
              <a:t>+ СШ ОК «Покровский» – специально для повышения мотивации рефлексивные семинары, нацеленные на освоение и применение форм и методов повышения качества обучения.</a:t>
            </a:r>
          </a:p>
          <a:p>
            <a:pPr marL="177800"/>
            <a:r>
              <a:rPr lang="ru-RU" dirty="0" smtClean="0"/>
              <a:t>+ </a:t>
            </a:r>
            <a:r>
              <a:rPr lang="ru-RU" dirty="0"/>
              <a:t>СШ № 12, СШ № 86, СШ № </a:t>
            </a:r>
            <a:r>
              <a:rPr lang="ru-RU" dirty="0" smtClean="0"/>
              <a:t>154 – анализ мотивационной среды с изменением Положения об оплате труда.</a:t>
            </a:r>
          </a:p>
          <a:p>
            <a:pPr marL="177800"/>
            <a:r>
              <a:rPr lang="ru-RU" dirty="0" smtClean="0"/>
              <a:t>+ СШ № 17 – стимулирование по индивидуальным журналам для рейтинговой оценки.</a:t>
            </a:r>
          </a:p>
        </p:txBody>
      </p:sp>
    </p:spTree>
    <p:extLst>
      <p:ext uri="{BB962C8B-B14F-4D97-AF65-F5344CB8AC3E}">
        <p14:creationId xmlns:p14="http://schemas.microsoft.com/office/powerpoint/2010/main" val="10325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Общие моменты </a:t>
            </a:r>
            <a:r>
              <a:rPr lang="ru-RU" dirty="0" smtClean="0"/>
              <a:t>в содержании Планов реализации задач Дорожной карты развития МСО</a:t>
            </a:r>
            <a:endParaRPr lang="ru-RU" b="1" dirty="0" smtClean="0"/>
          </a:p>
          <a:p>
            <a:r>
              <a:rPr lang="ru-RU" b="1" dirty="0" smtClean="0"/>
              <a:t>2. Кадровое обеспечение достижения образовательных результатов.</a:t>
            </a:r>
          </a:p>
          <a:p>
            <a:pPr marL="263525"/>
            <a:r>
              <a:rPr lang="ru-RU" dirty="0" smtClean="0"/>
              <a:t>Задачи</a:t>
            </a:r>
            <a:r>
              <a:rPr lang="ru-RU" dirty="0"/>
              <a:t>, предполагающие </a:t>
            </a:r>
            <a:r>
              <a:rPr lang="ru-RU" dirty="0" smtClean="0"/>
              <a:t>серьёзную </a:t>
            </a:r>
            <a:r>
              <a:rPr lang="ru-RU" dirty="0"/>
              <a:t>проработку, имеют общий и часто формальный </a:t>
            </a:r>
            <a:r>
              <a:rPr lang="ru-RU" dirty="0" smtClean="0"/>
              <a:t>контур.</a:t>
            </a:r>
          </a:p>
          <a:p>
            <a:pPr marL="360363" algn="just"/>
            <a:r>
              <a:rPr lang="ru-RU" i="1" dirty="0" smtClean="0"/>
              <a:t>2.4. </a:t>
            </a:r>
            <a:r>
              <a:rPr lang="ru-RU" i="1" dirty="0"/>
              <a:t>Расширение методического арсенала</a:t>
            </a:r>
            <a:r>
              <a:rPr lang="ru-RU" dirty="0"/>
              <a:t> по владению ИКТ </a:t>
            </a:r>
            <a:r>
              <a:rPr lang="ru-RU" dirty="0" smtClean="0"/>
              <a:t>связано с </a:t>
            </a:r>
            <a:r>
              <a:rPr lang="ru-RU" u="sng" dirty="0" smtClean="0"/>
              <a:t>выявлением ограничений</a:t>
            </a:r>
            <a:r>
              <a:rPr lang="ru-RU" dirty="0" smtClean="0"/>
              <a:t> и </a:t>
            </a:r>
            <a:r>
              <a:rPr lang="ru-RU" u="sng" dirty="0" smtClean="0"/>
              <a:t>определением возможностей</a:t>
            </a:r>
            <a:r>
              <a:rPr lang="ru-RU" dirty="0" smtClean="0"/>
              <a:t> применения педагогами цифровых средств (задача 2.4.1.)</a:t>
            </a:r>
          </a:p>
          <a:p>
            <a:pPr marL="355600" indent="-177800">
              <a:buFont typeface="Calibri" panose="020F0502020204030204" pitchFamily="34" charset="0"/>
              <a:buChar char="‒"/>
            </a:pPr>
            <a:r>
              <a:rPr lang="ru-RU" dirty="0" smtClean="0"/>
              <a:t>Обеспечивается </a:t>
            </a:r>
            <a:r>
              <a:rPr lang="ru-RU" dirty="0"/>
              <a:t>обучающими семинарами и участием </a:t>
            </a:r>
            <a:r>
              <a:rPr lang="ru-RU" dirty="0" smtClean="0"/>
              <a:t>в мероприятиях </a:t>
            </a:r>
            <a:r>
              <a:rPr lang="ru-RU" dirty="0"/>
              <a:t>по </a:t>
            </a:r>
            <a:r>
              <a:rPr lang="ru-RU" dirty="0" err="1" smtClean="0"/>
              <a:t>цифровизации</a:t>
            </a:r>
            <a:r>
              <a:rPr lang="ru-RU" dirty="0" smtClean="0"/>
              <a:t>.</a:t>
            </a:r>
          </a:p>
          <a:p>
            <a:pPr marL="355600" indent="-177800">
              <a:buFont typeface="Calibri" panose="020F0502020204030204" pitchFamily="34" charset="0"/>
              <a:buChar char="‒"/>
            </a:pPr>
            <a:r>
              <a:rPr lang="ru-RU" dirty="0" smtClean="0"/>
              <a:t>Выявление дефицитов без анализа ограничений и понимаемых возможностей применения.</a:t>
            </a:r>
          </a:p>
          <a:p>
            <a:pPr marL="355600" indent="-177800">
              <a:buFont typeface="Calibri" panose="020F0502020204030204" pitchFamily="34" charset="0"/>
              <a:buChar char="‒"/>
            </a:pPr>
            <a:r>
              <a:rPr lang="ru-RU" dirty="0"/>
              <a:t>Не указали диагностику затруднений педагогов в области ИКТ и анализ условий Гимназия № 8, Лицей № 1, Лицей № </a:t>
            </a:r>
            <a:r>
              <a:rPr lang="ru-RU" dirty="0" smtClean="0"/>
              <a:t>6 «Перспектива», </a:t>
            </a:r>
            <a:r>
              <a:rPr lang="ru-RU" dirty="0"/>
              <a:t>Лицей № 7, Лицей № 8, Прогимназия № 131, СШ № 13, СШ № 18, СШ № 24, СШ № 36, СШ № 76, СШ № 90,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95, СШ № 115, СШ № 121, СШ № 129, СШ № 141, СШ № 135, СШ № 145, СШ № 147, СШ № 152, СШ № </a:t>
            </a:r>
            <a:r>
              <a:rPr lang="ru-RU" dirty="0" smtClean="0"/>
              <a:t>157.</a:t>
            </a:r>
          </a:p>
          <a:p>
            <a:pPr marL="355600" indent="-177800"/>
            <a:r>
              <a:rPr lang="ru-RU" dirty="0" smtClean="0"/>
              <a:t>+ Полнота </a:t>
            </a:r>
            <a:r>
              <a:rPr lang="ru-RU" dirty="0"/>
              <a:t>решения задач с выявлением и дефицитов, и ограничений, и возможностей </a:t>
            </a:r>
            <a:r>
              <a:rPr lang="ru-RU" dirty="0" smtClean="0"/>
              <a:t>в</a:t>
            </a:r>
            <a:r>
              <a:rPr lang="ru-RU" dirty="0"/>
              <a:t> Гимназии № 14, Гимназии № 15, Лицее № 12, СШ-И № 1, СШ № 17, СШ № 42, СШ № 50, СШ № 94, СШ № 99, СШ № </a:t>
            </a:r>
            <a:r>
              <a:rPr lang="ru-RU" dirty="0" smtClean="0"/>
              <a:t>143.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6885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Общие моменты </a:t>
            </a:r>
            <a:r>
              <a:rPr lang="ru-RU" dirty="0" smtClean="0"/>
              <a:t>в содержании Планов реализации задач Дорожной карты развития МСО</a:t>
            </a:r>
            <a:endParaRPr lang="ru-RU" b="1" dirty="0" smtClean="0"/>
          </a:p>
          <a:p>
            <a:r>
              <a:rPr lang="ru-RU" b="1" dirty="0" smtClean="0"/>
              <a:t>2. Кадровое обеспечение достижения образовательных результатов.</a:t>
            </a:r>
          </a:p>
          <a:p>
            <a:pPr marL="263525"/>
            <a:r>
              <a:rPr lang="ru-RU" dirty="0" smtClean="0"/>
              <a:t>Задачи</a:t>
            </a:r>
            <a:r>
              <a:rPr lang="ru-RU" dirty="0"/>
              <a:t>, предполагающие </a:t>
            </a:r>
            <a:r>
              <a:rPr lang="ru-RU" dirty="0" smtClean="0"/>
              <a:t>серьёзную </a:t>
            </a:r>
            <a:r>
              <a:rPr lang="ru-RU" dirty="0"/>
              <a:t>проработку, имеют общий и часто формальный </a:t>
            </a:r>
            <a:r>
              <a:rPr lang="ru-RU" dirty="0" smtClean="0"/>
              <a:t>контур.</a:t>
            </a:r>
          </a:p>
          <a:p>
            <a:pPr marL="273050" algn="just"/>
            <a:r>
              <a:rPr lang="ru-RU" i="1" dirty="0" smtClean="0"/>
              <a:t>2.6. </a:t>
            </a:r>
            <a:r>
              <a:rPr lang="ru-RU" i="1" dirty="0"/>
              <a:t>Выстраивание системы персонифицированного профессионального развития</a:t>
            </a:r>
            <a:r>
              <a:rPr lang="ru-RU" dirty="0"/>
              <a:t> </a:t>
            </a:r>
            <a:r>
              <a:rPr lang="ru-RU" dirty="0" smtClean="0"/>
              <a:t>предполагает </a:t>
            </a:r>
            <a:r>
              <a:rPr lang="ru-RU" dirty="0"/>
              <a:t>выявление </a:t>
            </a:r>
            <a:r>
              <a:rPr lang="ru-RU" dirty="0" smtClean="0"/>
              <a:t>дефицитов</a:t>
            </a:r>
            <a:r>
              <a:rPr lang="ru-RU" dirty="0"/>
              <a:t>, обнаруживаемых в </a:t>
            </a:r>
            <a:r>
              <a:rPr lang="ru-RU" dirty="0" smtClean="0"/>
              <a:t>деятельности </a:t>
            </a:r>
            <a:r>
              <a:rPr lang="ru-RU" dirty="0"/>
              <a:t>(задача 2.6.1</a:t>
            </a:r>
            <a:r>
              <a:rPr lang="ru-RU" dirty="0" smtClean="0"/>
              <a:t>.), и осознание происходящих преобразований, решая их преимущественно в «горизонтальном» сотрудничестве (задача 2.6.2.)</a:t>
            </a:r>
          </a:p>
          <a:p>
            <a:pPr marL="355600" indent="-177800" algn="just"/>
            <a:r>
              <a:rPr lang="ru-RU" dirty="0" smtClean="0"/>
              <a:t>+ СШ № 56 и СШ № 108 – достаточно полно и хорошо задача решается, включая: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 smtClean="0"/>
              <a:t>анализ дефицитов и педагогов, и управленцев на основе диагностических процедур </a:t>
            </a:r>
            <a:br>
              <a:rPr lang="ru-RU" dirty="0" smtClean="0"/>
            </a:br>
            <a:r>
              <a:rPr lang="ru-RU" dirty="0" smtClean="0"/>
              <a:t>с использованием интерактивной методики интегральной оценки компетентности;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 smtClean="0"/>
              <a:t>разработку карт адресной поддержки самообразования, 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 smtClean="0"/>
              <a:t>создание профессиональных обучающих сообществ, 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 smtClean="0"/>
              <a:t>проектирование программ персонифицированного профессионального развития в рамках сессий самоопределения,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нутренний аудит на соответствие профессиональному стандарту,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ефлексивную сессию,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/>
              <a:t>ц</a:t>
            </a:r>
            <a:r>
              <a:rPr lang="ru-RU" dirty="0" smtClean="0"/>
              <a:t>икл управленческих семинаров,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урсовую подготовку на базе образовательных площадок разного уровня</a:t>
            </a:r>
          </a:p>
          <a:p>
            <a:pPr marL="531813" indent="-176213" algn="just">
              <a:buFont typeface="Arial" panose="020B0604020202020204" pitchFamily="34" charset="0"/>
              <a:buChar char="•"/>
            </a:pPr>
            <a:r>
              <a:rPr lang="ru-RU" dirty="0" err="1"/>
              <a:t>в</a:t>
            </a:r>
            <a:r>
              <a:rPr lang="ru-RU" dirty="0" err="1" smtClean="0"/>
              <a:t>ключённость</a:t>
            </a:r>
            <a:r>
              <a:rPr lang="ru-RU" dirty="0" smtClean="0"/>
              <a:t> в сетевые методические объединения педагогов города.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2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6885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Общие моменты </a:t>
            </a:r>
            <a:r>
              <a:rPr lang="ru-RU" dirty="0" smtClean="0"/>
              <a:t>в содержании Планов реализации задач Дорожной карты развития МСО</a:t>
            </a:r>
            <a:endParaRPr lang="ru-RU" b="1" dirty="0" smtClean="0"/>
          </a:p>
          <a:p>
            <a:r>
              <a:rPr lang="ru-RU" b="1" dirty="0" smtClean="0"/>
              <a:t>2. Кадровое обеспечение достижения образовательных результатов.</a:t>
            </a:r>
          </a:p>
          <a:p>
            <a:pPr marL="263525"/>
            <a:r>
              <a:rPr lang="ru-RU" dirty="0" smtClean="0"/>
              <a:t>Задачи</a:t>
            </a:r>
            <a:r>
              <a:rPr lang="ru-RU" dirty="0"/>
              <a:t>, предполагающие </a:t>
            </a:r>
            <a:r>
              <a:rPr lang="ru-RU" dirty="0" smtClean="0"/>
              <a:t>серьёзную </a:t>
            </a:r>
            <a:r>
              <a:rPr lang="ru-RU" dirty="0"/>
              <a:t>проработку, имеют общий и часто формальный </a:t>
            </a:r>
            <a:r>
              <a:rPr lang="ru-RU" dirty="0" smtClean="0"/>
              <a:t>контур.</a:t>
            </a:r>
          </a:p>
          <a:p>
            <a:pPr marL="273050" algn="just"/>
            <a:r>
              <a:rPr lang="ru-RU" i="1" dirty="0" smtClean="0"/>
              <a:t>2.6. </a:t>
            </a:r>
            <a:r>
              <a:rPr lang="ru-RU" i="1" dirty="0"/>
              <a:t>Выстраивание системы персонифицированного профессионального развития</a:t>
            </a:r>
            <a:r>
              <a:rPr lang="ru-RU" dirty="0"/>
              <a:t> </a:t>
            </a:r>
            <a:r>
              <a:rPr lang="ru-RU" dirty="0" smtClean="0"/>
              <a:t>предполагает </a:t>
            </a:r>
            <a:r>
              <a:rPr lang="ru-RU" dirty="0"/>
              <a:t>выявление </a:t>
            </a:r>
            <a:r>
              <a:rPr lang="ru-RU" dirty="0" smtClean="0"/>
              <a:t>дефицитов</a:t>
            </a:r>
            <a:r>
              <a:rPr lang="ru-RU" dirty="0"/>
              <a:t>, обнаруживаемых в </a:t>
            </a:r>
            <a:r>
              <a:rPr lang="ru-RU" dirty="0" smtClean="0"/>
              <a:t>деятельности </a:t>
            </a:r>
            <a:r>
              <a:rPr lang="ru-RU" dirty="0"/>
              <a:t>(задача 2.6.1</a:t>
            </a:r>
            <a:r>
              <a:rPr lang="ru-RU" dirty="0" smtClean="0"/>
              <a:t>.), и осознание происходящих преобразований, решая их преимущественно в «горизонтальном» сотрудничестве (задача 2.6.2.)</a:t>
            </a:r>
          </a:p>
          <a:p>
            <a:pPr marL="355600" indent="-177800" algn="just"/>
            <a:r>
              <a:rPr lang="ru-RU" dirty="0" smtClean="0"/>
              <a:t>+ Гимназия № 1 «</a:t>
            </a:r>
            <a:r>
              <a:rPr lang="ru-RU" dirty="0" err="1" smtClean="0"/>
              <a:t>Универс</a:t>
            </a:r>
            <a:r>
              <a:rPr lang="ru-RU" dirty="0" smtClean="0"/>
              <a:t>» (на </a:t>
            </a:r>
            <a:r>
              <a:rPr lang="ru-RU" dirty="0"/>
              <a:t>основе </a:t>
            </a:r>
            <a:r>
              <a:rPr lang="ru-RU" dirty="0" smtClean="0"/>
              <a:t>карт дефицитов </a:t>
            </a:r>
            <a:r>
              <a:rPr lang="ru-RU" dirty="0"/>
              <a:t>и </a:t>
            </a:r>
            <a:r>
              <a:rPr lang="ru-RU" dirty="0" smtClean="0"/>
              <a:t>ресурса </a:t>
            </a:r>
            <a:r>
              <a:rPr lang="ru-RU" dirty="0"/>
              <a:t>внутри гимназии организуются серии мастер-классов, работа мастерских по запросам педагогов, </a:t>
            </a:r>
            <a:r>
              <a:rPr lang="ru-RU" dirty="0" smtClean="0"/>
              <a:t>индивидуальное </a:t>
            </a:r>
            <a:r>
              <a:rPr lang="ru-RU" dirty="0"/>
              <a:t>сопровождение молодых и вновь приходящих </a:t>
            </a:r>
            <a:r>
              <a:rPr lang="ru-RU" dirty="0" smtClean="0"/>
              <a:t>педагогов).</a:t>
            </a:r>
          </a:p>
          <a:p>
            <a:pPr marL="355600" indent="-177800" algn="just"/>
            <a:r>
              <a:rPr lang="ru-RU" dirty="0" smtClean="0"/>
              <a:t>+ СШ № 46 (</a:t>
            </a:r>
            <a:r>
              <a:rPr lang="ru-RU" dirty="0"/>
              <a:t>персональный мониторинг профессиональных дефицитов с составлением ПППР, закрепление наставников, диагностическое тестирование</a:t>
            </a:r>
            <a:r>
              <a:rPr lang="ru-RU" dirty="0" smtClean="0"/>
              <a:t>).</a:t>
            </a:r>
          </a:p>
          <a:p>
            <a:pPr marL="355600" indent="-177800" algn="just"/>
            <a:r>
              <a:rPr lang="ru-RU" dirty="0" smtClean="0"/>
              <a:t>+ </a:t>
            </a:r>
            <a:r>
              <a:rPr lang="ru-RU" dirty="0"/>
              <a:t>СШ № </a:t>
            </a:r>
            <a:r>
              <a:rPr lang="ru-RU" dirty="0" smtClean="0"/>
              <a:t>151 (системность </a:t>
            </a:r>
            <a:r>
              <a:rPr lang="ru-RU" dirty="0"/>
              <a:t>и целевая тематика семинаров учительских коопераций по актуальным аспектам образовательной </a:t>
            </a:r>
            <a:r>
              <a:rPr lang="ru-RU" dirty="0" smtClean="0"/>
              <a:t>деятельности, совокупность </a:t>
            </a:r>
            <a:r>
              <a:rPr lang="ru-RU" dirty="0"/>
              <a:t>мероприятий по профессиональному развитию на основе выявления дефицитов педагогов в ходе посещения уроков и процедур </a:t>
            </a:r>
            <a:r>
              <a:rPr lang="ru-RU" dirty="0" smtClean="0"/>
              <a:t>самоопределения).</a:t>
            </a:r>
          </a:p>
          <a:p>
            <a:pPr marL="355600" indent="-177800" algn="just"/>
            <a:r>
              <a:rPr lang="ru-RU" dirty="0" smtClean="0"/>
              <a:t>+ СШ № 155 (методические погружения </a:t>
            </a:r>
            <a:r>
              <a:rPr lang="ru-RU" dirty="0"/>
              <a:t>через модульное обучение на основе индивидуальных запросов </a:t>
            </a:r>
            <a:r>
              <a:rPr lang="ru-RU" dirty="0" smtClean="0"/>
              <a:t>педагогов).</a:t>
            </a:r>
          </a:p>
          <a:p>
            <a:pPr marL="355600" indent="-177800" algn="just"/>
            <a:r>
              <a:rPr lang="ru-RU" dirty="0" smtClean="0"/>
              <a:t>+ почти во всех оформление ИОМ с подключением к платформе «</a:t>
            </a:r>
            <a:r>
              <a:rPr lang="ru-RU" dirty="0" err="1" smtClean="0"/>
              <a:t>Эраскоп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0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6885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Общие моменты </a:t>
            </a:r>
            <a:r>
              <a:rPr lang="ru-RU" dirty="0" smtClean="0"/>
              <a:t>в содержании Планов реализации задач Дорожной карты развития МСО</a:t>
            </a:r>
            <a:endParaRPr lang="ru-RU" b="1" dirty="0" smtClean="0"/>
          </a:p>
          <a:p>
            <a:r>
              <a:rPr lang="ru-RU" b="1" dirty="0" smtClean="0"/>
              <a:t>2. Кадровое обеспечение достижения образовательных результатов.</a:t>
            </a:r>
          </a:p>
          <a:p>
            <a:pPr marL="263525"/>
            <a:r>
              <a:rPr lang="ru-RU" dirty="0" smtClean="0"/>
              <a:t>Задачи</a:t>
            </a:r>
            <a:r>
              <a:rPr lang="ru-RU" dirty="0"/>
              <a:t>, предполагающие </a:t>
            </a:r>
            <a:r>
              <a:rPr lang="ru-RU" dirty="0" smtClean="0"/>
              <a:t>серьёзную </a:t>
            </a:r>
            <a:r>
              <a:rPr lang="ru-RU" dirty="0"/>
              <a:t>проработку, имеют общий и часто формальный </a:t>
            </a:r>
            <a:r>
              <a:rPr lang="ru-RU" dirty="0" smtClean="0"/>
              <a:t>контур.</a:t>
            </a:r>
          </a:p>
          <a:p>
            <a:pPr marL="273050" algn="just"/>
            <a:r>
              <a:rPr lang="ru-RU" i="1" dirty="0" smtClean="0"/>
              <a:t>2.7. </a:t>
            </a:r>
            <a:r>
              <a:rPr lang="ru-RU" i="1" dirty="0"/>
              <a:t>Развивать компетенции и компетентности профессиональной деятельности управленческих </a:t>
            </a:r>
            <a:r>
              <a:rPr lang="ru-RU" i="1" dirty="0" smtClean="0"/>
              <a:t>кадров, </a:t>
            </a:r>
            <a:r>
              <a:rPr lang="ru-RU" dirty="0" smtClean="0"/>
              <a:t>выявляя дефициты управленческой деятельности и определяя необходимые качества и умения для совершенствования профессионального мастерства (задачи 2.7.1-2.7.4.)</a:t>
            </a:r>
            <a:endParaRPr lang="ru-RU" i="1" dirty="0" smtClean="0"/>
          </a:p>
          <a:p>
            <a:pPr marL="363538" indent="-185738" algn="just">
              <a:buFont typeface="Calibri" panose="020F0502020204030204" pitchFamily="34" charset="0"/>
              <a:buChar char="‒"/>
            </a:pPr>
            <a:r>
              <a:rPr lang="ru-RU" dirty="0" smtClean="0"/>
              <a:t>44% Планов с намерениями </a:t>
            </a:r>
            <a:r>
              <a:rPr lang="ru-RU" dirty="0"/>
              <a:t>выявить или определить дефициты </a:t>
            </a:r>
            <a:r>
              <a:rPr lang="ru-RU" dirty="0" smtClean="0"/>
              <a:t>управленцев на </a:t>
            </a:r>
            <a:r>
              <a:rPr lang="ru-RU" dirty="0"/>
              <a:t>языке поставленной задачи или скрываются под словом «</a:t>
            </a:r>
            <a:r>
              <a:rPr lang="ru-RU" dirty="0" smtClean="0"/>
              <a:t>мониторинг».</a:t>
            </a:r>
          </a:p>
          <a:p>
            <a:pPr marL="363538" indent="-185738" algn="just">
              <a:buFont typeface="Calibri" panose="020F0502020204030204" pitchFamily="34" charset="0"/>
              <a:buChar char="‒"/>
            </a:pPr>
            <a:r>
              <a:rPr lang="ru-RU" dirty="0" smtClean="0"/>
              <a:t>51% </a:t>
            </a:r>
            <a:r>
              <a:rPr lang="ru-RU" dirty="0"/>
              <a:t>Планов, несмотря на поставленную задачу, </a:t>
            </a:r>
            <a:r>
              <a:rPr lang="ru-RU" dirty="0" smtClean="0"/>
              <a:t>не содержат разработку </a:t>
            </a:r>
            <a:r>
              <a:rPr lang="ru-RU" dirty="0"/>
              <a:t>управленцами своих персонифицированных программ профессионального развития (</a:t>
            </a:r>
            <a:r>
              <a:rPr lang="ru-RU" dirty="0" smtClean="0"/>
              <a:t>ПППР).</a:t>
            </a:r>
          </a:p>
          <a:p>
            <a:pPr marL="363538" indent="-185738" algn="just">
              <a:buFont typeface="Calibri" panose="020F0502020204030204" pitchFamily="34" charset="0"/>
              <a:buChar char="‒"/>
            </a:pPr>
            <a:r>
              <a:rPr lang="ru-RU" dirty="0" smtClean="0"/>
              <a:t>Не обнаружена задача по управленческому развитию в Гимназии № 10, СШ № 7, СШ № 31, СШ № 56.</a:t>
            </a:r>
          </a:p>
          <a:p>
            <a:pPr marL="363538" indent="-185738" algn="just">
              <a:buFont typeface="Calibri" panose="020F0502020204030204" pitchFamily="34" charset="0"/>
              <a:buChar char="‒"/>
            </a:pPr>
            <a:r>
              <a:rPr lang="ru-RU" dirty="0"/>
              <a:t>Приобретение необходимых компетенций и компетентностей предполагается получать на курсах и участвуя в различных мероприятиях для управленческих </a:t>
            </a:r>
            <a:r>
              <a:rPr lang="ru-RU" dirty="0" smtClean="0"/>
              <a:t>кадров.</a:t>
            </a:r>
          </a:p>
          <a:p>
            <a:pPr marL="355600" indent="-177800" algn="just"/>
            <a:r>
              <a:rPr lang="ru-RU" dirty="0" smtClean="0"/>
              <a:t>+ </a:t>
            </a:r>
            <a:r>
              <a:rPr lang="ru-RU" dirty="0"/>
              <a:t>Изредка </a:t>
            </a:r>
            <a:r>
              <a:rPr lang="ru-RU" dirty="0" smtClean="0"/>
              <a:t>проведение </a:t>
            </a:r>
            <a:r>
              <a:rPr lang="ru-RU" dirty="0"/>
              <a:t>своих образовательных управленческих семинаров и </a:t>
            </a:r>
            <a:r>
              <a:rPr lang="ru-RU" dirty="0" smtClean="0"/>
              <a:t>совещаний </a:t>
            </a:r>
            <a:r>
              <a:rPr lang="ru-RU" dirty="0"/>
              <a:t>по проблемам и задачам эффективного управления школой и управлению персоналом (Гимназия № 1 «</a:t>
            </a:r>
            <a:r>
              <a:rPr lang="ru-RU" dirty="0" err="1"/>
              <a:t>Универс</a:t>
            </a:r>
            <a:r>
              <a:rPr lang="ru-RU" dirty="0"/>
              <a:t>», Гимназия № 11, Гимназия № 15, СШ № 46</a:t>
            </a:r>
            <a:r>
              <a:rPr lang="ru-RU" dirty="0" smtClean="0"/>
              <a:t>).</a:t>
            </a:r>
          </a:p>
          <a:p>
            <a:pPr marL="355600" indent="-177800" algn="just"/>
            <a:r>
              <a:rPr lang="ru-RU" dirty="0" smtClean="0"/>
              <a:t>+ Только СШ № 135 в развёрнутом виде запланировала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/>
              <a:t>проведение управленческого семинара по выявлению дефицитов членов управленческой команды, разработку методики оценки эффективности её деятельности и анализ этой </a:t>
            </a:r>
            <a:r>
              <a:rPr lang="ru-RU" dirty="0" smtClean="0"/>
              <a:t>оценки («Копилка саморазвития»).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7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Общие моменты </a:t>
            </a:r>
            <a:r>
              <a:rPr lang="ru-RU" dirty="0" smtClean="0"/>
              <a:t>в содержании Планов реализации задач Дорожной карты развития МСО</a:t>
            </a:r>
            <a:endParaRPr lang="ru-RU" b="1" dirty="0" smtClean="0"/>
          </a:p>
          <a:p>
            <a:pPr marL="177800"/>
            <a:r>
              <a:rPr lang="ru-RU" dirty="0" smtClean="0"/>
              <a:t>Направления развития МСО</a:t>
            </a:r>
            <a:endParaRPr lang="ru-RU" dirty="0"/>
          </a:p>
          <a:p>
            <a:r>
              <a:rPr lang="ru-RU" b="1" dirty="0" smtClean="0"/>
              <a:t>3. Инфраструктурное </a:t>
            </a:r>
            <a:r>
              <a:rPr lang="ru-RU" b="1" dirty="0"/>
              <a:t>обеспечение достижения образовательных </a:t>
            </a:r>
            <a:r>
              <a:rPr lang="ru-RU" b="1" dirty="0" smtClean="0"/>
              <a:t>результатов</a:t>
            </a:r>
          </a:p>
          <a:p>
            <a:r>
              <a:rPr lang="ru-RU" b="1" dirty="0" smtClean="0"/>
              <a:t>4. Образовательное партнёрство</a:t>
            </a:r>
          </a:p>
          <a:p>
            <a:endParaRPr lang="ru-RU" dirty="0"/>
          </a:p>
          <a:p>
            <a:r>
              <a:rPr lang="ru-RU" dirty="0" smtClean="0"/>
              <a:t>Мероприятия представлены </a:t>
            </a:r>
            <a:r>
              <a:rPr lang="ru-RU" dirty="0"/>
              <a:t>в достаточной мере и в соответствии с поставленными задачами почти во всех общеобразовательных </a:t>
            </a:r>
            <a:r>
              <a:rPr lang="ru-RU" dirty="0" smtClean="0"/>
              <a:t>организациях</a:t>
            </a:r>
          </a:p>
          <a:p>
            <a:endParaRPr lang="ru-RU" dirty="0"/>
          </a:p>
          <a:p>
            <a:r>
              <a:rPr lang="ru-RU" dirty="0" smtClean="0"/>
              <a:t>Не обнаружено решение поставленных задач по 3 и 4 направлениям в Планах </a:t>
            </a:r>
          </a:p>
          <a:p>
            <a:r>
              <a:rPr lang="ru-RU" dirty="0" smtClean="0"/>
              <a:t>Гимназии № 10, Гимназии № 13 «</a:t>
            </a:r>
            <a:r>
              <a:rPr lang="ru-RU" dirty="0" err="1" smtClean="0"/>
              <a:t>Академ</a:t>
            </a:r>
            <a:r>
              <a:rPr lang="ru-RU" dirty="0" smtClean="0"/>
              <a:t>», Лицея № 8, </a:t>
            </a:r>
          </a:p>
          <a:p>
            <a:r>
              <a:rPr lang="ru-RU" dirty="0" smtClean="0"/>
              <a:t>СШ </a:t>
            </a:r>
            <a:r>
              <a:rPr lang="ru-RU" dirty="0"/>
              <a:t>№ 7, СШ № 10, СШ № 27, СШ № 31, СШ № 62, СШ № 89, СШ № 90, СШ № 115, СШ № 148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99011" y="4286760"/>
            <a:ext cx="959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Замечания по оформлению текста.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/>
              <a:t>внесение </a:t>
            </a:r>
            <a:r>
              <a:rPr lang="ru-RU" dirty="0"/>
              <a:t>изменений со смещением частей единой таблицы, </a:t>
            </a:r>
            <a:endParaRPr lang="ru-RU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/>
              <a:t>изменение </a:t>
            </a:r>
            <a:r>
              <a:rPr lang="ru-RU" dirty="0"/>
              <a:t>нумерации разделов и пунктов задач, </a:t>
            </a:r>
            <a:endParaRPr lang="ru-RU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/>
              <a:t>сложности </a:t>
            </a:r>
            <a:r>
              <a:rPr lang="ru-RU" dirty="0"/>
              <a:t>выравнивания текста в ячейке, </a:t>
            </a:r>
            <a:endParaRPr lang="ru-RU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ru-RU" dirty="0" smtClean="0"/>
              <a:t>использование </a:t>
            </a:r>
            <a:r>
              <a:rPr lang="ru-RU" dirty="0"/>
              <a:t>разных шрифтов разных размеров.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9011" y="5981359"/>
            <a:ext cx="959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Сканированные документы и материалы в формате *.</a:t>
            </a:r>
            <a:r>
              <a:rPr lang="en-US" b="1" i="1" dirty="0" smtClean="0"/>
              <a:t>PDF </a:t>
            </a:r>
            <a:r>
              <a:rPr lang="ru-RU" b="1" i="1" dirty="0" smtClean="0"/>
              <a:t>приниматься не будут.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737" t="18714" r="19736" b="9941"/>
          <a:stretch/>
        </p:blipFill>
        <p:spPr>
          <a:xfrm>
            <a:off x="2429301" y="914400"/>
            <a:ext cx="9396940" cy="5779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19" t="18707" r="82425" b="5870"/>
          <a:stretch/>
        </p:blipFill>
        <p:spPr>
          <a:xfrm>
            <a:off x="136477" y="895833"/>
            <a:ext cx="2292823" cy="59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696" t="15208" r="17499" b="7083"/>
          <a:stretch/>
        </p:blipFill>
        <p:spPr>
          <a:xfrm>
            <a:off x="2538484" y="960932"/>
            <a:ext cx="9287756" cy="57399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19" t="18707" r="82425" b="5870"/>
          <a:stretch/>
        </p:blipFill>
        <p:spPr>
          <a:xfrm>
            <a:off x="136477" y="895833"/>
            <a:ext cx="2292823" cy="59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/>
              <a:t>Карта </a:t>
            </a:r>
            <a:r>
              <a:rPr lang="ru-RU" dirty="0"/>
              <a:t>формирования ключевых умений и качеств для результатов</a:t>
            </a:r>
            <a:r>
              <a:rPr lang="ru-RU" b="1" dirty="0"/>
              <a:t> </a:t>
            </a:r>
            <a:r>
              <a:rPr lang="ru-RU" b="1" dirty="0" smtClean="0"/>
              <a:t>обучения</a:t>
            </a:r>
          </a:p>
          <a:p>
            <a:r>
              <a:rPr lang="ru-RU" dirty="0" smtClean="0"/>
              <a:t>+ Выделенные ключевые </a:t>
            </a:r>
            <a:r>
              <a:rPr lang="ru-RU" dirty="0"/>
              <a:t>результаты достаточно корректно оформлены в большинстве </a:t>
            </a:r>
            <a:r>
              <a:rPr lang="ru-RU" dirty="0" smtClean="0"/>
              <a:t>ОУ</a:t>
            </a:r>
          </a:p>
          <a:p>
            <a:endParaRPr lang="ru-RU" sz="400" dirty="0" smtClean="0"/>
          </a:p>
          <a:p>
            <a:pPr marL="355600"/>
            <a:r>
              <a:rPr lang="ru-RU" dirty="0" smtClean="0"/>
              <a:t> </a:t>
            </a:r>
            <a:r>
              <a:rPr lang="ru-RU" dirty="0"/>
              <a:t>Количество организаций (%) с корректным оформлением </a:t>
            </a:r>
            <a:r>
              <a:rPr lang="ru-RU" b="1" dirty="0"/>
              <a:t>универсальных </a:t>
            </a:r>
            <a:r>
              <a:rPr lang="ru-RU" b="1" dirty="0" smtClean="0"/>
              <a:t>умений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355600"/>
            <a:r>
              <a:rPr lang="ru-RU" dirty="0"/>
              <a:t>Количество организаций (%) с корректным оформлением </a:t>
            </a:r>
            <a:r>
              <a:rPr lang="ru-RU" b="1" dirty="0"/>
              <a:t>личностных качеств</a:t>
            </a:r>
            <a:endParaRPr 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18536"/>
              </p:ext>
            </p:extLst>
          </p:nvPr>
        </p:nvGraphicFramePr>
        <p:xfrm>
          <a:off x="2553850" y="1897678"/>
          <a:ext cx="8896622" cy="1391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865"/>
                <a:gridCol w="3725716"/>
                <a:gridCol w="3641041"/>
              </a:tblGrid>
              <a:tr h="326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2021-2022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Начальное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93 ОУ (89%), из них «ядро» в 71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77 ОУ (85%), из них «ядро» в 39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Основное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98 ОУ (94%), из них «ядро» в 77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79 ОУ (87%), из них «ядро» в 37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84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102 ОУ (98%), из них «ядро» в 72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74 ОУ (81%), из них «ядро» в 36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2675"/>
              </p:ext>
            </p:extLst>
          </p:nvPr>
        </p:nvGraphicFramePr>
        <p:xfrm>
          <a:off x="2553850" y="3814815"/>
          <a:ext cx="8896622" cy="144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865"/>
                <a:gridCol w="3725716"/>
                <a:gridCol w="3641041"/>
              </a:tblGrid>
              <a:tr h="37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2021-2022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Начальное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98 ОУ (94%), из них «ядро» в 65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69 ОУ (76%), из них «ядро» в 36 ОУ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Основное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95 ОУ (91%), из них «ядро» в 70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65 ОУ (71%), из них «ядро» в 35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94 ОУ (90%), из них «ядро» в 72 ОУ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55 ОУ (60%), из них «ядро» в 30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99011" y="5396014"/>
            <a:ext cx="9227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28 ОУ повторили формулировки «ядра» КСКО в каждом из уровней образования.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13 </a:t>
            </a:r>
            <a:r>
              <a:rPr lang="ru-RU" dirty="0"/>
              <a:t>ОУ без должных изменений </a:t>
            </a:r>
            <a:r>
              <a:rPr lang="ru-RU" dirty="0" smtClean="0"/>
              <a:t>сохранили </a:t>
            </a:r>
            <a:r>
              <a:rPr lang="ru-RU" dirty="0"/>
              <a:t>(</a:t>
            </a:r>
            <a:r>
              <a:rPr lang="ru-RU" dirty="0" smtClean="0"/>
              <a:t>скопировали) </a:t>
            </a:r>
            <a:r>
              <a:rPr lang="ru-RU" dirty="0"/>
              <a:t>свои </a:t>
            </a:r>
            <a:r>
              <a:rPr lang="ru-RU" dirty="0" smtClean="0"/>
              <a:t>результаты прошлого года.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СШ № 4 второй год «умение работать с текстом (читательская грамотность)» и «мотивация на учебную деятельность» в начальном, основном, среднем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13503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/>
              <a:t>Карта </a:t>
            </a:r>
            <a:r>
              <a:rPr lang="ru-RU" dirty="0"/>
              <a:t>формирования ключевых умений и качеств для результатов</a:t>
            </a:r>
            <a:r>
              <a:rPr lang="ru-RU" b="1" dirty="0"/>
              <a:t> </a:t>
            </a:r>
            <a:r>
              <a:rPr lang="ru-RU" b="1" dirty="0" smtClean="0"/>
              <a:t>обучения</a:t>
            </a:r>
          </a:p>
          <a:p>
            <a:r>
              <a:rPr lang="ru-RU" b="1" dirty="0"/>
              <a:t>Процедуры и критерии оценивания степени </a:t>
            </a:r>
            <a:r>
              <a:rPr lang="ru-RU" b="1" dirty="0" err="1"/>
              <a:t>сформированности</a:t>
            </a:r>
            <a:r>
              <a:rPr lang="ru-RU" b="1" dirty="0"/>
              <a:t> результатов</a:t>
            </a:r>
            <a:r>
              <a:rPr lang="ru-RU" dirty="0"/>
              <a:t> в большинстве </a:t>
            </a:r>
            <a:r>
              <a:rPr lang="ru-RU" dirty="0" smtClean="0"/>
              <a:t>представляют </a:t>
            </a:r>
            <a:r>
              <a:rPr lang="ru-RU" dirty="0"/>
              <a:t>собой набор внешних форм независимого оценивания (ВПР, КДР, ОГЭ, ЕГЭ</a:t>
            </a:r>
            <a:r>
              <a:rPr lang="ru-RU" dirty="0" smtClean="0"/>
              <a:t>) </a:t>
            </a:r>
            <a:br>
              <a:rPr lang="ru-RU" dirty="0" smtClean="0"/>
            </a:br>
            <a:r>
              <a:rPr lang="ru-RU" dirty="0" smtClean="0"/>
              <a:t>без </a:t>
            </a:r>
            <a:r>
              <a:rPr lang="ru-RU" dirty="0"/>
              <a:t>уточнения относительно </a:t>
            </a:r>
            <a:r>
              <a:rPr lang="ru-RU" dirty="0" smtClean="0"/>
              <a:t>приоритетно выделенных результатов.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03393" y="2289957"/>
            <a:ext cx="9422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Достаточно развёрнуто и процедуры, и критерии расписаны относительно результатов </a:t>
            </a:r>
          </a:p>
          <a:p>
            <a:r>
              <a:rPr lang="ru-RU" dirty="0"/>
              <a:t>по начальному </a:t>
            </a:r>
            <a:r>
              <a:rPr lang="ru-RU" dirty="0" smtClean="0"/>
              <a:t>образованию </a:t>
            </a:r>
            <a:r>
              <a:rPr lang="ru-RU" dirty="0"/>
              <a:t>СШ № 6, СШ № 17, СШ № 85, СШ № 91, СШ № 144, СШ № 151; </a:t>
            </a:r>
          </a:p>
          <a:p>
            <a:pPr marL="2786063" indent="-2786063"/>
            <a:r>
              <a:rPr lang="ru-RU" dirty="0"/>
              <a:t>по основному </a:t>
            </a:r>
            <a:r>
              <a:rPr lang="ru-RU" dirty="0" smtClean="0"/>
              <a:t>образованию   Лицей </a:t>
            </a:r>
            <a:r>
              <a:rPr lang="ru-RU" dirty="0"/>
              <a:t>№ 3, СШ № 6, СШ № 7, СШ № 17, СШ № 85, СШ № 91,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СШ </a:t>
            </a:r>
            <a:r>
              <a:rPr lang="ru-RU" dirty="0"/>
              <a:t>№ 144, СШ № 151, СШ № 155; </a:t>
            </a:r>
          </a:p>
          <a:p>
            <a:r>
              <a:rPr lang="ru-RU" dirty="0"/>
              <a:t>по среднему </a:t>
            </a:r>
            <a:r>
              <a:rPr lang="ru-RU" dirty="0" smtClean="0"/>
              <a:t>образованию      Гимназии </a:t>
            </a:r>
            <a:r>
              <a:rPr lang="ru-RU" dirty="0"/>
              <a:t>№ 4, СШ № 17, СШ № 85, СШ № 91, СШ № </a:t>
            </a:r>
            <a:r>
              <a:rPr lang="ru-RU" dirty="0" smtClean="0"/>
              <a:t>144.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8464" y="3835314"/>
            <a:ext cx="9422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СШ № 66 </a:t>
            </a:r>
            <a:r>
              <a:rPr lang="ru-RU" dirty="0" smtClean="0"/>
              <a:t>представила набор инструментов оценивания в подборке </a:t>
            </a:r>
            <a:r>
              <a:rPr lang="ru-RU" dirty="0"/>
              <a:t>диагностических работ и методик для тестирования </a:t>
            </a:r>
            <a:r>
              <a:rPr lang="ru-RU" dirty="0" smtClean="0"/>
              <a:t>по </a:t>
            </a:r>
            <a:r>
              <a:rPr lang="ru-RU" dirty="0"/>
              <a:t>универсальным умениям и личностным </a:t>
            </a:r>
            <a:r>
              <a:rPr lang="ru-RU" dirty="0" smtClean="0"/>
              <a:t>качествам, формируемых </a:t>
            </a:r>
            <a:r>
              <a:rPr lang="ru-RU" dirty="0"/>
              <a:t>в начальной школе: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Незаконченное предложение»,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Корректурная проба»,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Кто прав?»,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Исследование словесно-логического мышления» Э.Ф. </a:t>
            </a:r>
            <a:r>
              <a:rPr lang="ru-RU" dirty="0" err="1"/>
              <a:t>Замбацявичене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методики </a:t>
            </a:r>
            <a:r>
              <a:rPr lang="ru-RU" dirty="0"/>
              <a:t>А.Р. </a:t>
            </a:r>
            <a:r>
              <a:rPr lang="ru-RU" dirty="0" err="1"/>
              <a:t>Лурия</a:t>
            </a:r>
            <a:r>
              <a:rPr lang="ru-RU" dirty="0"/>
              <a:t>, Л.В. </a:t>
            </a:r>
            <a:r>
              <a:rPr lang="ru-RU" dirty="0" smtClean="0"/>
              <a:t>Цветковой.</a:t>
            </a:r>
          </a:p>
        </p:txBody>
      </p:sp>
    </p:spTree>
    <p:extLst>
      <p:ext uri="{BB962C8B-B14F-4D97-AF65-F5344CB8AC3E}">
        <p14:creationId xmlns:p14="http://schemas.microsoft.com/office/powerpoint/2010/main" val="15927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7952" y="1010652"/>
            <a:ext cx="5413249" cy="858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Сайт МКУ «Красноярский информационно-методический центр» (КИМЦ)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://kimc.ms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079" t="6551" r="30263" b="9706"/>
          <a:stretch/>
        </p:blipFill>
        <p:spPr>
          <a:xfrm>
            <a:off x="5650173" y="1010652"/>
            <a:ext cx="6176067" cy="5743074"/>
          </a:xfrm>
          <a:prstGeom prst="rect">
            <a:avLst/>
          </a:prstGeom>
        </p:spPr>
      </p:pic>
      <p:pic>
        <p:nvPicPr>
          <p:cNvPr id="1026" name="Picture 2" descr="http://qrcoder.ru/code/?https%3A%2F%2Fkimc.ms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60" y="2501537"/>
            <a:ext cx="2509632" cy="250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11" name="Овал 10"/>
          <p:cNvSpPr/>
          <p:nvPr/>
        </p:nvSpPr>
        <p:spPr>
          <a:xfrm>
            <a:off x="10263116" y="4476466"/>
            <a:ext cx="1301918" cy="111911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62882" y="4476466"/>
            <a:ext cx="1297727" cy="111911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85508" y="4688005"/>
            <a:ext cx="651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5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/>
              <a:t>Карта </a:t>
            </a:r>
            <a:r>
              <a:rPr lang="ru-RU" dirty="0"/>
              <a:t>формирования ключевых умений и качеств для результатов</a:t>
            </a:r>
            <a:r>
              <a:rPr lang="ru-RU" b="1" dirty="0"/>
              <a:t> </a:t>
            </a:r>
            <a:r>
              <a:rPr lang="ru-RU" b="1" dirty="0" smtClean="0"/>
              <a:t>обучения</a:t>
            </a:r>
          </a:p>
          <a:p>
            <a:r>
              <a:rPr lang="ru-RU" b="1" dirty="0"/>
              <a:t>Формы организации и способы формирования выделенных результатов</a:t>
            </a:r>
            <a:r>
              <a:rPr lang="ru-RU" dirty="0"/>
              <a:t> почти во всех </a:t>
            </a:r>
            <a:r>
              <a:rPr lang="ru-RU" dirty="0" smtClean="0"/>
              <a:t>ОУ скрыты </a:t>
            </a:r>
            <a:r>
              <a:rPr lang="ru-RU" dirty="0"/>
              <a:t>под общим списком известных и </a:t>
            </a:r>
            <a:r>
              <a:rPr lang="ru-RU" dirty="0" smtClean="0"/>
              <a:t>некорректных </a:t>
            </a:r>
            <a:r>
              <a:rPr lang="ru-RU" dirty="0"/>
              <a:t>названий «</a:t>
            </a:r>
            <a:r>
              <a:rPr lang="ru-RU" dirty="0" smtClean="0"/>
              <a:t>технологий»/деятельностей.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03393" y="1834425"/>
            <a:ext cx="9788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5" indent="-2873375"/>
            <a:r>
              <a:rPr lang="ru-RU" dirty="0"/>
              <a:t>Наиболее удачное сочетание форм организации образовательной деятельности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формируемых результатов: </a:t>
            </a:r>
            <a:endParaRPr lang="ru-RU" dirty="0"/>
          </a:p>
          <a:p>
            <a:r>
              <a:rPr lang="ru-RU" dirty="0" smtClean="0"/>
              <a:t>начальное образование Гимназия </a:t>
            </a:r>
            <a:r>
              <a:rPr lang="ru-RU" dirty="0"/>
              <a:t>№ 7, </a:t>
            </a:r>
            <a:r>
              <a:rPr lang="ru-RU" dirty="0" smtClean="0"/>
              <a:t>Гимназия</a:t>
            </a:r>
            <a:r>
              <a:rPr lang="ru-RU" dirty="0"/>
              <a:t> № 14, СШ № 45, СШ № 82, СШ № 85, СШ № 151; </a:t>
            </a:r>
          </a:p>
          <a:p>
            <a:r>
              <a:rPr lang="ru-RU" dirty="0" smtClean="0"/>
              <a:t>основное образование   Гимназия </a:t>
            </a:r>
            <a:r>
              <a:rPr lang="ru-RU" dirty="0"/>
              <a:t>№ 14, Лицее № 3, СШ № 7, СШ № 45, СШ № 85, СШ № 151; </a:t>
            </a:r>
          </a:p>
          <a:p>
            <a:r>
              <a:rPr lang="ru-RU" dirty="0" smtClean="0"/>
              <a:t>среднее образование      Гимназия </a:t>
            </a:r>
            <a:r>
              <a:rPr lang="ru-RU" dirty="0"/>
              <a:t>№ 14, Лицее № 3, СШ № 7, СШ № 45, СШ № 85, СШ № 151.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3393" y="3311753"/>
            <a:ext cx="9422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Обозначение действий педагога</a:t>
            </a:r>
            <a:r>
              <a:rPr lang="ru-RU" dirty="0"/>
              <a:t>, направляемые на формирование умений и качеств, вызывает наибольшие сложности. </a:t>
            </a:r>
            <a:endParaRPr lang="ru-RU" dirty="0" smtClean="0"/>
          </a:p>
          <a:p>
            <a:r>
              <a:rPr lang="ru-RU" dirty="0" smtClean="0"/>
              <a:t>Достаточно </a:t>
            </a:r>
            <a:r>
              <a:rPr lang="ru-RU" dirty="0"/>
              <a:t>хорошо просматривается в действиях педагогов </a:t>
            </a:r>
          </a:p>
          <a:p>
            <a:pPr marL="2511425" indent="-2511425"/>
            <a:r>
              <a:rPr lang="ru-RU" dirty="0"/>
              <a:t>начального образования Гимназии № 4, Лицея № 10, СШ № 7, СШ № 8, СШ № 66, СШ № 85, СШ № 151, СШ № 157; </a:t>
            </a:r>
          </a:p>
          <a:p>
            <a:r>
              <a:rPr lang="ru-RU" dirty="0"/>
              <a:t>основного образования </a:t>
            </a:r>
            <a:r>
              <a:rPr lang="ru-RU" dirty="0" smtClean="0"/>
              <a:t>   СШ </a:t>
            </a:r>
            <a:r>
              <a:rPr lang="ru-RU" dirty="0"/>
              <a:t>№ 7, СШ № 66, СШ № 85, СШ № 151, СШ № 157; </a:t>
            </a:r>
          </a:p>
          <a:p>
            <a:pPr marL="2511425" indent="-2511425"/>
            <a:r>
              <a:rPr lang="ru-RU" dirty="0"/>
              <a:t>среднего образования </a:t>
            </a:r>
            <a:r>
              <a:rPr lang="ru-RU" dirty="0" smtClean="0"/>
              <a:t>     Гимназии </a:t>
            </a:r>
            <a:r>
              <a:rPr lang="ru-RU" dirty="0"/>
              <a:t>№ 4, СШ № 8, СШ-И № 1, СШ № 7, СШ № 66, СШ № 85,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151, СШ № 155, СШ № 156, СШ № 157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51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/>
              <a:t>Карта </a:t>
            </a:r>
            <a:r>
              <a:rPr lang="ru-RU" dirty="0"/>
              <a:t>формирования ключевых умений и качеств для результатов</a:t>
            </a:r>
            <a:r>
              <a:rPr lang="ru-RU" b="1" dirty="0"/>
              <a:t> </a:t>
            </a:r>
            <a:r>
              <a:rPr lang="ru-RU" b="1" dirty="0" smtClean="0"/>
              <a:t>обучения</a:t>
            </a:r>
          </a:p>
          <a:p>
            <a:pPr>
              <a:tabLst>
                <a:tab pos="0" algn="l"/>
              </a:tabLst>
            </a:pPr>
            <a:r>
              <a:rPr lang="ru-RU" b="1" dirty="0"/>
              <a:t>Действия школьника</a:t>
            </a:r>
            <a:r>
              <a:rPr lang="ru-RU" dirty="0"/>
              <a:t>, показывающие становление формируемых умений и качеств,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отражены в </a:t>
            </a:r>
            <a:r>
              <a:rPr lang="ru-RU" dirty="0"/>
              <a:t>разной степени, но в большем числе </a:t>
            </a:r>
            <a:r>
              <a:rPr lang="ru-RU" dirty="0" smtClean="0"/>
              <a:t>организаций</a:t>
            </a:r>
            <a:r>
              <a:rPr lang="ru-RU" dirty="0"/>
              <a:t>.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03393" y="1834425"/>
            <a:ext cx="9788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4113" indent="-2424113"/>
            <a:r>
              <a:rPr lang="ru-RU" dirty="0" smtClean="0"/>
              <a:t>начальное образование </a:t>
            </a:r>
            <a:r>
              <a:rPr lang="ru-RU" dirty="0"/>
              <a:t>Гимназия № 2, Гимназия № 4, Гимназия № 14, Лицей № 3,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Лицей </a:t>
            </a:r>
            <a:r>
              <a:rPr lang="ru-RU" dirty="0"/>
              <a:t>№ 6 «Перспектива», Лицей № 28, СШ ОК «</a:t>
            </a:r>
            <a:r>
              <a:rPr lang="ru-RU" dirty="0" smtClean="0"/>
              <a:t>Покровский»,</a:t>
            </a:r>
            <a:br>
              <a:rPr lang="ru-RU" dirty="0" smtClean="0"/>
            </a:br>
            <a:r>
              <a:rPr lang="ru-RU" dirty="0" smtClean="0"/>
              <a:t>СШ-И </a:t>
            </a:r>
            <a:r>
              <a:rPr lang="ru-RU" dirty="0"/>
              <a:t>№ 1, СШ № 4, СШ № 6, СШ № 7, СШ № 8, СШ № 10, СШ № 17,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42, СШ № 51, СШ № 56, СШ № 62, СШ № 85, СШ № 86, СШ № 89, СШ № 93, СШ № 95, СШ № 135, СШ № 141, СШ № 143, СШ № 151,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155, СШ № 156, СШ № </a:t>
            </a:r>
            <a:r>
              <a:rPr lang="ru-RU" dirty="0" smtClean="0"/>
              <a:t>157;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03393" y="3637810"/>
            <a:ext cx="959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6800" indent="-2336800"/>
            <a:r>
              <a:rPr lang="ru-RU" dirty="0" smtClean="0"/>
              <a:t>основное образование </a:t>
            </a:r>
            <a:r>
              <a:rPr lang="ru-RU" dirty="0"/>
              <a:t>Гимназия № 2, Лицей № 3, Лицей № 10, СШ ОК «Покровский</a:t>
            </a:r>
            <a:r>
              <a:rPr lang="ru-RU" dirty="0" smtClean="0"/>
              <a:t>», </a:t>
            </a:r>
            <a:br>
              <a:rPr lang="ru-RU" dirty="0" smtClean="0"/>
            </a:br>
            <a:r>
              <a:rPr lang="ru-RU" dirty="0" smtClean="0"/>
              <a:t>СШ-И </a:t>
            </a:r>
            <a:r>
              <a:rPr lang="ru-RU" dirty="0"/>
              <a:t>№ 1, СШ № 6, СШ № 7, СШ № 10, СШ № 17, СШ № 23, СШ № 24, СШ № 31, СШ № 51, СШ № 56, СШ № 62, СШ № 63, СШ № 76, СШ № 85, СШ № 89, СШ № 93, СШ № 95, СШ № 135, СШ № 143, СШ № 151,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155, СШ № 156, СШ № </a:t>
            </a:r>
            <a:r>
              <a:rPr lang="ru-RU" dirty="0" smtClean="0"/>
              <a:t>157</a:t>
            </a:r>
            <a:r>
              <a:rPr lang="ru-RU" dirty="0"/>
              <a:t>;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03393" y="5164197"/>
            <a:ext cx="959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6800" indent="-2336800"/>
            <a:r>
              <a:rPr lang="ru-RU" dirty="0"/>
              <a:t>с</a:t>
            </a:r>
            <a:r>
              <a:rPr lang="ru-RU" dirty="0" smtClean="0"/>
              <a:t>реднее образование    Гимназия </a:t>
            </a:r>
            <a:r>
              <a:rPr lang="ru-RU" dirty="0"/>
              <a:t>№ 2, Гимназия № 3, Гимназия № 4, Лицей № 3, Лицей № 10, СШ-И № 1, СШ № 6, СШ № 7, СШ № 17, СШ № 24, СШ № 31, СШ № 45, СШ № 51, СШ № 56, СШ № 62, СШ № 63, СШ № 85, СШ № 89, СШ № 93, СШ № 95, СШ № 108, СШ № 141, СШ № 143, СШ № 151, СШ № 155,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156, СШ № 157, СШ ОК «Покровский</a:t>
            </a:r>
            <a:r>
              <a:rPr lang="ru-RU" dirty="0" smtClean="0"/>
              <a:t>»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819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393" y="911095"/>
            <a:ext cx="959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/>
            <a:r>
              <a:rPr lang="ru-RU" b="1" dirty="0"/>
              <a:t>Карта </a:t>
            </a:r>
            <a:r>
              <a:rPr lang="ru-RU" dirty="0"/>
              <a:t>формирования ключевых умений и качеств для результатов</a:t>
            </a:r>
            <a:r>
              <a:rPr lang="ru-RU" b="1" dirty="0"/>
              <a:t> </a:t>
            </a:r>
            <a:r>
              <a:rPr lang="ru-RU" b="1" dirty="0" smtClean="0"/>
              <a:t>обучения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3393" y="1282882"/>
            <a:ext cx="9788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замечаниями, предоставив скорректированные Карты обучения, поработали только </a:t>
            </a:r>
            <a:r>
              <a:rPr lang="ru-RU" dirty="0" smtClean="0"/>
              <a:t>10 ОУ: </a:t>
            </a:r>
            <a:r>
              <a:rPr lang="ru-RU" dirty="0"/>
              <a:t>Гимназия № 4, Гимназия № 14, Лицей № 12</a:t>
            </a:r>
            <a:r>
              <a:rPr lang="ru-RU"/>
              <a:t>,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СШ </a:t>
            </a:r>
            <a:r>
              <a:rPr lang="ru-RU" dirty="0"/>
              <a:t>№ 8, СШ № 31, СШ № 34, СШ № 64, СШ № 85, СШ № 135, СШ № 157.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3393" y="2206212"/>
            <a:ext cx="959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допустимым оформлением и пониманием взаимосвязанности всех элементов матрицы Карты обучения по каждому уровню общего образования оформили всего </a:t>
            </a:r>
            <a:r>
              <a:rPr lang="ru-RU" dirty="0" smtClean="0"/>
              <a:t>5</a:t>
            </a:r>
            <a:r>
              <a:rPr lang="ru-RU" dirty="0"/>
              <a:t> </a:t>
            </a:r>
            <a:r>
              <a:rPr lang="ru-RU" dirty="0" smtClean="0"/>
              <a:t>ОУ: </a:t>
            </a:r>
          </a:p>
          <a:p>
            <a:pPr marL="2336800" indent="-2336800"/>
            <a:r>
              <a:rPr lang="ru-RU" dirty="0" smtClean="0"/>
              <a:t>СШ </a:t>
            </a:r>
            <a:r>
              <a:rPr lang="ru-RU" dirty="0"/>
              <a:t>№ 7, СШ № 17, СШ № 85, СШ № 135, СШ № 151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599011" y="5981359"/>
            <a:ext cx="959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Сканированные документы и материалы в формате *.</a:t>
            </a:r>
            <a:r>
              <a:rPr lang="en-US" b="1" i="1" dirty="0" smtClean="0"/>
              <a:t>PDF </a:t>
            </a:r>
            <a:r>
              <a:rPr lang="ru-RU" b="1" i="1" dirty="0" smtClean="0"/>
              <a:t>приниматься не будут.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9010" y="3396885"/>
            <a:ext cx="9592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 30 марта 2022 года необходимо привести во взаимное соответствие: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Процедуры и критерии оценивания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Формы и способы целенаправленного формирования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Действия педагога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Действия обучающегося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763" t="8421" r="22632" b="9239"/>
          <a:stretch/>
        </p:blipFill>
        <p:spPr>
          <a:xfrm>
            <a:off x="4219074" y="914400"/>
            <a:ext cx="7379368" cy="5646821"/>
          </a:xfrm>
          <a:prstGeom prst="rect">
            <a:avLst/>
          </a:prstGeom>
        </p:spPr>
      </p:pic>
      <p:pic>
        <p:nvPicPr>
          <p:cNvPr id="2050" name="Picture 2" descr="http://qrcoder.ru/code/?https%3A%2F%2Fkimc.ms%2Frazvitie%2Fksk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3911987"/>
            <a:ext cx="2249349" cy="22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684" t="31345" r="62763" b="41988"/>
          <a:stretch/>
        </p:blipFill>
        <p:spPr>
          <a:xfrm>
            <a:off x="734408" y="928065"/>
            <a:ext cx="2734216" cy="30262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6247" y="6228071"/>
            <a:ext cx="308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https://kimc.ms/razvitie/ksko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Овал 1"/>
          <p:cNvSpPr/>
          <p:nvPr/>
        </p:nvSpPr>
        <p:spPr>
          <a:xfrm>
            <a:off x="4219074" y="1968734"/>
            <a:ext cx="1175886" cy="454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9595" y="2102971"/>
            <a:ext cx="45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477" t="9101" r="22619" b="17672"/>
          <a:stretch/>
        </p:blipFill>
        <p:spPr>
          <a:xfrm>
            <a:off x="3944784" y="1032687"/>
            <a:ext cx="8044015" cy="5672913"/>
          </a:xfrm>
          <a:prstGeom prst="rect">
            <a:avLst/>
          </a:prstGeom>
        </p:spPr>
      </p:pic>
      <p:pic>
        <p:nvPicPr>
          <p:cNvPr id="2050" name="Picture 2" descr="http://qrcoder.ru/code/?https%3A%2F%2Fkimc.ms%2Frazvitie%2Fksk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3" y="3911987"/>
            <a:ext cx="2249349" cy="22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3684" t="31345" r="62763" b="41988"/>
          <a:stretch/>
        </p:blipFill>
        <p:spPr>
          <a:xfrm>
            <a:off x="734408" y="928065"/>
            <a:ext cx="2734216" cy="30262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56247" y="6228071"/>
            <a:ext cx="308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https://kimc.ms/razvitie/ksko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2336" y="1999383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1607" y="2441174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1093" y="2645714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7778" b="5820"/>
          <a:stretch/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084" t="9871" r="41851" b="5281"/>
          <a:stretch/>
        </p:blipFill>
        <p:spPr>
          <a:xfrm>
            <a:off x="377952" y="911097"/>
            <a:ext cx="4275117" cy="581890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579" t="8333" r="17031" b="12709"/>
          <a:stretch/>
        </p:blipFill>
        <p:spPr>
          <a:xfrm>
            <a:off x="3228975" y="914400"/>
            <a:ext cx="8597265" cy="57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084" t="9871" r="41851" b="5281"/>
          <a:stretch/>
        </p:blipFill>
        <p:spPr>
          <a:xfrm>
            <a:off x="377952" y="911097"/>
            <a:ext cx="4275117" cy="581890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5000" t="7918" r="14101" b="9166"/>
          <a:stretch/>
        </p:blipFill>
        <p:spPr>
          <a:xfrm>
            <a:off x="3134201" y="914400"/>
            <a:ext cx="8643938" cy="56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084" t="9871" r="41851" b="5281"/>
          <a:stretch/>
        </p:blipFill>
        <p:spPr>
          <a:xfrm>
            <a:off x="377952" y="911097"/>
            <a:ext cx="4275117" cy="581890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766" t="9584" r="14219" b="6042"/>
          <a:stretch/>
        </p:blipFill>
        <p:spPr>
          <a:xfrm>
            <a:off x="3127057" y="911096"/>
            <a:ext cx="8658225" cy="57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084" t="9871" r="41851" b="5281"/>
          <a:stretch/>
        </p:blipFill>
        <p:spPr>
          <a:xfrm>
            <a:off x="377952" y="911097"/>
            <a:ext cx="4275117" cy="581890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4765" t="8542" r="13984" b="7708"/>
          <a:stretch/>
        </p:blipFill>
        <p:spPr>
          <a:xfrm>
            <a:off x="3086100" y="914400"/>
            <a:ext cx="874014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684" t="31345" r="62763" b="41988"/>
          <a:stretch/>
        </p:blipFill>
        <p:spPr>
          <a:xfrm>
            <a:off x="734408" y="928065"/>
            <a:ext cx="2734216" cy="3026219"/>
          </a:xfrm>
          <a:prstGeom prst="rect">
            <a:avLst/>
          </a:prstGeom>
        </p:spPr>
      </p:pic>
      <p:pic>
        <p:nvPicPr>
          <p:cNvPr id="4098" name="Picture 2" descr="http://qrcoder.ru/code/?https%3A%2F%2Fkimc.ms%2Frazvitie%2Fms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40" y="3954284"/>
            <a:ext cx="2192260" cy="21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9540" y="6194488"/>
            <a:ext cx="30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https://kimc.ms/razvitie/mso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9595" y="2248795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1268" t="8358" r="22537" b="6866"/>
          <a:stretch/>
        </p:blipFill>
        <p:spPr>
          <a:xfrm>
            <a:off x="4317840" y="914400"/>
            <a:ext cx="7508400" cy="58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084" t="9871" r="41851" b="5281"/>
          <a:stretch/>
        </p:blipFill>
        <p:spPr>
          <a:xfrm>
            <a:off x="377952" y="911097"/>
            <a:ext cx="4275117" cy="581890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766" t="16666" r="14219" b="9792"/>
          <a:stretch/>
        </p:blipFill>
        <p:spPr>
          <a:xfrm>
            <a:off x="3143487" y="914400"/>
            <a:ext cx="8682753" cy="57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16972" y="1018309"/>
            <a:ext cx="889946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2020-2021 учебный год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Дорожная карта 2021-2022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Форматы подачи сведений по Дорожной карте 2021-2022 учебного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73605"/>
              </p:ext>
            </p:extLst>
          </p:nvPr>
        </p:nvGraphicFramePr>
        <p:xfrm>
          <a:off x="377952" y="2483039"/>
          <a:ext cx="11448288" cy="4219738"/>
        </p:xfrm>
        <a:graphic>
          <a:graphicData uri="http://schemas.openxmlformats.org/drawingml/2006/table">
            <a:tbl>
              <a:tblPr/>
              <a:tblGrid>
                <a:gridCol w="993648"/>
                <a:gridCol w="1036320"/>
                <a:gridCol w="8373583"/>
                <a:gridCol w="1044737"/>
              </a:tblGrid>
              <a:tr h="2878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Срок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Содержание отчётного материала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Задачи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39156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до 30 </a:t>
                      </a:r>
                      <a:r>
                        <a:rPr lang="ru-RU" sz="1800" dirty="0" smtClean="0">
                          <a:effectLst/>
                        </a:rPr>
                        <a:t>марта 2022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ДОУ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УДО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ЦППМСП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Положение о ВСОКО (на сайте ДОУ) с показателями по уровням развития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ОУ-ФГ</a:t>
                      </a:r>
                      <a:r>
                        <a:rPr lang="ru-RU" sz="1800" dirty="0" smtClean="0">
                          <a:effectLst/>
                        </a:rPr>
                        <a:t> о формировании функциональной грамотности </a:t>
                      </a: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ОУ-ПРЦ</a:t>
                      </a:r>
                      <a:r>
                        <a:rPr lang="ru-RU" sz="1800" dirty="0" smtClean="0">
                          <a:effectLst/>
                        </a:rPr>
                        <a:t> о профессиональном развитии и </a:t>
                      </a:r>
                      <a:r>
                        <a:rPr lang="ru-RU" sz="1800" dirty="0" err="1" smtClean="0">
                          <a:effectLst/>
                        </a:rPr>
                        <a:t>цифровизации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ОУ-СП</a:t>
                      </a:r>
                      <a:r>
                        <a:rPr lang="ru-RU" sz="1800" dirty="0" smtClean="0">
                          <a:effectLst/>
                        </a:rPr>
                        <a:t> об</a:t>
                      </a:r>
                      <a:r>
                        <a:rPr lang="ru-RU" sz="1800" baseline="0" dirty="0" smtClean="0">
                          <a:effectLst/>
                        </a:rPr>
                        <a:t> образовательном сотрудничестве и партнёрстве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ОУ-ПП-2</a:t>
                      </a:r>
                      <a:r>
                        <a:rPr lang="ru-RU" sz="1800" dirty="0">
                          <a:effectLst/>
                        </a:rPr>
                        <a:t> о психолого-педагогической поддержке за </a:t>
                      </a:r>
                      <a:r>
                        <a:rPr lang="ru-RU" sz="1800" dirty="0" smtClean="0">
                          <a:effectLst/>
                        </a:rPr>
                        <a:t>декабрь 2021-март 2022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«Следы» (</a:t>
                      </a:r>
                      <a:r>
                        <a:rPr lang="ru-RU" sz="1800" dirty="0">
                          <a:effectLst/>
                        </a:rPr>
                        <a:t>на </a:t>
                      </a:r>
                      <a:r>
                        <a:rPr lang="ru-RU" sz="1800" dirty="0" smtClean="0">
                          <a:effectLst/>
                        </a:rPr>
                        <a:t>сайте) </a:t>
                      </a:r>
                      <a:r>
                        <a:rPr lang="ru-RU" sz="1800" dirty="0">
                          <a:effectLst/>
                        </a:rPr>
                        <a:t>реализации Дорожной карты по 4 направлениям </a:t>
                      </a:r>
                      <a:r>
                        <a:rPr lang="ru-RU" sz="1800" dirty="0" smtClean="0">
                          <a:effectLst/>
                        </a:rPr>
                        <a:t>(1 полугодие)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«Следы» (на сайте) реализации плана по психолого-педагогической </a:t>
                      </a:r>
                      <a:r>
                        <a:rPr lang="ru-RU" sz="1800" dirty="0">
                          <a:effectLst/>
                        </a:rPr>
                        <a:t>помощи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1.2.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1.5.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2.6, 3.6.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3.9., 4.1.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1.11., 1.12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, 2, 3, 4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, 2, 3, 4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8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107" t="11429" r="12679" b="7048"/>
          <a:stretch/>
        </p:blipFill>
        <p:spPr>
          <a:xfrm>
            <a:off x="377952" y="914400"/>
            <a:ext cx="11448288" cy="56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000" t="10094" r="15144" b="8001"/>
          <a:stretch/>
        </p:blipFill>
        <p:spPr>
          <a:xfrm>
            <a:off x="377952" y="914400"/>
            <a:ext cx="11448288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78" t="7238" r="14501" b="9714"/>
          <a:stretch/>
        </p:blipFill>
        <p:spPr>
          <a:xfrm>
            <a:off x="377952" y="822960"/>
            <a:ext cx="11448288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536" t="8191" r="32286" b="7619"/>
          <a:stretch/>
        </p:blipFill>
        <p:spPr>
          <a:xfrm>
            <a:off x="1305415" y="914400"/>
            <a:ext cx="4167052" cy="5773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215" t="7620" r="32928" b="7999"/>
          <a:stretch/>
        </p:blipFill>
        <p:spPr>
          <a:xfrm>
            <a:off x="5721532" y="914400"/>
            <a:ext cx="4127863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16972" y="1018309"/>
            <a:ext cx="889946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2020-2021 учебный год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Дорожная карта 2021-2022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Форматы подачи сведений по Дорожной карте 2021-2022 учебного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82358"/>
              </p:ext>
            </p:extLst>
          </p:nvPr>
        </p:nvGraphicFramePr>
        <p:xfrm>
          <a:off x="377952" y="2483039"/>
          <a:ext cx="11448288" cy="4219738"/>
        </p:xfrm>
        <a:graphic>
          <a:graphicData uri="http://schemas.openxmlformats.org/drawingml/2006/table">
            <a:tbl>
              <a:tblPr/>
              <a:tblGrid>
                <a:gridCol w="993648"/>
                <a:gridCol w="1036320"/>
                <a:gridCol w="8373583"/>
                <a:gridCol w="1044737"/>
              </a:tblGrid>
              <a:tr h="2878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Срок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Содержание отчётного материала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Задачи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39156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до 30 </a:t>
                      </a:r>
                      <a:r>
                        <a:rPr lang="ru-RU" sz="1800" dirty="0" smtClean="0">
                          <a:effectLst/>
                        </a:rPr>
                        <a:t>июня 2022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ДОУ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 smtClean="0">
                          <a:effectLst/>
                        </a:rPr>
                        <a:t>ОУ</a:t>
                      </a:r>
                      <a:endParaRPr lang="ru-RU" sz="1800" dirty="0" smtClean="0">
                        <a:effectLst/>
                      </a:endParaRPr>
                    </a:p>
                    <a:p>
                      <a:r>
                        <a:rPr lang="ru-RU" sz="1800" dirty="0" smtClean="0">
                          <a:effectLst/>
                        </a:rPr>
                        <a:t>ОУ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ОУ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УДО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 smtClean="0">
                          <a:effectLst/>
                        </a:rPr>
                        <a:t>УДО</a:t>
                      </a:r>
                      <a:endParaRPr lang="ru-RU" sz="1800" dirty="0" smtClean="0">
                        <a:effectLst/>
                      </a:endParaRPr>
                    </a:p>
                    <a:p>
                      <a:r>
                        <a:rPr lang="ru-RU" sz="1800" dirty="0" smtClean="0">
                          <a:effectLst/>
                        </a:rPr>
                        <a:t>ЦППМСП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Формат ДОУ-ФС о формах</a:t>
                      </a:r>
                      <a:r>
                        <a:rPr lang="ru-RU" sz="1800" baseline="0" dirty="0" smtClean="0">
                          <a:effectLst/>
                        </a:rPr>
                        <a:t> и способах, повышающих качество ДО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ОУ-ВИ</a:t>
                      </a:r>
                      <a:r>
                        <a:rPr lang="ru-RU" sz="1800" dirty="0" smtClean="0">
                          <a:effectLst/>
                        </a:rPr>
                        <a:t> </a:t>
                      </a:r>
                      <a:r>
                        <a:rPr lang="ru-RU" sz="1700" dirty="0" smtClean="0">
                          <a:effectLst/>
                        </a:rPr>
                        <a:t>о формировании качеств и социальных умений средствами воспитания</a:t>
                      </a: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ОУ-ОП</a:t>
                      </a:r>
                      <a:r>
                        <a:rPr lang="ru-RU" sz="1800" dirty="0" smtClean="0">
                          <a:effectLst/>
                        </a:rPr>
                        <a:t> об ИОП, способах обучения, объективности оценивания результатов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ОУ-ИФР</a:t>
                      </a:r>
                      <a:r>
                        <a:rPr lang="ru-RU" sz="1800" dirty="0" smtClean="0">
                          <a:effectLst/>
                        </a:rPr>
                        <a:t> о формировании качеств и умений для качества обучения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Справка об итогах освоения предметов</a:t>
                      </a: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ОУ-БП</a:t>
                      </a:r>
                      <a:r>
                        <a:rPr lang="ru-RU" sz="2000" dirty="0" smtClean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о подготовке будущих педагогов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sng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ОУ-ДП</a:t>
                      </a:r>
                      <a:r>
                        <a:rPr lang="ru-RU" sz="1800" dirty="0" smtClean="0">
                          <a:effectLst/>
                        </a:rPr>
                        <a:t> о формировании качеств и умений в дополнительном образовании</a:t>
                      </a:r>
                      <a:endParaRPr lang="ru-RU" sz="1800" u="none" strike="noStrike" dirty="0" smtClean="0">
                        <a:solidFill>
                          <a:srgbClr val="007BFF"/>
                        </a:solidFill>
                        <a:effectLst/>
                        <a:hlinkClick r:id="rId3" action="ppaction://hlinkfile"/>
                      </a:endParaRPr>
                    </a:p>
                    <a:p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ОУ-ПП-</a:t>
                      </a:r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 о психолого-педагогической поддержке за </a:t>
                      </a:r>
                      <a:r>
                        <a:rPr lang="ru-RU" sz="1800" dirty="0" smtClean="0">
                          <a:effectLst/>
                        </a:rPr>
                        <a:t>апрель-июнь 2022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 smtClean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Формат УДО-ИФР</a:t>
                      </a:r>
                      <a:r>
                        <a:rPr lang="ru-RU" sz="1800" dirty="0" smtClean="0">
                          <a:effectLst/>
                        </a:rPr>
                        <a:t> </a:t>
                      </a:r>
                      <a:r>
                        <a:rPr lang="ru-RU" sz="1700" dirty="0" smtClean="0">
                          <a:effectLst/>
                        </a:rPr>
                        <a:t>о формировании качеств и умений в дополнительном образовании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«Следы» (</a:t>
                      </a:r>
                      <a:r>
                        <a:rPr lang="ru-RU" sz="1800" dirty="0">
                          <a:effectLst/>
                        </a:rPr>
                        <a:t>на </a:t>
                      </a:r>
                      <a:r>
                        <a:rPr lang="ru-RU" sz="1800" dirty="0" smtClean="0">
                          <a:effectLst/>
                        </a:rPr>
                        <a:t>сайте) </a:t>
                      </a:r>
                      <a:r>
                        <a:rPr lang="ru-RU" sz="1800" dirty="0">
                          <a:effectLst/>
                        </a:rPr>
                        <a:t>реализации Дорожной карты по 4 направлениям </a:t>
                      </a:r>
                      <a:r>
                        <a:rPr lang="ru-RU" sz="1800" dirty="0" smtClean="0">
                          <a:effectLst/>
                        </a:rPr>
                        <a:t>(2 полугодие)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Итоги (на сайте) реализации плана по развитию психолого-педагогической </a:t>
                      </a:r>
                      <a:r>
                        <a:rPr lang="ru-RU" sz="1800" dirty="0">
                          <a:effectLst/>
                        </a:rPr>
                        <a:t>помощи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1.3.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1.4., 3.8.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1.6, 2.3.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1.4.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1.4., 1.5.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2.14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1.9.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1.11., 1.12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1.9.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1, 2, 3, 4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1, </a:t>
                      </a:r>
                      <a:r>
                        <a:rPr lang="ru-RU" sz="1800" dirty="0">
                          <a:effectLst/>
                        </a:rPr>
                        <a:t>2, 3, 4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9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893" t="8191" r="14072" b="10666"/>
          <a:stretch/>
        </p:blipFill>
        <p:spPr>
          <a:xfrm>
            <a:off x="377952" y="914400"/>
            <a:ext cx="11448288" cy="55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00" t="10285" r="14072" b="10857"/>
          <a:stretch/>
        </p:blipFill>
        <p:spPr>
          <a:xfrm>
            <a:off x="377952" y="914400"/>
            <a:ext cx="11448288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893" t="7619" r="14072" b="19999"/>
          <a:stretch/>
        </p:blipFill>
        <p:spPr>
          <a:xfrm>
            <a:off x="377952" y="914400"/>
            <a:ext cx="11448288" cy="56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16972" y="1018309"/>
            <a:ext cx="889946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2020-2021 учебный год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Дорожная карта 2021-2022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/>
              <a:t>Форматы подачи сведений по Дорожной карте 2021-2022 учебного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03797"/>
              </p:ext>
            </p:extLst>
          </p:nvPr>
        </p:nvGraphicFramePr>
        <p:xfrm>
          <a:off x="377952" y="2483039"/>
          <a:ext cx="11448288" cy="4219738"/>
        </p:xfrm>
        <a:graphic>
          <a:graphicData uri="http://schemas.openxmlformats.org/drawingml/2006/table">
            <a:tbl>
              <a:tblPr/>
              <a:tblGrid>
                <a:gridCol w="993648"/>
                <a:gridCol w="1036320"/>
                <a:gridCol w="8373583"/>
                <a:gridCol w="1044737"/>
              </a:tblGrid>
              <a:tr h="2878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Срок</a:t>
                      </a:r>
                      <a:endParaRPr lang="ru-RU" sz="1800" dirty="0">
                        <a:effectLst/>
                      </a:endParaRP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Содержание отчётного материала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Задачи</a:t>
                      </a:r>
                    </a:p>
                  </a:txBody>
                  <a:tcPr marL="14902" marR="14902" marT="14902" marB="14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  <a:tr h="39156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до 30 ноября 2021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ДОУ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ДОУ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ОУ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ОУ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УДО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err="1">
                          <a:effectLst/>
                        </a:rPr>
                        <a:t>УДО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ЦППМСП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План реализации Дорожной карты по 4 направлениям развития МСО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Формат ДОУ-РП о показателях становления качеств и способностей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3" action="ppaction://hlinkfile"/>
                        </a:rPr>
                        <a:t>План реализации Дорожной карты</a:t>
                      </a:r>
                      <a:r>
                        <a:rPr lang="ru-RU" sz="1800" dirty="0">
                          <a:effectLst/>
                        </a:rPr>
                        <a:t> по 4 направлениям развития МСО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4" action="ppaction://hlinkfile"/>
                        </a:rPr>
                        <a:t>Карта формирования качеств и умений</a:t>
                      </a:r>
                      <a:r>
                        <a:rPr lang="ru-RU" sz="1800" dirty="0">
                          <a:effectLst/>
                        </a:rPr>
                        <a:t> для повышения качества обучения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5" action="ppaction://hlinkfile"/>
                        </a:rPr>
                        <a:t>Карта воспитания</a:t>
                      </a:r>
                      <a:r>
                        <a:rPr lang="ru-RU" sz="1800" dirty="0">
                          <a:effectLst/>
                        </a:rPr>
                        <a:t> с качествами и социальными умениями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6" action="ppaction://hlinkfile"/>
                        </a:rPr>
                        <a:t>Карта дополнительного образования</a:t>
                      </a:r>
                      <a:r>
                        <a:rPr lang="ru-RU" sz="1800" dirty="0">
                          <a:effectLst/>
                        </a:rPr>
                        <a:t> с формируемыми умениями и качествами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7" action="ppaction://hlinkfile"/>
                        </a:rPr>
                        <a:t>Формат ОУ-ПП-1</a:t>
                      </a:r>
                      <a:r>
                        <a:rPr lang="ru-RU" sz="1800" dirty="0">
                          <a:effectLst/>
                        </a:rPr>
                        <a:t> о психолого-педагогической поддержке за сентябрь-ноябрь 2021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План (на сайте УДО) реализации Дорожной карты по 4 направлениям развития МСО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u="none" strike="noStrike" dirty="0">
                          <a:solidFill>
                            <a:srgbClr val="007BFF"/>
                          </a:solidFill>
                          <a:effectLst/>
                          <a:hlinkClick r:id="rId8"/>
                        </a:rPr>
                        <a:t>Карта дополнительного образования</a:t>
                      </a:r>
                      <a:r>
                        <a:rPr lang="ru-RU" sz="1800" dirty="0">
                          <a:effectLst/>
                        </a:rPr>
                        <a:t> с формируемыми умениями и качествами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План реализации Дорожной карты по развитию психолого-педагогической помощи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1, 2, 3, 4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1.1., 1.3.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1, 2, 3, 4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1.4.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1.7.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1.9.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1.11.,1.12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1, 2, 3, 4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1.9.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1, 2, 3, 4</a:t>
                      </a:r>
                    </a:p>
                  </a:txBody>
                  <a:tcPr marL="14902" marR="14902" marT="14902" marB="14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0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285" t="7428" r="30893" b="6667"/>
          <a:stretch/>
        </p:blipFill>
        <p:spPr>
          <a:xfrm>
            <a:off x="1331541" y="914400"/>
            <a:ext cx="4611189" cy="5891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428" t="8001" r="33036" b="9142"/>
          <a:stretch/>
        </p:blipFill>
        <p:spPr>
          <a:xfrm>
            <a:off x="6896319" y="914400"/>
            <a:ext cx="4088675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215" t="7810" r="14714" b="9333"/>
          <a:stretch/>
        </p:blipFill>
        <p:spPr>
          <a:xfrm>
            <a:off x="377952" y="914400"/>
            <a:ext cx="11448288" cy="56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429" t="6857" r="13642" b="6476"/>
          <a:stretch/>
        </p:blipFill>
        <p:spPr>
          <a:xfrm>
            <a:off x="377952" y="914401"/>
            <a:ext cx="11448288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428" t="6857" r="12357" b="7238"/>
          <a:stretch/>
        </p:blipFill>
        <p:spPr>
          <a:xfrm>
            <a:off x="377952" y="901337"/>
            <a:ext cx="11448288" cy="58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750" t="7048" r="12357" b="6666"/>
          <a:stretch/>
        </p:blipFill>
        <p:spPr>
          <a:xfrm>
            <a:off x="377952" y="914400"/>
            <a:ext cx="11448288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83278" y="944066"/>
            <a:ext cx="2734216" cy="3026219"/>
            <a:chOff x="377952" y="914400"/>
            <a:chExt cx="2734216" cy="302621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23684" t="31345" r="62763" b="41988"/>
            <a:stretch/>
          </p:blipFill>
          <p:spPr>
            <a:xfrm>
              <a:off x="377952" y="914400"/>
              <a:ext cx="2734216" cy="30262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63026" t="37193" r="25977" b="43628"/>
            <a:stretch/>
          </p:blipFill>
          <p:spPr>
            <a:xfrm>
              <a:off x="585579" y="1447590"/>
              <a:ext cx="2481991" cy="2354236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77952" y="6073123"/>
            <a:ext cx="4448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https://kimc.ms/resursy/metodicheskie-materialy</a:t>
            </a:r>
            <a:r>
              <a:rPr lang="en-US" sz="1600" dirty="0" smtClean="0">
                <a:hlinkClick r:id="rId4"/>
              </a:rPr>
              <a:t>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1026" name="Picture 2" descr="http://qrcoder.ru/code/?https%3A%2F%2Fkimc.ms%2Fresursy%2Fmetodicheskie-materialy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5" y="3927684"/>
            <a:ext cx="2039309" cy="20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6226" y="2411899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21190" t="8466" r="22857" b="6455"/>
          <a:stretch/>
        </p:blipFill>
        <p:spPr>
          <a:xfrm>
            <a:off x="4826092" y="914401"/>
            <a:ext cx="7000147" cy="5776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8547" y="5596069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00" y="749300"/>
            <a:ext cx="11417299" cy="334009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</a:t>
            </a:r>
            <a:r>
              <a:rPr lang="ru-RU" sz="4000" b="1" dirty="0"/>
              <a:t>Красноярский стандарт качества </a:t>
            </a:r>
            <a:r>
              <a:rPr lang="ru-RU" sz="4000" b="1" dirty="0" smtClean="0"/>
              <a:t>образования»: </a:t>
            </a:r>
            <a:r>
              <a:rPr lang="ru-RU" sz="4000" b="1" u="sng" dirty="0" smtClean="0"/>
              <a:t>переосмысление и целеполагание</a:t>
            </a:r>
            <a:br>
              <a:rPr lang="ru-RU" sz="4000" b="1" u="sng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3600" b="1" dirty="0" smtClean="0"/>
              <a:t>«Анализ реализации Дорожной карты </a:t>
            </a:r>
            <a:r>
              <a:rPr lang="ru-RU" sz="3600" b="1" dirty="0"/>
              <a:t>развития МСО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2021-2022 учебном году».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575" y="4652682"/>
            <a:ext cx="11459611" cy="1842247"/>
          </a:xfrm>
        </p:spPr>
        <p:txBody>
          <a:bodyPr>
            <a:noAutofit/>
          </a:bodyPr>
          <a:lstStyle/>
          <a:p>
            <a:pPr marL="3594100" indent="-3594100" algn="l"/>
            <a:r>
              <a:rPr lang="ru-RU" i="1" dirty="0"/>
              <a:t>Горностаев Александр </a:t>
            </a:r>
            <a:r>
              <a:rPr lang="ru-RU" i="1" dirty="0" smtClean="0"/>
              <a:t>Октавьевич, заместитель </a:t>
            </a:r>
            <a:r>
              <a:rPr lang="ru-RU" i="1" dirty="0"/>
              <a:t>директора </a:t>
            </a:r>
            <a:r>
              <a:rPr lang="ru-RU" i="1" dirty="0" smtClean="0"/>
              <a:t>МКУ КИМЦ</a:t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en-US" i="1" dirty="0" smtClean="0">
                <a:hlinkClick r:id="rId2"/>
              </a:rPr>
              <a:t>Gornostaev.A@kimc.ms</a:t>
            </a:r>
            <a:r>
              <a:rPr lang="en-US" i="1" dirty="0" smtClean="0"/>
              <a:t>; 8(391)213-00-03; +7-913-557-16-59</a:t>
            </a:r>
            <a:endParaRPr lang="ru-RU" i="1" dirty="0" smtClean="0"/>
          </a:p>
          <a:p>
            <a:pPr marL="2151063" indent="-2151063" algn="l"/>
            <a:r>
              <a:rPr lang="ru-RU" i="1" dirty="0" err="1" smtClean="0"/>
              <a:t>Сацук</a:t>
            </a:r>
            <a:r>
              <a:rPr lang="ru-RU" i="1" dirty="0" smtClean="0"/>
              <a:t> Ольга Ивановна, заведующая центром методического сопровождения развития МСО</a:t>
            </a:r>
            <a:r>
              <a:rPr lang="en-US" i="1" dirty="0" smtClean="0"/>
              <a:t>  </a:t>
            </a:r>
            <a:r>
              <a:rPr lang="en-US" i="1" dirty="0" smtClean="0">
                <a:hlinkClick r:id="rId3"/>
              </a:rPr>
              <a:t>satsuk.o@kimc.ms</a:t>
            </a:r>
            <a:r>
              <a:rPr lang="en-US" i="1" dirty="0" smtClean="0"/>
              <a:t>; 8(391)213-00-03</a:t>
            </a:r>
            <a:r>
              <a:rPr lang="en-US" i="1" dirty="0"/>
              <a:t>; </a:t>
            </a:r>
            <a:r>
              <a:rPr lang="en-US" i="1" dirty="0" smtClean="0"/>
              <a:t>+7-902-946-37-97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2594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77952" y="914400"/>
            <a:ext cx="2870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НЕ ПРЕДОСТАВИЛИ /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НЕ </a:t>
            </a:r>
            <a:r>
              <a:rPr lang="ru-RU" sz="1600" b="1" dirty="0"/>
              <a:t>ОБНАРУЖЕНО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(</a:t>
            </a:r>
            <a:r>
              <a:rPr lang="ru-RU" sz="1600" dirty="0"/>
              <a:t>по информации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01 февраля 2022 года)</a:t>
            </a:r>
            <a:endParaRPr lang="ru-RU" sz="16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77856"/>
              </p:ext>
            </p:extLst>
          </p:nvPr>
        </p:nvGraphicFramePr>
        <p:xfrm>
          <a:off x="3418451" y="914400"/>
          <a:ext cx="8018583" cy="5676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633"/>
                <a:gridCol w="1880171"/>
                <a:gridCol w="1880171"/>
                <a:gridCol w="2381608"/>
              </a:tblGrid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Планы развития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Карта обучения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Карта воспитания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Карта доп.образования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  <a:tr h="17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 из 111 ОУ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15 из 111 ОУ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 из 111 ОУ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13 из 111 ОУ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  <a:tr h="4003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Гимназия №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Гимназия № 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Гимназия № 9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Гимназия № 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Лицей № 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21,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30,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32,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55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69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70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84,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139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150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158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Гимназия № 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Гимназия № 10,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2,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13,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16,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21,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32,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70,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84,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90,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99,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139,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150,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158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Гимназия №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Гимназия № 9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2,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13,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16,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21,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32,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70,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90,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99,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108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139,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158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Гимназия №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Гимназия № 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13,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16,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21,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32,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70,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90,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99,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139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158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3684" t="31345" r="62763" b="41988"/>
          <a:stretch/>
        </p:blipFill>
        <p:spPr>
          <a:xfrm>
            <a:off x="734408" y="928065"/>
            <a:ext cx="2734216" cy="3026219"/>
          </a:xfrm>
          <a:prstGeom prst="rect">
            <a:avLst/>
          </a:prstGeom>
        </p:spPr>
      </p:pic>
      <p:pic>
        <p:nvPicPr>
          <p:cNvPr id="4098" name="Picture 2" descr="http://qrcoder.ru/code/?https%3A%2F%2Fkimc.ms%2Frazvitie%2Fms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40" y="3954284"/>
            <a:ext cx="2192260" cy="21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9540" y="6194488"/>
            <a:ext cx="30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https://kimc.ms/razvitie/mso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9595" y="2248795"/>
            <a:ext cx="45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1268" t="8358" r="22537" b="6866"/>
          <a:stretch/>
        </p:blipFill>
        <p:spPr>
          <a:xfrm>
            <a:off x="4317840" y="914400"/>
            <a:ext cx="7508400" cy="5813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1684" y="4353637"/>
            <a:ext cx="52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52" y="914400"/>
            <a:ext cx="11448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Мониторинг реализации Дорожной карты согласно Планам организаций </a:t>
            </a:r>
            <a:r>
              <a:rPr lang="ru-RU" sz="1600" dirty="0" smtClean="0"/>
              <a:t>(ситуация на 02.02.2022)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3" t="17512" r="24216" b="6070"/>
          <a:stretch/>
        </p:blipFill>
        <p:spPr>
          <a:xfrm>
            <a:off x="0" y="1314510"/>
            <a:ext cx="12192000" cy="55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992" t="7708" r="31680" b="7917"/>
          <a:stretch/>
        </p:blipFill>
        <p:spPr>
          <a:xfrm>
            <a:off x="2382465" y="911095"/>
            <a:ext cx="4429125" cy="5946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83" t="17512" r="84542" b="6070"/>
          <a:stretch/>
        </p:blipFill>
        <p:spPr>
          <a:xfrm>
            <a:off x="15350" y="911097"/>
            <a:ext cx="2386652" cy="5946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1905" y="911095"/>
            <a:ext cx="466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Планы представили</a:t>
            </a:r>
            <a:r>
              <a:rPr lang="ru-RU" dirty="0" smtClean="0"/>
              <a:t> </a:t>
            </a:r>
            <a:r>
              <a:rPr lang="ru-RU" b="1" dirty="0" smtClean="0"/>
              <a:t>93 </a:t>
            </a:r>
            <a:r>
              <a:rPr lang="ru-RU" b="1" dirty="0"/>
              <a:t>из 111</a:t>
            </a:r>
            <a:r>
              <a:rPr lang="ru-RU" dirty="0"/>
              <a:t> </a:t>
            </a:r>
            <a:r>
              <a:rPr lang="ru-RU" b="1" dirty="0" smtClean="0"/>
              <a:t>ОУ </a:t>
            </a:r>
            <a:r>
              <a:rPr lang="ru-RU" dirty="0" smtClean="0"/>
              <a:t>(84%).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1590" y="4178587"/>
            <a:ext cx="5293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Достаточно </a:t>
            </a:r>
            <a:r>
              <a:rPr lang="ru-RU" b="1" dirty="0"/>
              <a:t>полно проработанные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Гимназия № 2, Гимназия № 11, Гимназия № 14, </a:t>
            </a:r>
            <a:endParaRPr lang="ru-RU" dirty="0" smtClean="0"/>
          </a:p>
          <a:p>
            <a:r>
              <a:rPr lang="ru-RU" dirty="0" smtClean="0"/>
              <a:t>Лицей </a:t>
            </a:r>
            <a:r>
              <a:rPr lang="ru-RU" dirty="0"/>
              <a:t>№ 1, Лицей № 3, Лицей № 6 </a:t>
            </a:r>
            <a:r>
              <a:rPr lang="ru-RU" sz="1600" dirty="0"/>
              <a:t>«Перспектива», </a:t>
            </a:r>
            <a:r>
              <a:rPr lang="ru-RU" dirty="0"/>
              <a:t>Лицей № 7, Лицей № 10, СШ ОК «Покровский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СШ-И </a:t>
            </a:r>
            <a:r>
              <a:rPr lang="ru-RU" dirty="0"/>
              <a:t>№ 1, СШ № 1, СШ № 5, СШ № </a:t>
            </a:r>
            <a:r>
              <a:rPr lang="ru-RU" dirty="0" smtClean="0"/>
              <a:t>7, </a:t>
            </a:r>
            <a:r>
              <a:rPr lang="ru-RU" dirty="0"/>
              <a:t>СШ № 13, </a:t>
            </a:r>
            <a:endParaRPr lang="ru-RU" dirty="0" smtClean="0"/>
          </a:p>
          <a:p>
            <a:r>
              <a:rPr lang="ru-RU" dirty="0" smtClean="0"/>
              <a:t>СШ </a:t>
            </a:r>
            <a:r>
              <a:rPr lang="ru-RU" dirty="0"/>
              <a:t>№ 17, СШ № 18, СШ № 19, СШ № 56, </a:t>
            </a:r>
            <a:r>
              <a:rPr lang="ru-RU" dirty="0" smtClean="0"/>
              <a:t>СШ </a:t>
            </a:r>
            <a:r>
              <a:rPr lang="ru-RU" dirty="0"/>
              <a:t>№ 73, СШ № 86, СШ № 91, СШ № 95, </a:t>
            </a:r>
            <a:r>
              <a:rPr lang="ru-RU" dirty="0" smtClean="0"/>
              <a:t>СШ </a:t>
            </a:r>
            <a:r>
              <a:rPr lang="ru-RU" dirty="0"/>
              <a:t>№ 98, СШ № 108, СШ № 121, СШ № 135, СШ № 143, СШ № 149, СШ № 152, СШ № 154, СШ № 155, СШ № </a:t>
            </a:r>
            <a:r>
              <a:rPr lang="ru-RU" dirty="0" smtClean="0"/>
              <a:t>156</a:t>
            </a:r>
            <a:r>
              <a:rPr lang="ru-RU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1590" y="3038571"/>
            <a:ext cx="466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Наиболее </a:t>
            </a:r>
            <a:r>
              <a:rPr lang="ru-RU" b="1" dirty="0"/>
              <a:t>детально продуманные </a:t>
            </a:r>
            <a:endParaRPr lang="ru-RU" b="1" dirty="0" smtClean="0"/>
          </a:p>
          <a:p>
            <a:r>
              <a:rPr lang="ru-RU" dirty="0"/>
              <a:t>Гимназия № 1 «</a:t>
            </a:r>
            <a:r>
              <a:rPr lang="ru-RU" dirty="0" err="1"/>
              <a:t>Универс</a:t>
            </a:r>
            <a:r>
              <a:rPr lang="ru-RU" dirty="0" smtClean="0"/>
              <a:t>», Гимназия</a:t>
            </a:r>
            <a:r>
              <a:rPr lang="ru-RU" dirty="0"/>
              <a:t> № </a:t>
            </a:r>
            <a:r>
              <a:rPr lang="ru-RU" dirty="0" smtClean="0"/>
              <a:t>15, </a:t>
            </a:r>
          </a:p>
          <a:p>
            <a:r>
              <a:rPr lang="ru-RU" dirty="0" smtClean="0"/>
              <a:t>Лицей </a:t>
            </a:r>
            <a:r>
              <a:rPr lang="ru-RU" dirty="0"/>
              <a:t>№ </a:t>
            </a:r>
            <a:r>
              <a:rPr lang="ru-RU" dirty="0" smtClean="0"/>
              <a:t>2, Лицей </a:t>
            </a:r>
            <a:r>
              <a:rPr lang="ru-RU" dirty="0"/>
              <a:t>№ 9 «Лидер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СШ</a:t>
            </a:r>
            <a:r>
              <a:rPr lang="ru-RU" dirty="0"/>
              <a:t> № </a:t>
            </a:r>
            <a:r>
              <a:rPr lang="ru-RU" dirty="0" smtClean="0"/>
              <a:t>94, </a:t>
            </a:r>
            <a:r>
              <a:rPr lang="ru-RU" dirty="0"/>
              <a:t>СШ № </a:t>
            </a:r>
            <a:r>
              <a:rPr lang="ru-RU" dirty="0" smtClean="0"/>
              <a:t>151, СШ </a:t>
            </a:r>
            <a:r>
              <a:rPr lang="ru-RU" dirty="0"/>
              <a:t>№ </a:t>
            </a:r>
            <a:r>
              <a:rPr lang="ru-RU" dirty="0" smtClean="0"/>
              <a:t>157</a:t>
            </a:r>
            <a:r>
              <a:rPr lang="ru-RU" b="1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0710" y="1280427"/>
            <a:ext cx="5371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 представили </a:t>
            </a:r>
            <a:r>
              <a:rPr lang="ru-RU" b="1" dirty="0" smtClean="0"/>
              <a:t>Планы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Гимназия </a:t>
            </a:r>
            <a:r>
              <a:rPr lang="ru-RU" dirty="0"/>
              <a:t>№ 3, Гимназия № 7, Гимназия № 9, Гимназия № 16, Лицей № 28, СШ № 2, </a:t>
            </a:r>
            <a:r>
              <a:rPr lang="ru-RU" dirty="0" smtClean="0"/>
              <a:t>СШ</a:t>
            </a:r>
            <a:r>
              <a:rPr lang="ru-RU" dirty="0"/>
              <a:t> № 4,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16, СШ № 21, СШ № 30, СШ № 32, </a:t>
            </a:r>
            <a:r>
              <a:rPr lang="ru-RU" dirty="0" smtClean="0"/>
              <a:t>СШ </a:t>
            </a:r>
            <a:r>
              <a:rPr lang="ru-RU" dirty="0"/>
              <a:t>№ 55, СШ № 69, СШ № 70, СШ № 84, СШ № 139, СШ № 150, СШ № 158 (Гимназия № 5)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765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/>
              <a:t>«Красноярский </a:t>
            </a:r>
            <a:r>
              <a:rPr lang="ru-RU" sz="1800" b="1" i="1" dirty="0"/>
              <a:t>стандарт качества образования»: переосмысление и </a:t>
            </a:r>
            <a:r>
              <a:rPr lang="ru-RU" sz="1800" b="1" i="1" dirty="0" smtClean="0"/>
              <a:t>целеполагание»</a:t>
            </a:r>
            <a:endParaRPr lang="ru-RU" sz="1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992" t="7708" r="31680" b="7917"/>
          <a:stretch/>
        </p:blipFill>
        <p:spPr>
          <a:xfrm>
            <a:off x="2382466" y="911095"/>
            <a:ext cx="4429125" cy="5946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83" t="17512" r="84542" b="6070"/>
          <a:stretch/>
        </p:blipFill>
        <p:spPr>
          <a:xfrm>
            <a:off x="16741" y="911097"/>
            <a:ext cx="2386652" cy="5946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6240" y="1334180"/>
            <a:ext cx="51074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Формально</a:t>
            </a:r>
            <a:r>
              <a:rPr lang="ru-RU" dirty="0" smtClean="0"/>
              <a:t> </a:t>
            </a:r>
            <a:r>
              <a:rPr lang="ru-RU" b="1" dirty="0"/>
              <a:t>и с несоответствием </a:t>
            </a:r>
            <a:r>
              <a:rPr lang="ru-RU" b="1" dirty="0" smtClean="0"/>
              <a:t>действий</a:t>
            </a:r>
            <a:r>
              <a:rPr lang="ru-RU" dirty="0" smtClean="0"/>
              <a:t>: </a:t>
            </a:r>
            <a:r>
              <a:rPr lang="ru-RU" dirty="0"/>
              <a:t>Гимназия № 4, Гимназия № 6, Гимназия № 8, Прогимназия № 131, </a:t>
            </a:r>
            <a:r>
              <a:rPr lang="ru-RU" dirty="0" smtClean="0"/>
              <a:t>Лицей </a:t>
            </a:r>
            <a:r>
              <a:rPr lang="ru-RU" dirty="0"/>
              <a:t>№ 11, Лицей № 12, </a:t>
            </a:r>
            <a:endParaRPr lang="ru-RU" dirty="0" smtClean="0"/>
          </a:p>
          <a:p>
            <a:r>
              <a:rPr lang="ru-RU" dirty="0" smtClean="0"/>
              <a:t>СШ</a:t>
            </a:r>
            <a:r>
              <a:rPr lang="ru-RU" dirty="0"/>
              <a:t> № 8, СШ № 12, СШ № 23, СШ № 34, </a:t>
            </a:r>
            <a:r>
              <a:rPr lang="ru-RU" dirty="0" smtClean="0"/>
              <a:t>СШ </a:t>
            </a:r>
            <a:r>
              <a:rPr lang="ru-RU" dirty="0"/>
              <a:t>№ 36, СШ № 42, СШ № 44, СШ № 45, </a:t>
            </a:r>
            <a:r>
              <a:rPr lang="ru-RU" dirty="0" smtClean="0"/>
              <a:t>СШ </a:t>
            </a:r>
            <a:r>
              <a:rPr lang="ru-RU" dirty="0"/>
              <a:t>№ </a:t>
            </a:r>
            <a:r>
              <a:rPr lang="ru-RU" dirty="0" smtClean="0"/>
              <a:t>46, СШ</a:t>
            </a:r>
            <a:r>
              <a:rPr lang="ru-RU" dirty="0"/>
              <a:t> № 50, СШ № 51, </a:t>
            </a:r>
            <a:r>
              <a:rPr lang="ru-RU" dirty="0" smtClean="0"/>
              <a:t>СШ </a:t>
            </a:r>
            <a:r>
              <a:rPr lang="ru-RU" dirty="0"/>
              <a:t>№ 63, </a:t>
            </a:r>
            <a:r>
              <a:rPr lang="ru-RU" dirty="0" smtClean="0"/>
              <a:t>СШ </a:t>
            </a:r>
            <a:r>
              <a:rPr lang="ru-RU" dirty="0"/>
              <a:t>№ 64,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66, </a:t>
            </a:r>
            <a:r>
              <a:rPr lang="ru-RU" dirty="0" smtClean="0"/>
              <a:t>СШ </a:t>
            </a:r>
            <a:r>
              <a:rPr lang="ru-RU" dirty="0"/>
              <a:t>№ 72, СШ № 79, </a:t>
            </a:r>
            <a:r>
              <a:rPr lang="ru-RU" dirty="0" smtClean="0"/>
              <a:t>СШ </a:t>
            </a:r>
            <a:r>
              <a:rPr lang="ru-RU" dirty="0"/>
              <a:t>№ 81,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82, </a:t>
            </a:r>
            <a:r>
              <a:rPr lang="ru-RU" dirty="0" smtClean="0"/>
              <a:t>СШ </a:t>
            </a:r>
            <a:r>
              <a:rPr lang="ru-RU" dirty="0"/>
              <a:t>№ 85, СШ № </a:t>
            </a:r>
            <a:r>
              <a:rPr lang="ru-RU" dirty="0" smtClean="0"/>
              <a:t>93, СШ </a:t>
            </a:r>
            <a:r>
              <a:rPr lang="ru-RU" dirty="0"/>
              <a:t>№ 129, СШ № 133, СШ № 134, СШ № 137, СШ № 145.</a:t>
            </a:r>
            <a:endParaRPr lang="ru-RU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16241" y="4030659"/>
            <a:ext cx="510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 в полноте поставленных </a:t>
            </a:r>
            <a:r>
              <a:rPr lang="ru-RU" b="1" dirty="0" smtClean="0"/>
              <a:t>задач</a:t>
            </a:r>
            <a:r>
              <a:rPr lang="ru-RU" dirty="0" smtClean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Гимназия № 13 «</a:t>
            </a:r>
            <a:r>
              <a:rPr lang="ru-RU" dirty="0" err="1"/>
              <a:t>Академ</a:t>
            </a:r>
            <a:r>
              <a:rPr lang="ru-RU" dirty="0" smtClean="0"/>
              <a:t>», </a:t>
            </a:r>
            <a:r>
              <a:rPr lang="ru-RU" dirty="0"/>
              <a:t>Лицей № </a:t>
            </a:r>
            <a:r>
              <a:rPr lang="ru-RU" dirty="0" smtClean="0"/>
              <a:t>8, </a:t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</a:t>
            </a:r>
            <a:r>
              <a:rPr lang="ru-RU" dirty="0" smtClean="0"/>
              <a:t>53, </a:t>
            </a:r>
            <a:r>
              <a:rPr lang="ru-RU" dirty="0"/>
              <a:t>СШ № </a:t>
            </a:r>
            <a:r>
              <a:rPr lang="ru-RU" dirty="0" smtClean="0"/>
              <a:t>78, </a:t>
            </a:r>
            <a:r>
              <a:rPr lang="ru-RU" dirty="0"/>
              <a:t>СШ № 141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16241" y="5038069"/>
            <a:ext cx="5107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Отсутствие ряда </a:t>
            </a:r>
            <a:r>
              <a:rPr lang="ru-RU" b="1" dirty="0" smtClean="0"/>
              <a:t>задач</a:t>
            </a:r>
            <a:r>
              <a:rPr lang="ru-RU" dirty="0" smtClean="0"/>
              <a:t>: Гимназия </a:t>
            </a:r>
            <a:r>
              <a:rPr lang="ru-RU" dirty="0"/>
              <a:t>№ </a:t>
            </a:r>
            <a:r>
              <a:rPr lang="ru-RU" dirty="0" smtClean="0"/>
              <a:t>10, </a:t>
            </a:r>
          </a:p>
          <a:p>
            <a:r>
              <a:rPr lang="ru-RU" dirty="0" smtClean="0"/>
              <a:t>СШ № 3, СШ</a:t>
            </a:r>
            <a:r>
              <a:rPr lang="ru-RU" dirty="0"/>
              <a:t> № </a:t>
            </a:r>
            <a:r>
              <a:rPr lang="ru-RU" dirty="0" smtClean="0"/>
              <a:t>10, </a:t>
            </a:r>
            <a:r>
              <a:rPr lang="ru-RU" dirty="0"/>
              <a:t>СШ № </a:t>
            </a:r>
            <a:r>
              <a:rPr lang="ru-RU" dirty="0" smtClean="0"/>
              <a:t>24, </a:t>
            </a:r>
            <a:r>
              <a:rPr lang="ru-RU" dirty="0"/>
              <a:t>СШ № </a:t>
            </a:r>
            <a:r>
              <a:rPr lang="ru-RU" dirty="0" smtClean="0"/>
              <a:t>27, </a:t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</a:t>
            </a:r>
            <a:r>
              <a:rPr lang="ru-RU" dirty="0" smtClean="0"/>
              <a:t>31, СШ </a:t>
            </a:r>
            <a:r>
              <a:rPr lang="ru-RU" dirty="0"/>
              <a:t>№ </a:t>
            </a:r>
            <a:r>
              <a:rPr lang="ru-RU" dirty="0" smtClean="0"/>
              <a:t>39, </a:t>
            </a:r>
            <a:r>
              <a:rPr lang="ru-RU" dirty="0"/>
              <a:t>СШ № </a:t>
            </a:r>
            <a:r>
              <a:rPr lang="ru-RU" dirty="0" smtClean="0"/>
              <a:t>62, СШ</a:t>
            </a:r>
            <a:r>
              <a:rPr lang="ru-RU" dirty="0"/>
              <a:t> № </a:t>
            </a:r>
            <a:r>
              <a:rPr lang="ru-RU" dirty="0" smtClean="0"/>
              <a:t>65, </a:t>
            </a:r>
            <a:br>
              <a:rPr lang="ru-RU" dirty="0" smtClean="0"/>
            </a:br>
            <a:r>
              <a:rPr lang="ru-RU" dirty="0" smtClean="0"/>
              <a:t>СШ </a:t>
            </a:r>
            <a:r>
              <a:rPr lang="ru-RU" dirty="0"/>
              <a:t>№ </a:t>
            </a:r>
            <a:r>
              <a:rPr lang="ru-RU" dirty="0" smtClean="0"/>
              <a:t>76, СШ </a:t>
            </a:r>
            <a:r>
              <a:rPr lang="ru-RU" dirty="0"/>
              <a:t>№ </a:t>
            </a:r>
            <a:r>
              <a:rPr lang="ru-RU" dirty="0" smtClean="0"/>
              <a:t>89, СШ</a:t>
            </a:r>
            <a:r>
              <a:rPr lang="ru-RU" dirty="0"/>
              <a:t> № </a:t>
            </a:r>
            <a:r>
              <a:rPr lang="ru-RU" dirty="0" smtClean="0"/>
              <a:t>90, </a:t>
            </a:r>
            <a:r>
              <a:rPr lang="ru-RU" dirty="0"/>
              <a:t>СШ № </a:t>
            </a:r>
            <a:r>
              <a:rPr lang="ru-RU" dirty="0" smtClean="0"/>
              <a:t>99, </a:t>
            </a:r>
            <a:r>
              <a:rPr lang="ru-RU" dirty="0"/>
              <a:t>СШ № </a:t>
            </a:r>
            <a:r>
              <a:rPr lang="ru-RU" dirty="0" smtClean="0"/>
              <a:t>115, СШ </a:t>
            </a:r>
            <a:r>
              <a:rPr lang="ru-RU" dirty="0"/>
              <a:t>№ </a:t>
            </a:r>
            <a:r>
              <a:rPr lang="ru-RU" dirty="0" smtClean="0"/>
              <a:t>144, СШ </a:t>
            </a:r>
            <a:r>
              <a:rPr lang="ru-RU" dirty="0"/>
              <a:t>№ </a:t>
            </a:r>
            <a:r>
              <a:rPr lang="ru-RU" dirty="0" smtClean="0"/>
              <a:t>147, </a:t>
            </a:r>
            <a:r>
              <a:rPr lang="ru-RU" dirty="0"/>
              <a:t>СШ № 148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1905" y="911095"/>
            <a:ext cx="466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Планы представили</a:t>
            </a:r>
            <a:r>
              <a:rPr lang="ru-RU" dirty="0" smtClean="0"/>
              <a:t> </a:t>
            </a:r>
            <a:r>
              <a:rPr lang="ru-RU" b="1" dirty="0"/>
              <a:t>91 из 111</a:t>
            </a:r>
            <a:r>
              <a:rPr lang="ru-RU" dirty="0"/>
              <a:t> </a:t>
            </a:r>
            <a:r>
              <a:rPr lang="ru-RU" b="1" dirty="0" smtClean="0"/>
              <a:t>ОУ </a:t>
            </a:r>
            <a:r>
              <a:rPr lang="ru-RU" dirty="0" smtClean="0"/>
              <a:t>(82%).</a:t>
            </a:r>
          </a:p>
        </p:txBody>
      </p:sp>
    </p:spTree>
    <p:extLst>
      <p:ext uri="{BB962C8B-B14F-4D97-AF65-F5344CB8AC3E}">
        <p14:creationId xmlns:p14="http://schemas.microsoft.com/office/powerpoint/2010/main" val="6604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2278</Words>
  <Application>Microsoft Office PowerPoint</Application>
  <PresentationFormat>Широкоэкранный</PresentationFormat>
  <Paragraphs>390</Paragraphs>
  <Slides>46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«Красноярский стандарт качества образования»: переосмысление и целеполагание   «Анализ реализации Дорожной карты развития МСО  в 2021-2022 учебном году».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целеполагание»</vt:lpstr>
      <vt:lpstr>«Красноярский стандарт качества образования»: переосмысление и целеполагание   «Анализ реализации Дорожной карты развития МСО  в 2021-2022 учебном году».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«Красноярский стандарт качества образования: контексты развития муниципальной системы образования» для директоров, назначенных в период 2017-2020 гг.</dc:title>
  <dc:creator>Горностаев Александр Октавьевич</dc:creator>
  <cp:lastModifiedBy>Горностаев Александр Октавьевич</cp:lastModifiedBy>
  <cp:revision>286</cp:revision>
  <dcterms:created xsi:type="dcterms:W3CDTF">2020-09-17T02:47:12Z</dcterms:created>
  <dcterms:modified xsi:type="dcterms:W3CDTF">2022-02-09T06:25:02Z</dcterms:modified>
</cp:coreProperties>
</file>