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72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D1F550-3C85-4F25-B211-A12DD6BF5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D318013-8023-41F5-8D73-79FE92EE4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866F2E9-0469-4864-A510-B707DEDBF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7AC8-9B34-4057-8CB9-CA808154A6D6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D912E86-1552-4190-8EF4-79629C1E3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82DD8B1-0E68-48D3-8F1B-02C9DD324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AF4-363F-48D7-B1C3-36DD313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36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540B39-284F-4D14-9AA7-5D5B8CDA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08A45E1-82FF-4145-975F-710CC4970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42C4BB8-AE2A-40CF-B75D-981FA84E5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7AC8-9B34-4057-8CB9-CA808154A6D6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26E1954-11B7-43A0-9B28-596C4711C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42CF4DE-6992-4156-9620-3BD1957CD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AF4-363F-48D7-B1C3-36DD313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74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B75A2F0-0E30-4393-BA50-769454FEAE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7981700-C6AD-4070-B4CC-4A70636CF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381CC01-9765-4F20-AA43-B8F1E2CFC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7AC8-9B34-4057-8CB9-CA808154A6D6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9BA262-5DC6-4B39-AFEE-90452B98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CE7BA8B-5B7A-4EE8-8564-CEDC635B5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AF4-363F-48D7-B1C3-36DD313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39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B12437-102E-42D6-8B78-D00AFBD76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2D4A790-EE60-47F9-93D1-66F969BB7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062C35C-8334-4F5B-AD13-5CDABD67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7AC8-9B34-4057-8CB9-CA808154A6D6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5F8C34-5D50-4D8A-B02B-D3F62FB44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CD4E2B5-F829-46EC-BED0-652C536F4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AF4-363F-48D7-B1C3-36DD313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19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8FFB06-6D35-447D-BFE7-A37DFD5B1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9C306C9-A56E-4F0D-8A4E-6196EFEBE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4756A8E-C057-43D4-9D86-7DEF6E46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7AC8-9B34-4057-8CB9-CA808154A6D6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C3B0B24-81D4-4988-A7D3-65CA85FA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F9B6913-EBD2-4A1A-9024-AD9F7D864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AF4-363F-48D7-B1C3-36DD313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96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F9F422-DE97-4478-A51C-E699D4A7A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9E63F1A-905F-46DE-B968-6760A65547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FF01FFF-D79A-4464-833D-249CEAEE8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83335A2-543D-4B59-93C0-ABDB49D8D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7AC8-9B34-4057-8CB9-CA808154A6D6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E71D520-AE5C-479B-8C18-B63DABC4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EDA26E0-2490-44C1-A793-D566B303E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AF4-363F-48D7-B1C3-36DD313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99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968FD9-C634-4CC6-B7C7-970551514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0229EFF-0974-4EA5-8C60-FE38EA885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D9BB969-BB18-4AD1-9701-4BD56C6E0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E3F9C58-B972-4B30-9104-17878F4A4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21F56D7-3A10-4689-95A6-257CEC5602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8035F42-DE38-4F8F-A3A6-1CC12C0E0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7AC8-9B34-4057-8CB9-CA808154A6D6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A73BC42-F9D2-45E8-8BF6-0251948A4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285A85C-9AA8-42DD-A156-6FA81CF1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AF4-363F-48D7-B1C3-36DD313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70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AF04EE-FE00-4DE4-9E41-08195B25A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887BE2C-4E79-41B1-BD67-F30885206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7AC8-9B34-4057-8CB9-CA808154A6D6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ED8AECA-399A-4087-A6B5-D44017E51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4650E21-9ACD-477C-A991-EC0D2A0A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AF4-363F-48D7-B1C3-36DD313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69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57776D6-254A-4171-BFD4-B0BC9BCB1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7AC8-9B34-4057-8CB9-CA808154A6D6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207C55D-86B3-47EC-BDD9-1BE8AF76F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43BDD4E-B782-4A72-8CA8-3B711F39C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AF4-363F-48D7-B1C3-36DD313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81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B81515-A28E-4B23-93D0-B113505C2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51CF55F-149E-49C3-9A6A-0C5D15276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25F7E52-677E-414E-AF64-1F222213F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1668A46-BD8E-429D-A487-655244C5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7AC8-9B34-4057-8CB9-CA808154A6D6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EF14015-D17C-4CF1-9603-956E23AAB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0C3919E-DCE1-47D0-97BD-8B42B0AC5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AF4-363F-48D7-B1C3-36DD313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13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8A1ABB-E63E-408B-8FE7-BFD9D7B68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964BD7C-2853-4111-96DC-039AD11786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1C3E268-4F19-4482-8147-595266639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0A78EE7-7172-4C1F-AA54-6A207AE9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7AC8-9B34-4057-8CB9-CA808154A6D6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BF63313-B6E4-4331-9646-AEA8E46E3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AC9BFE4-641C-481F-BAC2-6DAAB43A9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AF4-363F-48D7-B1C3-36DD313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06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F22D60-2C29-445F-9874-CC3167CC3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4DB92F3-31CC-4897-A503-0833EE95C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53AC04D-73A7-49A9-BF7C-9DD76253A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17AC8-9B34-4057-8CB9-CA808154A6D6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EA23763-5FCA-492B-8160-68D80391D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2BEAEE9-2EED-4385-B5CE-48D88BD9E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5FAF4-363F-48D7-B1C3-36DD313A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78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vo.garant.ru/#/document/70291362/entry/10222" TargetMode="External"/><Relationship Id="rId2" Type="http://schemas.openxmlformats.org/officeDocument/2006/relationships/hyperlink" Target="http://ivo.garant.ru/#/document/5632903/entry/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vo.garant.ru/#/document/70291362/entry/102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597E01-075C-45B6-9D02-737355EC7F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Семинар руководителей организаций </a:t>
            </a:r>
            <a:br>
              <a:rPr lang="ru-RU" sz="36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общего образования</a:t>
            </a:r>
            <a:r>
              <a:rPr lang="ru-RU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«КСКО: переосмысление и целеполагание»</a:t>
            </a:r>
            <a:endParaRPr lang="ru-RU" sz="3600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90A2C4A-AFD1-4F8A-AFDB-40BE54105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2132"/>
            <a:ext cx="9144000" cy="465667"/>
          </a:xfrm>
        </p:spPr>
        <p:txBody>
          <a:bodyPr/>
          <a:lstStyle/>
          <a:p>
            <a:r>
              <a:rPr lang="ru-RU" dirty="0"/>
              <a:t>28-30 сентября 2021 г.</a:t>
            </a:r>
          </a:p>
        </p:txBody>
      </p:sp>
    </p:spTree>
    <p:extLst>
      <p:ext uri="{BB962C8B-B14F-4D97-AF65-F5344CB8AC3E}">
        <p14:creationId xmlns:p14="http://schemas.microsoft.com/office/powerpoint/2010/main" val="319110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90C9E3-5068-4236-87AC-DFB15F32B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495" y="365125"/>
            <a:ext cx="10515600" cy="65087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Семинар руководителей организаций общего образования</a:t>
            </a:r>
            <a: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«КСКО: переосмысление и целеполагание»</a:t>
            </a:r>
            <a:endParaRPr lang="ru-RU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1A4BF2-59C3-48CC-9B58-84A8612C3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1016000"/>
            <a:ext cx="11294533" cy="547687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b="1" u="sng" dirty="0"/>
              <a:t>Внешние требования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22272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Образовательная организация несет </a:t>
            </a:r>
            <a:r>
              <a:rPr lang="ru-RU" sz="1800" b="1" dirty="0">
                <a:solidFill>
                  <a:srgbClr val="22272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ответственность</a:t>
            </a:r>
            <a:r>
              <a:rPr lang="ru-RU" sz="1800" dirty="0">
                <a:solidFill>
                  <a:srgbClr val="22272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… за </a:t>
            </a:r>
            <a:r>
              <a:rPr lang="ru-RU" sz="1800" b="1" dirty="0">
                <a:solidFill>
                  <a:srgbClr val="22272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качество образования </a:t>
            </a:r>
            <a:r>
              <a:rPr lang="ru-RU" sz="1800" dirty="0">
                <a:solidFill>
                  <a:srgbClr val="22272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своих выпускников.</a:t>
            </a:r>
            <a:endParaRPr lang="ru-RU" sz="1800" b="1" dirty="0">
              <a:solidFill>
                <a:srgbClr val="22272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>
                <a:solidFill>
                  <a:srgbClr val="22272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1800" b="1" dirty="0">
                <a:solidFill>
                  <a:srgbClr val="22272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ачество образования</a:t>
            </a:r>
            <a:r>
              <a:rPr lang="ru-RU" sz="1800" dirty="0">
                <a:solidFill>
                  <a:srgbClr val="22272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- комплексная характеристика образовательной деятельности и подготовки обучающегося, выражающая степень их соответствия </a:t>
            </a:r>
            <a:r>
              <a:rPr lang="ru-RU" sz="1800" u="sng" dirty="0">
                <a:solidFill>
                  <a:srgbClr val="3272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федеральным государственным образовательным стандартам</a:t>
            </a:r>
            <a:r>
              <a:rPr lang="ru-RU" sz="1800" dirty="0">
                <a:solidFill>
                  <a:srgbClr val="22272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</a:t>
            </a:r>
            <a:r>
              <a:rPr lang="ru-RU" sz="1800" b="1" dirty="0">
                <a:solidFill>
                  <a:srgbClr val="22272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степень достижения планируемых результатов </a:t>
            </a:r>
            <a:r>
              <a:rPr lang="ru-RU" sz="1800" dirty="0">
                <a:solidFill>
                  <a:srgbClr val="22272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 программы 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22272F"/>
                </a:solidFill>
                <a:cs typeface="Times New Roman" panose="02020603050405020304" pitchFamily="18" charset="0"/>
              </a:rPr>
              <a:t>1) </a:t>
            </a:r>
            <a:r>
              <a:rPr lang="ru-RU" sz="1800" b="1" dirty="0">
                <a:solidFill>
                  <a:srgbClr val="22272F"/>
                </a:solidFill>
                <a:cs typeface="Times New Roman" panose="02020603050405020304" pitchFamily="18" charset="0"/>
              </a:rPr>
              <a:t>образование</a:t>
            </a:r>
            <a:r>
              <a:rPr lang="ru-RU" sz="1800" dirty="0">
                <a:solidFill>
                  <a:srgbClr val="22272F"/>
                </a:solidFill>
                <a:cs typeface="Times New Roman" panose="02020603050405020304" pitchFamily="18" charset="0"/>
              </a:rPr>
              <a:t> - единый </a:t>
            </a:r>
            <a:r>
              <a:rPr lang="ru-RU" sz="1800" b="1" dirty="0">
                <a:solidFill>
                  <a:srgbClr val="22272F"/>
                </a:solidFill>
                <a:cs typeface="Times New Roman" panose="02020603050405020304" pitchFamily="18" charset="0"/>
              </a:rPr>
              <a:t>целенаправленный процесс </a:t>
            </a:r>
            <a:r>
              <a:rPr lang="ru-RU" sz="1800" b="1" dirty="0">
                <a:solidFill>
                  <a:srgbClr val="22272F"/>
                </a:solidFill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воспитания</a:t>
            </a:r>
            <a:r>
              <a:rPr lang="ru-RU" sz="1800" b="1" dirty="0">
                <a:solidFill>
                  <a:srgbClr val="22272F"/>
                </a:solidFill>
                <a:cs typeface="Times New Roman" panose="02020603050405020304" pitchFamily="18" charset="0"/>
              </a:rPr>
              <a:t> и </a:t>
            </a:r>
            <a:r>
              <a:rPr lang="ru-RU" sz="1800" b="1" dirty="0">
                <a:solidFill>
                  <a:srgbClr val="22272F"/>
                </a:solidFill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обучения</a:t>
            </a:r>
            <a:r>
              <a:rPr lang="ru-RU" sz="1800" dirty="0">
                <a:solidFill>
                  <a:srgbClr val="22272F"/>
                </a:solidFill>
                <a:cs typeface="Times New Roman" panose="02020603050405020304" pitchFamily="18" charset="0"/>
              </a:rPr>
              <a:t>, являющийся общественно значимым благом и осуществляемый в интересах человека, семьи, общества и государства, а также </a:t>
            </a:r>
            <a:r>
              <a:rPr lang="ru-RU" sz="1800" b="1" dirty="0">
                <a:solidFill>
                  <a:srgbClr val="22272F"/>
                </a:solidFill>
                <a:cs typeface="Times New Roman" panose="02020603050405020304" pitchFamily="18" charset="0"/>
              </a:rPr>
              <a:t>совокупность приобретаемых знаний, умений, навыков, ценностных установок, опыта деятельности </a:t>
            </a:r>
            <a:r>
              <a:rPr lang="ru-RU" sz="1800" dirty="0">
                <a:solidFill>
                  <a:srgbClr val="22272F"/>
                </a:solidFill>
                <a:cs typeface="Times New Roman" panose="02020603050405020304" pitchFamily="18" charset="0"/>
              </a:rPr>
              <a:t>и компетенции</a:t>
            </a:r>
            <a:r>
              <a:rPr lang="ru-RU" sz="1800" b="1" dirty="0">
                <a:solidFill>
                  <a:srgbClr val="22272F"/>
                </a:solidFill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2272F"/>
                </a:solidFill>
                <a:cs typeface="Times New Roman" panose="02020603050405020304" pitchFamily="18" charset="0"/>
              </a:rPr>
              <a:t>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интересов;</a:t>
            </a:r>
          </a:p>
          <a:p>
            <a:pPr marL="0" indent="0" algn="r">
              <a:buNone/>
            </a:pPr>
            <a:r>
              <a:rPr lang="ru-RU" sz="1600" i="1" dirty="0">
                <a:solidFill>
                  <a:srgbClr val="22272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(Закон «Об образовании в РФ» от 29.12.2012 № 273-ФЗ);</a:t>
            </a:r>
          </a:p>
          <a:p>
            <a:pPr marL="0" indent="0">
              <a:buNone/>
            </a:pPr>
            <a:r>
              <a:rPr lang="ru-RU" sz="1800" b="1" i="1" dirty="0">
                <a:solidFill>
                  <a:srgbClr val="22272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Обеспечить качество обучения и воспитания в соответствии с ФГОС на каждом уровне образования </a:t>
            </a:r>
          </a:p>
          <a:p>
            <a:pPr marL="0" indent="0">
              <a:buNone/>
            </a:pPr>
            <a:r>
              <a:rPr lang="ru-RU" sz="1800" i="1" dirty="0">
                <a:solidFill>
                  <a:srgbClr val="22272F"/>
                </a:solidFill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r>
              <a:rPr lang="ru-RU" sz="1800" i="1" dirty="0">
                <a:solidFill>
                  <a:srgbClr val="22272F"/>
                </a:solidFill>
                <a:cs typeface="Times New Roman" panose="02020603050405020304" pitchFamily="18" charset="0"/>
              </a:rPr>
              <a:t>Объективность оценивания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6047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90C9E3-5068-4236-87AC-DFB15F32B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495" y="365125"/>
            <a:ext cx="10515600" cy="65087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Семинар руководителей организаций общего образования</a:t>
            </a:r>
            <a: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«КСКО: переосмысление и целеполагание»</a:t>
            </a:r>
            <a:endParaRPr lang="ru-RU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1A4BF2-59C3-48CC-9B58-84A8612C3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1016000"/>
            <a:ext cx="11294533" cy="5476875"/>
          </a:xfrm>
        </p:spPr>
        <p:txBody>
          <a:bodyPr/>
          <a:lstStyle/>
          <a:p>
            <a:pPr marL="0" indent="0" algn="r">
              <a:buNone/>
            </a:pPr>
            <a:r>
              <a:rPr lang="ru-RU" b="1" u="sng" dirty="0"/>
              <a:t>Смысл необходимых изменений</a:t>
            </a:r>
          </a:p>
          <a:p>
            <a:pPr marL="342900" indent="-342900" algn="just">
              <a:buAutoNum type="arabicPeriod"/>
            </a:pPr>
            <a:r>
              <a:rPr lang="ru-RU" sz="1800" b="1" i="1" dirty="0">
                <a:solidFill>
                  <a:srgbClr val="22272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Изменение содержания и организации воспитания и обучения для достижения образовательных результатов в соответствии с требованиями ФГОС ОО.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22272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2) </a:t>
            </a:r>
            <a:r>
              <a:rPr lang="ru-RU" sz="1800" b="1" dirty="0">
                <a:solidFill>
                  <a:srgbClr val="22272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воспитание</a:t>
            </a:r>
            <a:r>
              <a:rPr lang="ru-RU" sz="1800" dirty="0">
                <a:solidFill>
                  <a:srgbClr val="22272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 - </a:t>
            </a:r>
            <a:r>
              <a:rPr lang="ru-RU" sz="1800" b="1" dirty="0">
                <a:solidFill>
                  <a:srgbClr val="22272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деятельность</a:t>
            </a:r>
            <a:r>
              <a:rPr lang="ru-RU" sz="1800" dirty="0">
                <a:solidFill>
                  <a:srgbClr val="22272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направленная на </a:t>
            </a:r>
            <a:r>
              <a:rPr lang="ru-RU" sz="1800" b="1" dirty="0">
                <a:solidFill>
                  <a:srgbClr val="22272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развитие личности</a:t>
            </a:r>
            <a:r>
              <a:rPr lang="ru-RU" sz="1800" dirty="0">
                <a:solidFill>
                  <a:srgbClr val="22272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среде;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22272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3) </a:t>
            </a:r>
            <a:r>
              <a:rPr lang="ru-RU" sz="1800" b="1" dirty="0">
                <a:solidFill>
                  <a:srgbClr val="22272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обучение</a:t>
            </a:r>
            <a:r>
              <a:rPr lang="ru-RU" sz="1800" dirty="0">
                <a:solidFill>
                  <a:srgbClr val="22272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 - </a:t>
            </a:r>
            <a:r>
              <a:rPr lang="ru-RU" sz="1800" b="1" dirty="0">
                <a:solidFill>
                  <a:srgbClr val="22272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целенаправленный процесс организации деятельности обучающихся по овладению </a:t>
            </a:r>
            <a:r>
              <a:rPr lang="ru-RU" sz="1800" dirty="0">
                <a:solidFill>
                  <a:srgbClr val="22272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знаниями, умениями, навыками и компетенцией, приобретению опыта деятельности, развитию способностей, приобретению опыта применения знаний в повседневной жизни и формированию у обучающихся мотивации получения образования в течение всей жизни;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91268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90C9E3-5068-4236-87AC-DFB15F32B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495" y="365125"/>
            <a:ext cx="10515600" cy="65087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Семинар руководителей организаций общего образования</a:t>
            </a:r>
            <a: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«КСКО: переосмысление и целеполагание»</a:t>
            </a:r>
            <a:endParaRPr lang="ru-RU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1A4BF2-59C3-48CC-9B58-84A8612C3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1016000"/>
            <a:ext cx="11294533" cy="5476875"/>
          </a:xfrm>
        </p:spPr>
        <p:txBody>
          <a:bodyPr/>
          <a:lstStyle/>
          <a:p>
            <a:pPr marL="0" indent="0" algn="r">
              <a:buNone/>
            </a:pPr>
            <a:r>
              <a:rPr lang="ru-RU" b="1" u="sng" dirty="0"/>
              <a:t>Проблемы управленческой деятельности</a:t>
            </a:r>
          </a:p>
          <a:p>
            <a:pPr marL="0" indent="0" algn="just">
              <a:buNone/>
            </a:pPr>
            <a:r>
              <a:rPr lang="ru-RU" sz="1800" b="1" i="1" dirty="0"/>
              <a:t>Невозможность обеспечить достижение планируемых образовательных результатов в соответствии с требованиями ФГОС ОО на каждом уровне образования в сохраняющейся традиции предметно-классно-урочной организации учебного процесса и проведения воспитательных мероприятий без целевой их направленности.</a:t>
            </a:r>
          </a:p>
          <a:p>
            <a:pPr marL="0" indent="0" algn="just">
              <a:buNone/>
            </a:pPr>
            <a:r>
              <a:rPr lang="ru-RU" sz="1800" b="1" i="1" dirty="0"/>
              <a:t>Причины.</a:t>
            </a:r>
          </a:p>
          <a:p>
            <a:pPr marL="0" indent="0" algn="just">
              <a:buNone/>
            </a:pPr>
            <a:r>
              <a:rPr lang="ru-RU" sz="1800" b="1" i="1" dirty="0"/>
              <a:t>1. Не ведётся целенаправленной работы с учителями по осознанию образовательных результатов в соответствии с требованиями ФГОС ОО на каждом уровне образования.</a:t>
            </a:r>
          </a:p>
          <a:p>
            <a:pPr marL="0" indent="0" algn="just">
              <a:buNone/>
            </a:pPr>
            <a:r>
              <a:rPr lang="ru-RU" sz="1800" b="1" i="1" dirty="0"/>
              <a:t>2. Формальное выделение планируемых для приоритетного формирования наиболее важных личностных качеств и ключевых общих универсальных умений из группы метапредметных результатов.</a:t>
            </a:r>
          </a:p>
          <a:p>
            <a:pPr marL="0" indent="0" algn="just">
              <a:buNone/>
            </a:pPr>
            <a:r>
              <a:rPr lang="ru-RU" sz="1800" b="1" i="1" dirty="0"/>
              <a:t>3. Не стимулируется достижение определённого среднего балла по группе обучающихся при освоении содержания учебного предмета. </a:t>
            </a:r>
          </a:p>
          <a:p>
            <a:pPr marL="0" indent="0" algn="just">
              <a:buNone/>
            </a:pPr>
            <a:r>
              <a:rPr lang="ru-RU" sz="1800" b="1" i="1" dirty="0"/>
              <a:t>4. Воспитательные мероприятия планируются традиционно по форме и содержанию, обеспечивая требуемую отчётность и интересы обучающихся. </a:t>
            </a:r>
          </a:p>
        </p:txBody>
      </p:sp>
    </p:spTree>
    <p:extLst>
      <p:ext uri="{BB962C8B-B14F-4D97-AF65-F5344CB8AC3E}">
        <p14:creationId xmlns:p14="http://schemas.microsoft.com/office/powerpoint/2010/main" val="410803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90C9E3-5068-4236-87AC-DFB15F32B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495" y="365125"/>
            <a:ext cx="10515600" cy="65087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Семинар руководителей организаций общего образования</a:t>
            </a:r>
            <a: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«КСКО: переосмысление и целеполагание»</a:t>
            </a:r>
            <a:endParaRPr lang="ru-RU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1A4BF2-59C3-48CC-9B58-84A8612C3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1016000"/>
            <a:ext cx="11294533" cy="5476875"/>
          </a:xfrm>
        </p:spPr>
        <p:txBody>
          <a:bodyPr/>
          <a:lstStyle/>
          <a:p>
            <a:pPr marL="0" indent="0" algn="r">
              <a:buNone/>
            </a:pPr>
            <a:r>
              <a:rPr lang="ru-RU" b="1" u="sng" dirty="0"/>
              <a:t>Необходимые изменения управленческой деятельности</a:t>
            </a:r>
          </a:p>
          <a:p>
            <a:pPr marL="0" indent="0" algn="just">
              <a:buNone/>
            </a:pPr>
            <a:r>
              <a:rPr lang="ru-RU" sz="1800" b="1" i="1" dirty="0"/>
              <a:t>Нацеленность на достижение планируемых образовательных результатов в соответствии с требованиями ФГОС ОО на каждом уровне образования</a:t>
            </a:r>
          </a:p>
          <a:p>
            <a:pPr marL="0" indent="0" algn="just">
              <a:buNone/>
            </a:pPr>
            <a:r>
              <a:rPr lang="ru-RU" sz="1800" b="1" i="1" dirty="0"/>
              <a:t>Проведение рефлексивного анализа применяемых учителями форм организации обучения</a:t>
            </a:r>
          </a:p>
          <a:p>
            <a:pPr marL="0" indent="0" algn="just">
              <a:buNone/>
            </a:pPr>
            <a:r>
              <a:rPr lang="ru-RU" sz="1800" b="1" i="1" dirty="0"/>
              <a:t>Организация поиска новых для учителей эффективных форм организации обучения для адекватного использования в условиях конкретной образовательной организации</a:t>
            </a:r>
          </a:p>
          <a:p>
            <a:pPr marL="0" indent="0" algn="just">
              <a:buNone/>
            </a:pPr>
            <a:r>
              <a:rPr lang="ru-RU" sz="1800" b="1" i="1" dirty="0"/>
              <a:t>Планирование воспитательных мероприятий с направленностью на образовательный результат, на формирование определённых качеств личности и социальных умений.</a:t>
            </a:r>
          </a:p>
          <a:p>
            <a:pPr marL="0" indent="0" algn="just">
              <a:buNone/>
            </a:pPr>
            <a:endParaRPr lang="ru-RU" sz="1800" b="1" i="1" dirty="0"/>
          </a:p>
        </p:txBody>
      </p:sp>
    </p:spTree>
    <p:extLst>
      <p:ext uri="{BB962C8B-B14F-4D97-AF65-F5344CB8AC3E}">
        <p14:creationId xmlns:p14="http://schemas.microsoft.com/office/powerpoint/2010/main" val="312380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90C9E3-5068-4236-87AC-DFB15F32B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495" y="365125"/>
            <a:ext cx="10515600" cy="65087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Семинар руководителей организаций общего образования</a:t>
            </a:r>
            <a: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«КСКО: переосмысление и целеполагание»</a:t>
            </a:r>
            <a:endParaRPr lang="ru-RU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1A4BF2-59C3-48CC-9B58-84A8612C3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1016000"/>
            <a:ext cx="11294533" cy="5476875"/>
          </a:xfrm>
        </p:spPr>
        <p:txBody>
          <a:bodyPr/>
          <a:lstStyle/>
          <a:p>
            <a:pPr marL="0" indent="0" algn="r">
              <a:buNone/>
            </a:pPr>
            <a:r>
              <a:rPr lang="ru-RU" b="1" u="sng" dirty="0"/>
              <a:t>Необходимые действия в управлении образовательной организацией</a:t>
            </a:r>
          </a:p>
          <a:p>
            <a:pPr marL="0" indent="0" algn="just">
              <a:buNone/>
            </a:pPr>
            <a:r>
              <a:rPr lang="ru-RU" sz="1800" b="1" i="1" dirty="0"/>
              <a:t>Организация цикла рефлексивно-аналитических семинаров с учителями: </a:t>
            </a:r>
          </a:p>
          <a:p>
            <a:pPr marL="352425" indent="0" algn="just">
              <a:buNone/>
            </a:pPr>
            <a:r>
              <a:rPr lang="ru-RU" sz="1800" b="1" i="1" dirty="0"/>
              <a:t>1) по осознанию планируемых образовательных результатов в соответствии с требованиями ФГОС ОО на каждом уровне образования:</a:t>
            </a:r>
          </a:p>
          <a:p>
            <a:pPr marL="722313" indent="-273050" algn="just"/>
            <a:r>
              <a:rPr lang="ru-RU" sz="1800" b="1" i="1" dirty="0"/>
              <a:t>выделенных для приоритетного формирования ключевых личностных качеств и универсальных общих умений из группы метапредметных результатов;</a:t>
            </a:r>
          </a:p>
          <a:p>
            <a:pPr marL="722313" indent="-273050" algn="just"/>
            <a:r>
              <a:rPr lang="ru-RU" sz="1800" b="1" i="1" dirty="0"/>
              <a:t>обеспечение среднего балла «4» по отметкам усвоения содержания учебного предмета в группе обучающихся </a:t>
            </a:r>
          </a:p>
          <a:p>
            <a:pPr marL="352425" indent="0" algn="just">
              <a:buNone/>
            </a:pPr>
            <a:r>
              <a:rPr lang="ru-RU" sz="1800" b="1" i="1" dirty="0"/>
              <a:t>2) по применяемым учителями формам организации обучения</a:t>
            </a:r>
          </a:p>
          <a:p>
            <a:pPr marL="352425" indent="0" algn="just">
              <a:buNone/>
            </a:pPr>
            <a:r>
              <a:rPr lang="ru-RU" sz="1800" b="1" i="1" dirty="0"/>
              <a:t>3) по формируемым ключевым умениям и личностным качествам </a:t>
            </a:r>
          </a:p>
          <a:p>
            <a:pPr marL="352425" indent="0" algn="just">
              <a:buNone/>
            </a:pPr>
            <a:r>
              <a:rPr lang="ru-RU" sz="1800" b="1" i="1" dirty="0"/>
              <a:t>4) по результатам освоения содержания учебных предметов</a:t>
            </a:r>
          </a:p>
          <a:p>
            <a:pPr marL="0" indent="0" algn="just">
              <a:buNone/>
            </a:pPr>
            <a:r>
              <a:rPr lang="ru-RU" sz="1800" b="1" i="1" dirty="0"/>
              <a:t>Организация поиска новых для учителей эффективных форм организации обучения для адекватного использования в условиях конкретной образовательной организации</a:t>
            </a:r>
          </a:p>
          <a:p>
            <a:pPr marL="0" indent="0" algn="just">
              <a:buNone/>
            </a:pPr>
            <a:r>
              <a:rPr lang="ru-RU" sz="1800" b="1" i="1" dirty="0"/>
              <a:t>Планирование воспитательных мероприятий с направленностью на образовательный результат, </a:t>
            </a:r>
            <a:br>
              <a:rPr lang="ru-RU" sz="1800" b="1" i="1" dirty="0"/>
            </a:br>
            <a:r>
              <a:rPr lang="ru-RU" sz="1800" b="1" i="1" dirty="0"/>
              <a:t>на формирование определённых качеств личности и социальных умений.</a:t>
            </a:r>
          </a:p>
          <a:p>
            <a:pPr marL="0" indent="0" algn="just">
              <a:buNone/>
            </a:pPr>
            <a:endParaRPr lang="ru-RU" sz="1800" b="1" i="1" dirty="0"/>
          </a:p>
        </p:txBody>
      </p:sp>
    </p:spTree>
    <p:extLst>
      <p:ext uri="{BB962C8B-B14F-4D97-AF65-F5344CB8AC3E}">
        <p14:creationId xmlns:p14="http://schemas.microsoft.com/office/powerpoint/2010/main" val="384124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90C9E3-5068-4236-87AC-DFB15F32B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495" y="365125"/>
            <a:ext cx="10515600" cy="65087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Семинар руководителей организаций общего образования</a:t>
            </a:r>
            <a: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«КСКО: переосмысление и целеполагание»</a:t>
            </a:r>
            <a:endParaRPr lang="ru-RU" dirty="0">
              <a:latin typeface="+mn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95" y="1013604"/>
            <a:ext cx="10515600" cy="584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371</Words>
  <Application>Microsoft Office PowerPoint</Application>
  <PresentationFormat>Широкоэкранный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Семинар руководителей организаций  общего образования «КСКО: переосмысление и целеполагание»</vt:lpstr>
      <vt:lpstr>Семинар руководителей организаций общего образования «КСКО: переосмысление и целеполагание»</vt:lpstr>
      <vt:lpstr>Семинар руководителей организаций общего образования «КСКО: переосмысление и целеполагание»</vt:lpstr>
      <vt:lpstr>Семинар руководителей организаций общего образования «КСКО: переосмысление и целеполагание»</vt:lpstr>
      <vt:lpstr>Семинар руководителей организаций общего образования «КСКО: переосмысление и целеполагание»</vt:lpstr>
      <vt:lpstr>Семинар руководителей организаций общего образования «КСКО: переосмысление и целеполагание»</vt:lpstr>
      <vt:lpstr>Семинар руководителей организаций общего образования «КСКО: переосмысление и целеполагание»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руководителей организаций  общего и дополнительного образования «КСКО: переосмысление и целеполагание»</dc:title>
  <dc:creator>Горностаев</dc:creator>
  <cp:lastModifiedBy>Горностаев Александр Октавьевич</cp:lastModifiedBy>
  <cp:revision>8</cp:revision>
  <dcterms:created xsi:type="dcterms:W3CDTF">2021-09-29T15:12:20Z</dcterms:created>
  <dcterms:modified xsi:type="dcterms:W3CDTF">2021-11-18T08:20:03Z</dcterms:modified>
</cp:coreProperties>
</file>