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3" r:id="rId9"/>
    <p:sldId id="262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2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4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51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4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96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7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0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5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92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77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50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45EB5-40C3-4360-8241-89426553698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09E3-09CD-4F44-8CE2-5F4333B21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60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kiv.instrao.ru/support/demonstratsionnye-materialya/finansovaya-gramotnost.php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hyperlink" Target="http://skiv.instrao.ru/support/demonstratsionnye-materialya/kreativnoe-myshlenie.php" TargetMode="External"/><Relationship Id="rId2" Type="http://schemas.openxmlformats.org/officeDocument/2006/relationships/hyperlink" Target="http://skiv.instrao.ru/support/demonstratsionnye-materialya/chitatelskaya-gramotnost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iv.instrao.ru/support/demonstratsionnye-materialya/estestvennonauchnaya-gramotnost.php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hyperlink" Target="http://skiv.instrao.ru/support/demonstratsionnye-materialya/globalnye-kompetentsii.php" TargetMode="External"/><Relationship Id="rId4" Type="http://schemas.openxmlformats.org/officeDocument/2006/relationships/hyperlink" Target="http://skiv.instrao.ru/support/demonstratsionnye-materialya/matematicheskaya-gramotnost.php" TargetMode="Externa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9045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74336"/>
            <a:ext cx="9144000" cy="11826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Горностаев Александр Октавьевич, заместитель директора КИМЦ</a:t>
            </a:r>
          </a:p>
          <a:p>
            <a:endParaRPr lang="ru-RU" dirty="0" smtClean="0"/>
          </a:p>
          <a:p>
            <a:r>
              <a:rPr lang="ru-RU" dirty="0" smtClean="0"/>
              <a:t>24 сентября 2020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5488" y="764414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Семинар руководителей ОУ и УДО «КСКО: управление по образовательным результатам в новых условиях»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467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</a:t>
            </a:r>
            <a:r>
              <a:rPr lang="ru-RU" dirty="0" smtClean="0"/>
              <a:t>образовательной </a:t>
            </a:r>
            <a:r>
              <a:rPr lang="ru-RU" dirty="0" smtClean="0"/>
              <a:t>организации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5610441" y="2979583"/>
            <a:ext cx="2021367" cy="2204041"/>
            <a:chOff x="4671057" y="3514917"/>
            <a:chExt cx="2021367" cy="2204041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5608320" y="3514917"/>
              <a:ext cx="679072" cy="959547"/>
              <a:chOff x="2196" y="2579"/>
              <a:chExt cx="726" cy="958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2196" y="2872"/>
                <a:ext cx="726" cy="665"/>
                <a:chOff x="2241" y="2807"/>
                <a:chExt cx="510" cy="590"/>
              </a:xfrm>
            </p:grpSpPr>
            <p:sp>
              <p:nvSpPr>
                <p:cNvPr id="9" name="Arc 23"/>
                <p:cNvSpPr>
                  <a:spLocks/>
                </p:cNvSpPr>
                <p:nvPr/>
              </p:nvSpPr>
              <p:spPr bwMode="auto">
                <a:xfrm rot="11089716">
                  <a:off x="2401" y="2807"/>
                  <a:ext cx="270" cy="180"/>
                </a:xfrm>
                <a:custGeom>
                  <a:avLst/>
                  <a:gdLst>
                    <a:gd name="G0" fmla="+- 13974 0 0"/>
                    <a:gd name="G1" fmla="+- 21600 0 0"/>
                    <a:gd name="G2" fmla="+- 21600 0 0"/>
                    <a:gd name="T0" fmla="*/ 0 w 32346"/>
                    <a:gd name="T1" fmla="*/ 5130 h 21600"/>
                    <a:gd name="T2" fmla="*/ 32346 w 32346"/>
                    <a:gd name="T3" fmla="*/ 10240 h 21600"/>
                    <a:gd name="T4" fmla="*/ 13974 w 32346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346" h="21600" fill="none" extrusionOk="0">
                      <a:moveTo>
                        <a:pt x="-1" y="5129"/>
                      </a:moveTo>
                      <a:cubicBezTo>
                        <a:pt x="3902" y="1817"/>
                        <a:pt x="8855" y="0"/>
                        <a:pt x="13974" y="0"/>
                      </a:cubicBezTo>
                      <a:cubicBezTo>
                        <a:pt x="21458" y="0"/>
                        <a:pt x="28409" y="3874"/>
                        <a:pt x="32345" y="10240"/>
                      </a:cubicBezTo>
                    </a:path>
                    <a:path w="32346" h="21600" stroke="0" extrusionOk="0">
                      <a:moveTo>
                        <a:pt x="-1" y="5129"/>
                      </a:moveTo>
                      <a:cubicBezTo>
                        <a:pt x="3902" y="1817"/>
                        <a:pt x="8855" y="0"/>
                        <a:pt x="13974" y="0"/>
                      </a:cubicBezTo>
                      <a:cubicBezTo>
                        <a:pt x="21458" y="0"/>
                        <a:pt x="28409" y="3874"/>
                        <a:pt x="32345" y="10240"/>
                      </a:cubicBezTo>
                      <a:lnTo>
                        <a:pt x="1397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" name="Arc 24"/>
                <p:cNvSpPr>
                  <a:spLocks/>
                </p:cNvSpPr>
                <p:nvPr/>
              </p:nvSpPr>
              <p:spPr bwMode="auto">
                <a:xfrm rot="314554">
                  <a:off x="2241" y="2953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1" name="Arc 25"/>
                <p:cNvSpPr>
                  <a:spLocks/>
                </p:cNvSpPr>
                <p:nvPr/>
              </p:nvSpPr>
              <p:spPr bwMode="auto">
                <a:xfrm rot="88036" flipH="1">
                  <a:off x="2491" y="2953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7" name="Oval 26"/>
              <p:cNvSpPr>
                <a:spLocks noChangeArrowheads="1"/>
              </p:cNvSpPr>
              <p:nvPr/>
            </p:nvSpPr>
            <p:spPr bwMode="auto">
              <a:xfrm>
                <a:off x="2381" y="2679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" name="AutoShape 27"/>
              <p:cNvSpPr>
                <a:spLocks noChangeArrowheads="1"/>
              </p:cNvSpPr>
              <p:nvPr/>
            </p:nvSpPr>
            <p:spPr bwMode="auto">
              <a:xfrm rot="-753614">
                <a:off x="2391" y="2579"/>
                <a:ext cx="255" cy="180"/>
              </a:xfrm>
              <a:prstGeom prst="can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4671057" y="4090842"/>
              <a:ext cx="929002" cy="774310"/>
              <a:chOff x="1910" y="1570"/>
              <a:chExt cx="841" cy="824"/>
            </a:xfrm>
          </p:grpSpPr>
          <p:sp>
            <p:nvSpPr>
              <p:cNvPr id="14" name="Arc 13"/>
              <p:cNvSpPr>
                <a:spLocks/>
              </p:cNvSpPr>
              <p:nvPr/>
            </p:nvSpPr>
            <p:spPr bwMode="auto">
              <a:xfrm rot="11089716">
                <a:off x="2411" y="1804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" name="Arc 14"/>
              <p:cNvSpPr>
                <a:spLocks/>
              </p:cNvSpPr>
              <p:nvPr/>
            </p:nvSpPr>
            <p:spPr bwMode="auto">
              <a:xfrm rot="314554">
                <a:off x="224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" name="Arc 15"/>
              <p:cNvSpPr>
                <a:spLocks/>
              </p:cNvSpPr>
              <p:nvPr/>
            </p:nvSpPr>
            <p:spPr bwMode="auto">
              <a:xfrm rot="88036" flipH="1">
                <a:off x="249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" name="Oval 16"/>
              <p:cNvSpPr>
                <a:spLocks noChangeArrowheads="1"/>
              </p:cNvSpPr>
              <p:nvPr/>
            </p:nvSpPr>
            <p:spPr bwMode="auto">
              <a:xfrm>
                <a:off x="2406" y="175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" name="Arc 13"/>
              <p:cNvSpPr>
                <a:spLocks/>
              </p:cNvSpPr>
              <p:nvPr/>
            </p:nvSpPr>
            <p:spPr bwMode="auto">
              <a:xfrm rot="11089716">
                <a:off x="2080" y="1620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" name="Arc 14"/>
              <p:cNvSpPr>
                <a:spLocks/>
              </p:cNvSpPr>
              <p:nvPr/>
            </p:nvSpPr>
            <p:spPr bwMode="auto">
              <a:xfrm rot="314554">
                <a:off x="1910" y="1766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" name="Arc 15"/>
              <p:cNvSpPr>
                <a:spLocks/>
              </p:cNvSpPr>
              <p:nvPr/>
            </p:nvSpPr>
            <p:spPr bwMode="auto">
              <a:xfrm rot="88036" flipH="1">
                <a:off x="2160" y="1766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" name="Oval 16"/>
              <p:cNvSpPr>
                <a:spLocks noChangeArrowheads="1"/>
              </p:cNvSpPr>
              <p:nvPr/>
            </p:nvSpPr>
            <p:spPr bwMode="auto">
              <a:xfrm>
                <a:off x="2075" y="157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13" name="Oval 41"/>
            <p:cNvSpPr>
              <a:spLocks noChangeArrowheads="1"/>
            </p:cNvSpPr>
            <p:nvPr/>
          </p:nvSpPr>
          <p:spPr bwMode="auto">
            <a:xfrm rot="19368899">
              <a:off x="5314708" y="4716752"/>
              <a:ext cx="1377716" cy="100220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 rot="1104878">
              <a:off x="5610212" y="4976993"/>
              <a:ext cx="243840" cy="280551"/>
              <a:chOff x="2306" y="4899"/>
              <a:chExt cx="413" cy="545"/>
            </a:xfrm>
          </p:grpSpPr>
          <p:sp>
            <p:nvSpPr>
              <p:cNvPr id="33" name="Arc 18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34" name="Group 19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36" name="Arc 20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37" name="Arc 21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5" name="Oval 22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19" name="Group 23"/>
            <p:cNvGrpSpPr>
              <a:grpSpLocks/>
            </p:cNvGrpSpPr>
            <p:nvPr/>
          </p:nvGrpSpPr>
          <p:grpSpPr bwMode="auto">
            <a:xfrm rot="20864015">
              <a:off x="6127244" y="4776976"/>
              <a:ext cx="243840" cy="280551"/>
              <a:chOff x="2306" y="4899"/>
              <a:chExt cx="413" cy="545"/>
            </a:xfrm>
          </p:grpSpPr>
          <p:sp>
            <p:nvSpPr>
              <p:cNvPr id="28" name="Arc 24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29" name="Group 25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31" name="Arc 26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32" name="Arc 27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0" name="Oval 28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20" name="Group 29"/>
            <p:cNvGrpSpPr>
              <a:grpSpLocks/>
            </p:cNvGrpSpPr>
            <p:nvPr/>
          </p:nvGrpSpPr>
          <p:grpSpPr bwMode="auto">
            <a:xfrm rot="410886">
              <a:off x="5941735" y="5292600"/>
              <a:ext cx="243840" cy="280551"/>
              <a:chOff x="2306" y="4899"/>
              <a:chExt cx="413" cy="545"/>
            </a:xfrm>
          </p:grpSpPr>
          <p:sp>
            <p:nvSpPr>
              <p:cNvPr id="23" name="Arc 30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24" name="Group 31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26" name="Arc 32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7" name="Arc 33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5" name="Oval 34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cxnSp>
          <p:nvCxnSpPr>
            <p:cNvPr id="21" name="Line 35"/>
            <p:cNvCxnSpPr>
              <a:cxnSpLocks noChangeShapeType="1"/>
            </p:cNvCxnSpPr>
            <p:nvPr/>
          </p:nvCxnSpPr>
          <p:spPr bwMode="auto">
            <a:xfrm rot="1104878">
              <a:off x="5762697" y="5231631"/>
              <a:ext cx="212725" cy="92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36"/>
            <p:cNvCxnSpPr>
              <a:cxnSpLocks noChangeShapeType="1"/>
            </p:cNvCxnSpPr>
            <p:nvPr/>
          </p:nvCxnSpPr>
          <p:spPr bwMode="auto">
            <a:xfrm rot="1104878" flipV="1">
              <a:off x="5864297" y="4945881"/>
              <a:ext cx="212725" cy="1847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37"/>
            <p:cNvCxnSpPr>
              <a:cxnSpLocks noChangeShapeType="1"/>
            </p:cNvCxnSpPr>
            <p:nvPr/>
          </p:nvCxnSpPr>
          <p:spPr bwMode="auto">
            <a:xfrm rot="1104878">
              <a:off x="6111938" y="5051488"/>
              <a:ext cx="41275" cy="2419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 rot="2260865">
              <a:off x="5510720" y="4728351"/>
              <a:ext cx="462915" cy="106045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" name="Стрелка углом вверх 1"/>
            <p:cNvSpPr/>
            <p:nvPr/>
          </p:nvSpPr>
          <p:spPr>
            <a:xfrm rot="10625373">
              <a:off x="5147230" y="3796282"/>
              <a:ext cx="391427" cy="338202"/>
            </a:xfrm>
            <a:prstGeom prst="bentUpArrow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2" name="Подзаголовок 2"/>
          <p:cNvSpPr txBox="1">
            <a:spLocks/>
          </p:cNvSpPr>
          <p:nvPr/>
        </p:nvSpPr>
        <p:spPr>
          <a:xfrm>
            <a:off x="414993" y="875893"/>
            <a:ext cx="4043252" cy="13159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2200" dirty="0" smtClean="0"/>
              <a:t>Государственная политика </a:t>
            </a:r>
            <a:br>
              <a:rPr lang="ru-RU" sz="2200" dirty="0" smtClean="0"/>
            </a:br>
            <a:r>
              <a:rPr lang="ru-RU" sz="2200" dirty="0" smtClean="0"/>
              <a:t>в сфере образования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1" dirty="0" smtClean="0"/>
              <a:t>Обучение </a:t>
            </a:r>
            <a:r>
              <a:rPr lang="ru-RU" sz="2000" i="1" smtClean="0"/>
              <a:t>и воспитание </a:t>
            </a:r>
            <a:r>
              <a:rPr lang="ru-RU" sz="2000" i="1" dirty="0" smtClean="0"/>
              <a:t>каждого!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i="1" dirty="0" smtClean="0"/>
              <a:t>Повышение качества образования!</a:t>
            </a:r>
          </a:p>
        </p:txBody>
      </p:sp>
      <p:sp>
        <p:nvSpPr>
          <p:cNvPr id="40" name="Выноска-облако 39"/>
          <p:cNvSpPr/>
          <p:nvPr/>
        </p:nvSpPr>
        <p:spPr>
          <a:xfrm>
            <a:off x="7863090" y="875894"/>
            <a:ext cx="3903794" cy="1511234"/>
          </a:xfrm>
          <a:prstGeom prst="cloudCallout">
            <a:avLst>
              <a:gd name="adj1" fmla="val -49374"/>
              <a:gd name="adj2" fmla="val 570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Общественные запросы (родители)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Здоровье сберегающая, комфортная среда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51" name="Подзаголовок 2"/>
          <p:cNvSpPr txBox="1">
            <a:spLocks/>
          </p:cNvSpPr>
          <p:nvPr/>
        </p:nvSpPr>
        <p:spPr>
          <a:xfrm>
            <a:off x="5608383" y="2478162"/>
            <a:ext cx="891978" cy="55997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Текст</a:t>
            </a:r>
          </a:p>
        </p:txBody>
      </p:sp>
      <p:sp>
        <p:nvSpPr>
          <p:cNvPr id="42" name="Овал 41"/>
          <p:cNvSpPr/>
          <p:nvPr/>
        </p:nvSpPr>
        <p:spPr>
          <a:xfrm>
            <a:off x="7146526" y="2430494"/>
            <a:ext cx="794325" cy="66981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sz="2400" dirty="0" smtClean="0"/>
              <a:t>Sit</a:t>
            </a:r>
            <a:endParaRPr lang="ru-RU" sz="3200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920603" y="876671"/>
            <a:ext cx="2660557" cy="1315159"/>
          </a:xfrm>
          <a:prstGeom prst="round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i="1" dirty="0">
                <a:solidFill>
                  <a:schemeClr val="tx1"/>
                </a:solidFill>
              </a:rPr>
              <a:t>Тенденции развития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>общества, государства, </a:t>
            </a:r>
            <a:r>
              <a:rPr lang="ru-RU" sz="2000" i="1" dirty="0" smtClean="0">
                <a:solidFill>
                  <a:schemeClr val="tx1"/>
                </a:solidFill>
              </a:rPr>
              <a:t>образования</a:t>
            </a:r>
            <a:endParaRPr lang="ru-RU" sz="2000" i="1" dirty="0"/>
          </a:p>
        </p:txBody>
      </p:sp>
      <p:sp>
        <p:nvSpPr>
          <p:cNvPr id="59" name="Подзаголовок 2"/>
          <p:cNvSpPr txBox="1">
            <a:spLocks/>
          </p:cNvSpPr>
          <p:nvPr/>
        </p:nvSpPr>
        <p:spPr>
          <a:xfrm>
            <a:off x="447650" y="4906029"/>
            <a:ext cx="6310519" cy="18075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000" u="sng" dirty="0"/>
              <a:t>Новые условия: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 err="1"/>
              <a:t>Цифровизация</a:t>
            </a:r>
            <a:r>
              <a:rPr lang="ru-RU" sz="2000" dirty="0"/>
              <a:t> среды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/>
              <a:t>Денежно-финансовая озабоченность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/>
              <a:t>Расслоение общества с увеличением среднего класса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/>
              <a:t>Укрепление вертикали власти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/>
              <a:t>Рост </a:t>
            </a:r>
            <a:r>
              <a:rPr lang="ru-RU" sz="2000" dirty="0"/>
              <a:t>уровня недоверия в </a:t>
            </a:r>
            <a:r>
              <a:rPr lang="ru-RU" sz="2000" dirty="0" smtClean="0"/>
              <a:t>обществе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/>
              <a:t>…</a:t>
            </a:r>
            <a:endParaRPr lang="ru-RU" sz="2000" dirty="0"/>
          </a:p>
        </p:txBody>
      </p:sp>
      <p:sp>
        <p:nvSpPr>
          <p:cNvPr id="61" name="Подзаголовок 2"/>
          <p:cNvSpPr txBox="1">
            <a:spLocks/>
          </p:cNvSpPr>
          <p:nvPr/>
        </p:nvSpPr>
        <p:spPr>
          <a:xfrm>
            <a:off x="414993" y="3113744"/>
            <a:ext cx="6083583" cy="18065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000" u="sng" dirty="0"/>
              <a:t>Новые условия: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/>
              <a:t>Рост электронного ресурса образования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/>
              <a:t>Размывание границ школы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/>
              <a:t>Увеличение числа </a:t>
            </a:r>
            <a:r>
              <a:rPr lang="ru-RU" sz="2000" dirty="0"/>
              <a:t>обучающихся (+5-6 тыс.)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/>
              <a:t>Уменьшение числа педагогов (-150</a:t>
            </a:r>
            <a:r>
              <a:rPr lang="ru-RU" sz="2000" dirty="0" smtClean="0"/>
              <a:t>)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/>
              <a:t>Сомнения в содержимом </a:t>
            </a:r>
            <a:r>
              <a:rPr lang="ru-RU" sz="2000" dirty="0"/>
              <a:t>содержания образования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/>
              <a:t>…</a:t>
            </a:r>
            <a:endParaRPr lang="ru-RU" sz="2000" dirty="0"/>
          </a:p>
        </p:txBody>
      </p:sp>
      <p:sp>
        <p:nvSpPr>
          <p:cNvPr id="65" name="Подзаголовок 2"/>
          <p:cNvSpPr txBox="1">
            <a:spLocks/>
          </p:cNvSpPr>
          <p:nvPr/>
        </p:nvSpPr>
        <p:spPr>
          <a:xfrm>
            <a:off x="7480478" y="3210350"/>
            <a:ext cx="4187354" cy="17172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000" u="sng" dirty="0"/>
              <a:t>Новые условия:</a:t>
            </a:r>
          </a:p>
          <a:p>
            <a:pPr marL="180975" indent="-180975">
              <a:spcBef>
                <a:spcPts val="0"/>
              </a:spcBef>
            </a:pPr>
            <a:r>
              <a:rPr lang="ru-RU" sz="2000" dirty="0"/>
              <a:t>Повышение</a:t>
            </a:r>
            <a:r>
              <a:rPr lang="ru-RU" sz="2000" dirty="0"/>
              <a:t> </a:t>
            </a:r>
            <a:r>
              <a:rPr lang="ru-RU" sz="2000" dirty="0"/>
              <a:t>активности </a:t>
            </a:r>
            <a:r>
              <a:rPr lang="ru-RU" sz="2000" dirty="0"/>
              <a:t>родителей</a:t>
            </a:r>
          </a:p>
          <a:p>
            <a:pPr marL="180975" indent="-180975">
              <a:spcBef>
                <a:spcPts val="0"/>
              </a:spcBef>
            </a:pPr>
            <a:r>
              <a:rPr lang="ru-RU" sz="2000" dirty="0"/>
              <a:t>Дополнительное </a:t>
            </a:r>
            <a:r>
              <a:rPr lang="ru-RU" sz="2000" dirty="0" smtClean="0"/>
              <a:t>образование:</a:t>
            </a:r>
          </a:p>
          <a:p>
            <a:pPr marL="541338" lvl="1" indent="-179388">
              <a:lnSpc>
                <a:spcPct val="80000"/>
              </a:lnSpc>
              <a:spcBef>
                <a:spcPts val="0"/>
              </a:spcBef>
            </a:pPr>
            <a:r>
              <a:rPr lang="ru-RU" sz="1800" dirty="0" smtClean="0"/>
              <a:t>Рост предлагаемых услуг</a:t>
            </a:r>
          </a:p>
          <a:p>
            <a:pPr marL="541338" lvl="1" indent="-179388">
              <a:lnSpc>
                <a:spcPct val="80000"/>
              </a:lnSpc>
              <a:spcBef>
                <a:spcPts val="0"/>
              </a:spcBef>
            </a:pPr>
            <a:r>
              <a:rPr lang="ru-RU" sz="1800" dirty="0" smtClean="0"/>
              <a:t>Коммерциализация</a:t>
            </a:r>
          </a:p>
          <a:p>
            <a:pPr marL="541338" lvl="1" indent="-179388">
              <a:lnSpc>
                <a:spcPct val="80000"/>
              </a:lnSpc>
              <a:spcBef>
                <a:spcPts val="0"/>
              </a:spcBef>
            </a:pPr>
            <a:r>
              <a:rPr lang="ru-RU" sz="1800" dirty="0" smtClean="0"/>
              <a:t>Снижение доступности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dirty="0"/>
              <a:t>…</a:t>
            </a:r>
            <a:endParaRPr lang="ru-RU" sz="2000" dirty="0"/>
          </a:p>
        </p:txBody>
      </p:sp>
      <p:sp>
        <p:nvSpPr>
          <p:cNvPr id="66" name="Подзаголовок 2"/>
          <p:cNvSpPr txBox="1">
            <a:spLocks/>
          </p:cNvSpPr>
          <p:nvPr/>
        </p:nvSpPr>
        <p:spPr>
          <a:xfrm>
            <a:off x="7595929" y="4863106"/>
            <a:ext cx="4059623" cy="17693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000" u="sng" dirty="0"/>
              <a:t>Новые условия: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/>
              <a:t>Гуманитарность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/>
              <a:t>Открытость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/>
              <a:t>Новые педагогические позиции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/>
              <a:t>Перенос акцента с обучения </a:t>
            </a:r>
            <a:br>
              <a:rPr lang="ru-RU" sz="2000" dirty="0"/>
            </a:br>
            <a:r>
              <a:rPr lang="ru-RU" sz="2000" dirty="0"/>
              <a:t>на продуктивную </a:t>
            </a:r>
            <a:r>
              <a:rPr lang="ru-RU" sz="2000" dirty="0" smtClean="0"/>
              <a:t>деятельность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/>
              <a:t>…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21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148225" y="2053300"/>
            <a:ext cx="679072" cy="959547"/>
            <a:chOff x="2196" y="2579"/>
            <a:chExt cx="726" cy="958"/>
          </a:xfrm>
        </p:grpSpPr>
        <p:grpSp>
          <p:nvGrpSpPr>
            <p:cNvPr id="40" name="Group 22"/>
            <p:cNvGrpSpPr>
              <a:grpSpLocks/>
            </p:cNvGrpSpPr>
            <p:nvPr/>
          </p:nvGrpSpPr>
          <p:grpSpPr bwMode="auto">
            <a:xfrm>
              <a:off x="2196" y="2872"/>
              <a:ext cx="726" cy="665"/>
              <a:chOff x="2241" y="2807"/>
              <a:chExt cx="510" cy="590"/>
            </a:xfrm>
          </p:grpSpPr>
          <p:sp>
            <p:nvSpPr>
              <p:cNvPr id="43" name="Arc 23"/>
              <p:cNvSpPr>
                <a:spLocks/>
              </p:cNvSpPr>
              <p:nvPr/>
            </p:nvSpPr>
            <p:spPr bwMode="auto">
              <a:xfrm rot="11089716">
                <a:off x="2401" y="2807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" name="Arc 24"/>
              <p:cNvSpPr>
                <a:spLocks/>
              </p:cNvSpPr>
              <p:nvPr/>
            </p:nvSpPr>
            <p:spPr bwMode="auto">
              <a:xfrm rot="314554">
                <a:off x="2241" y="2953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" name="Arc 25"/>
              <p:cNvSpPr>
                <a:spLocks/>
              </p:cNvSpPr>
              <p:nvPr/>
            </p:nvSpPr>
            <p:spPr bwMode="auto">
              <a:xfrm rot="88036" flipH="1">
                <a:off x="2491" y="2953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41" name="Oval 26"/>
            <p:cNvSpPr>
              <a:spLocks noChangeArrowheads="1"/>
            </p:cNvSpPr>
            <p:nvPr/>
          </p:nvSpPr>
          <p:spPr bwMode="auto">
            <a:xfrm>
              <a:off x="2381" y="2679"/>
              <a:ext cx="360" cy="36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2" name="AutoShape 27"/>
            <p:cNvSpPr>
              <a:spLocks noChangeArrowheads="1"/>
            </p:cNvSpPr>
            <p:nvPr/>
          </p:nvSpPr>
          <p:spPr bwMode="auto">
            <a:xfrm rot="-753614">
              <a:off x="2391" y="2579"/>
              <a:ext cx="255" cy="180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576593" y="2802125"/>
            <a:ext cx="563365" cy="601404"/>
            <a:chOff x="2241" y="1754"/>
            <a:chExt cx="510" cy="640"/>
          </a:xfrm>
        </p:grpSpPr>
        <p:sp>
          <p:nvSpPr>
            <p:cNvPr id="3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 rot="20864015">
            <a:off x="7451504" y="3468249"/>
            <a:ext cx="554376" cy="562458"/>
            <a:chOff x="2306" y="4899"/>
            <a:chExt cx="413" cy="545"/>
          </a:xfrm>
        </p:grpSpPr>
        <p:sp>
          <p:nvSpPr>
            <p:cNvPr id="22" name="Arc 24"/>
            <p:cNvSpPr>
              <a:spLocks/>
            </p:cNvSpPr>
            <p:nvPr/>
          </p:nvSpPr>
          <p:spPr bwMode="auto">
            <a:xfrm rot="11089716">
              <a:off x="2306" y="4899"/>
              <a:ext cx="413" cy="285"/>
            </a:xfrm>
            <a:custGeom>
              <a:avLst/>
              <a:gdLst>
                <a:gd name="G0" fmla="+- 9697 0 0"/>
                <a:gd name="G1" fmla="+- 21600 0 0"/>
                <a:gd name="G2" fmla="+- 21600 0 0"/>
                <a:gd name="T0" fmla="*/ 0 w 24710"/>
                <a:gd name="T1" fmla="*/ 2299 h 21600"/>
                <a:gd name="T2" fmla="*/ 24710 w 24710"/>
                <a:gd name="T3" fmla="*/ 6071 h 21600"/>
                <a:gd name="T4" fmla="*/ 9697 w 2471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710" h="21600" fill="none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</a:path>
                <a:path w="24710" h="21600" stroke="0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  <a:lnTo>
                    <a:pt x="96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grpSp>
          <p:nvGrpSpPr>
            <p:cNvPr id="23" name="Group 25"/>
            <p:cNvGrpSpPr>
              <a:grpSpLocks/>
            </p:cNvGrpSpPr>
            <p:nvPr/>
          </p:nvGrpSpPr>
          <p:grpSpPr bwMode="auto">
            <a:xfrm rot="10582515">
              <a:off x="2307" y="5100"/>
              <a:ext cx="365" cy="344"/>
              <a:chOff x="2241" y="5110"/>
              <a:chExt cx="510" cy="444"/>
            </a:xfrm>
          </p:grpSpPr>
          <p:sp>
            <p:nvSpPr>
              <p:cNvPr id="25" name="Arc 26"/>
              <p:cNvSpPr>
                <a:spLocks/>
              </p:cNvSpPr>
              <p:nvPr/>
            </p:nvSpPr>
            <p:spPr bwMode="auto">
              <a:xfrm rot="314554">
                <a:off x="224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" name="Arc 27"/>
              <p:cNvSpPr>
                <a:spLocks/>
              </p:cNvSpPr>
              <p:nvPr/>
            </p:nvSpPr>
            <p:spPr bwMode="auto">
              <a:xfrm rot="88036" flipH="1">
                <a:off x="249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>
              <a:off x="2406" y="491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15" name="AutoShape 39"/>
          <p:cNvSpPr>
            <a:spLocks noChangeArrowheads="1"/>
          </p:cNvSpPr>
          <p:nvPr/>
        </p:nvSpPr>
        <p:spPr bwMode="auto">
          <a:xfrm rot="2260865">
            <a:off x="7050625" y="3266734"/>
            <a:ext cx="462915" cy="106045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625373">
            <a:off x="6687135" y="2334665"/>
            <a:ext cx="391427" cy="338202"/>
          </a:xfrm>
          <a:prstGeom prst="bentUp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6" name="Group 5"/>
          <p:cNvGrpSpPr>
            <a:grpSpLocks/>
          </p:cNvGrpSpPr>
          <p:nvPr/>
        </p:nvGrpSpPr>
        <p:grpSpPr bwMode="auto">
          <a:xfrm>
            <a:off x="9890833" y="2708765"/>
            <a:ext cx="469386" cy="535153"/>
            <a:chOff x="2288" y="4014"/>
            <a:chExt cx="436" cy="553"/>
          </a:xfrm>
        </p:grpSpPr>
        <p:grpSp>
          <p:nvGrpSpPr>
            <p:cNvPr id="47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49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0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8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973577" y="3343897"/>
            <a:ext cx="3681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Ключевые результаты образования</a:t>
            </a:r>
          </a:p>
          <a:p>
            <a:r>
              <a:rPr lang="ru-RU" dirty="0" smtClean="0"/>
              <a:t>Умения		</a:t>
            </a:r>
            <a:r>
              <a:rPr lang="ru-RU" dirty="0"/>
              <a:t>Качества</a:t>
            </a:r>
            <a:endParaRPr lang="ru-RU" dirty="0" smtClean="0"/>
          </a:p>
          <a:p>
            <a:r>
              <a:rPr lang="ru-RU" dirty="0" smtClean="0"/>
              <a:t>1.		1.</a:t>
            </a:r>
            <a:endParaRPr lang="ru-RU" dirty="0"/>
          </a:p>
          <a:p>
            <a:r>
              <a:rPr lang="ru-RU" dirty="0"/>
              <a:t>2</a:t>
            </a:r>
            <a:r>
              <a:rPr lang="ru-RU" dirty="0" smtClean="0"/>
              <a:t>.		2.</a:t>
            </a:r>
          </a:p>
          <a:p>
            <a:r>
              <a:rPr lang="ru-RU" dirty="0" smtClean="0"/>
              <a:t>3.		3.</a:t>
            </a:r>
          </a:p>
        </p:txBody>
      </p:sp>
      <p:sp>
        <p:nvSpPr>
          <p:cNvPr id="54" name="Выноска-облако 53"/>
          <p:cNvSpPr/>
          <p:nvPr/>
        </p:nvSpPr>
        <p:spPr>
          <a:xfrm>
            <a:off x="10299869" y="2153461"/>
            <a:ext cx="768929" cy="451396"/>
          </a:xfrm>
          <a:prstGeom prst="cloudCallout">
            <a:avLst>
              <a:gd name="adj1" fmla="val -56822"/>
              <a:gd name="adj2" fmla="val 651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???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Выноска-облако 54"/>
          <p:cNvSpPr/>
          <p:nvPr/>
        </p:nvSpPr>
        <p:spPr>
          <a:xfrm>
            <a:off x="5745127" y="2332002"/>
            <a:ext cx="768929" cy="451396"/>
          </a:xfrm>
          <a:prstGeom prst="cloudCallout">
            <a:avLst>
              <a:gd name="adj1" fmla="val 73050"/>
              <a:gd name="adj2" fmla="val 651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??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Выноска-облако 55"/>
          <p:cNvSpPr/>
          <p:nvPr/>
        </p:nvSpPr>
        <p:spPr>
          <a:xfrm>
            <a:off x="7553196" y="1439051"/>
            <a:ext cx="768929" cy="451396"/>
          </a:xfrm>
          <a:prstGeom prst="cloudCallout">
            <a:avLst>
              <a:gd name="adj1" fmla="val -48998"/>
              <a:gd name="adj2" fmla="val 731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7680" y="776328"/>
            <a:ext cx="1145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Семинар «КСКО</a:t>
            </a:r>
            <a:r>
              <a:rPr lang="ru-RU" sz="2400" i="1" dirty="0"/>
              <a:t>: управление по образовательным результатам в новых </a:t>
            </a:r>
            <a:r>
              <a:rPr lang="ru-RU" sz="2400" i="1" dirty="0" smtClean="0"/>
              <a:t>условиях»</a:t>
            </a:r>
            <a:endParaRPr lang="ru-RU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31952" y="1248390"/>
            <a:ext cx="593475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Рабочие группы.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Ключевые </a:t>
            </a:r>
            <a:r>
              <a:rPr lang="ru-RU" dirty="0"/>
              <a:t>образовательные </a:t>
            </a:r>
            <a:r>
              <a:rPr lang="ru-RU" u="sng" dirty="0"/>
              <a:t>результаты</a:t>
            </a:r>
            <a:r>
              <a:rPr lang="ru-RU" dirty="0"/>
              <a:t> согласно ФГОС ОО, повышающие качество </a:t>
            </a:r>
            <a:r>
              <a:rPr lang="ru-RU" u="sng" dirty="0"/>
              <a:t>освоения учебных </a:t>
            </a:r>
            <a:r>
              <a:rPr lang="ru-RU" dirty="0"/>
              <a:t>предметов,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/>
              <a:t> обеспечивающие </a:t>
            </a:r>
            <a:r>
              <a:rPr lang="ru-RU" u="sng" dirty="0"/>
              <a:t>условия</a:t>
            </a:r>
            <a:r>
              <a:rPr lang="ru-RU" dirty="0"/>
              <a:t>.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Ключевые </a:t>
            </a:r>
            <a:r>
              <a:rPr lang="ru-RU" u="sng" dirty="0"/>
              <a:t>результаты воспитания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/>
              <a:t> </a:t>
            </a:r>
            <a:r>
              <a:rPr lang="ru-RU" u="sng" dirty="0"/>
              <a:t>новшества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/>
              <a:t>их достижения в системе воспитания общеобразовательной организации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dirty="0"/>
              <a:t>в МСО города Красноярска.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Необходимые </a:t>
            </a:r>
            <a:r>
              <a:rPr lang="ru-RU" u="sng" dirty="0"/>
              <a:t>качества и умения</a:t>
            </a:r>
            <a:r>
              <a:rPr lang="ru-RU" dirty="0"/>
              <a:t> для работы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с </a:t>
            </a:r>
            <a:r>
              <a:rPr lang="ru-RU" u="sng" dirty="0"/>
              <a:t>электронным ресурсом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/>
              <a:t> </a:t>
            </a:r>
            <a:r>
              <a:rPr lang="ru-RU" dirty="0" err="1"/>
              <a:t>цифровизация</a:t>
            </a:r>
            <a:r>
              <a:rPr lang="ru-RU" dirty="0"/>
              <a:t> МСО города Красноярска.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Ключевые </a:t>
            </a:r>
            <a:r>
              <a:rPr lang="ru-RU" u="sng" dirty="0"/>
              <a:t>результаты образования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/>
              <a:t> необходимое </a:t>
            </a:r>
            <a:r>
              <a:rPr lang="ru-RU" u="sng" dirty="0"/>
              <a:t>профессиональное развитие </a:t>
            </a:r>
            <a:r>
              <a:rPr lang="ru-RU" dirty="0"/>
              <a:t>педагогических и управленческих кадров МСО города Красноярска.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u="sng" dirty="0"/>
              <a:t>Результаты</a:t>
            </a:r>
            <a:r>
              <a:rPr lang="ru-RU" dirty="0"/>
              <a:t> образования при </a:t>
            </a:r>
            <a:r>
              <a:rPr lang="ru-RU" u="sng" dirty="0"/>
              <a:t>реализации</a:t>
            </a:r>
            <a:r>
              <a:rPr lang="ru-RU" dirty="0"/>
              <a:t> основной </a:t>
            </a:r>
            <a:r>
              <a:rPr lang="ru-RU" dirty="0" smtClean="0"/>
              <a:t>общеобразовательной </a:t>
            </a:r>
            <a:r>
              <a:rPr lang="ru-RU" u="sng" dirty="0"/>
              <a:t>программы с использованием </a:t>
            </a:r>
            <a:r>
              <a:rPr lang="ru-RU" dirty="0"/>
              <a:t>пространства города Красноярска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/>
              <a:t> другого образовательного ресурса.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043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  <p:grpSp>
        <p:nvGrpSpPr>
          <p:cNvPr id="46" name="Group 5"/>
          <p:cNvGrpSpPr>
            <a:grpSpLocks/>
          </p:cNvGrpSpPr>
          <p:nvPr/>
        </p:nvGrpSpPr>
        <p:grpSpPr bwMode="auto">
          <a:xfrm>
            <a:off x="11032545" y="1386524"/>
            <a:ext cx="469386" cy="535153"/>
            <a:chOff x="2288" y="4014"/>
            <a:chExt cx="436" cy="553"/>
          </a:xfrm>
        </p:grpSpPr>
        <p:grpSp>
          <p:nvGrpSpPr>
            <p:cNvPr id="47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49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0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8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87680" y="776328"/>
            <a:ext cx="1145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Семинар «КСКО</a:t>
            </a:r>
            <a:r>
              <a:rPr lang="ru-RU" sz="2400" i="1" dirty="0"/>
              <a:t>: управление по образовательным результатам в новых </a:t>
            </a:r>
            <a:r>
              <a:rPr lang="ru-RU" sz="2400" i="1" dirty="0" smtClean="0"/>
              <a:t>условиях»</a:t>
            </a:r>
            <a:endParaRPr lang="ru-RU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1205219" y="6277604"/>
            <a:ext cx="981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Группа 1		         Группа 2		Группа 3		Группа 4		</a:t>
            </a:r>
            <a:r>
              <a:rPr lang="ru-RU" dirty="0"/>
              <a:t> </a:t>
            </a:r>
            <a:r>
              <a:rPr lang="ru-RU" dirty="0" smtClean="0"/>
              <a:t>       Группа 5</a:t>
            </a:r>
          </a:p>
        </p:txBody>
      </p:sp>
      <p:grpSp>
        <p:nvGrpSpPr>
          <p:cNvPr id="177" name="Group 12"/>
          <p:cNvGrpSpPr>
            <a:grpSpLocks/>
          </p:cNvGrpSpPr>
          <p:nvPr/>
        </p:nvGrpSpPr>
        <p:grpSpPr bwMode="auto">
          <a:xfrm>
            <a:off x="1017669" y="1764349"/>
            <a:ext cx="563365" cy="601404"/>
            <a:chOff x="2241" y="1754"/>
            <a:chExt cx="510" cy="640"/>
          </a:xfrm>
        </p:grpSpPr>
        <p:sp>
          <p:nvSpPr>
            <p:cNvPr id="17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7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8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8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2" name="Овал 1"/>
          <p:cNvSpPr/>
          <p:nvPr/>
        </p:nvSpPr>
        <p:spPr>
          <a:xfrm>
            <a:off x="769001" y="3076289"/>
            <a:ext cx="1826778" cy="3255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3036006" y="3076289"/>
            <a:ext cx="1826778" cy="3255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Овал 187"/>
          <p:cNvSpPr/>
          <p:nvPr/>
        </p:nvSpPr>
        <p:spPr>
          <a:xfrm>
            <a:off x="5246983" y="3022521"/>
            <a:ext cx="1826778" cy="3255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Овал 188"/>
          <p:cNvSpPr/>
          <p:nvPr/>
        </p:nvSpPr>
        <p:spPr>
          <a:xfrm>
            <a:off x="7357572" y="3022521"/>
            <a:ext cx="1826778" cy="3255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9404965" y="3076288"/>
            <a:ext cx="1826778" cy="3255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6" name="Group 12"/>
          <p:cNvGrpSpPr>
            <a:grpSpLocks/>
          </p:cNvGrpSpPr>
          <p:nvPr/>
        </p:nvGrpSpPr>
        <p:grpSpPr bwMode="auto">
          <a:xfrm>
            <a:off x="608595" y="1528853"/>
            <a:ext cx="563365" cy="601404"/>
            <a:chOff x="2241" y="1754"/>
            <a:chExt cx="510" cy="640"/>
          </a:xfrm>
        </p:grpSpPr>
        <p:sp>
          <p:nvSpPr>
            <p:cNvPr id="19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01" name="Group 12"/>
          <p:cNvGrpSpPr>
            <a:grpSpLocks/>
          </p:cNvGrpSpPr>
          <p:nvPr/>
        </p:nvGrpSpPr>
        <p:grpSpPr bwMode="auto">
          <a:xfrm>
            <a:off x="1835817" y="1736841"/>
            <a:ext cx="563365" cy="601404"/>
            <a:chOff x="2241" y="1754"/>
            <a:chExt cx="510" cy="640"/>
          </a:xfrm>
        </p:grpSpPr>
        <p:sp>
          <p:nvSpPr>
            <p:cNvPr id="20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06" name="Group 12"/>
          <p:cNvGrpSpPr>
            <a:grpSpLocks/>
          </p:cNvGrpSpPr>
          <p:nvPr/>
        </p:nvGrpSpPr>
        <p:grpSpPr bwMode="auto">
          <a:xfrm>
            <a:off x="1426743" y="1501345"/>
            <a:ext cx="563365" cy="601404"/>
            <a:chOff x="2241" y="1754"/>
            <a:chExt cx="510" cy="640"/>
          </a:xfrm>
        </p:grpSpPr>
        <p:sp>
          <p:nvSpPr>
            <p:cNvPr id="20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11" name="Group 12"/>
          <p:cNvGrpSpPr>
            <a:grpSpLocks/>
          </p:cNvGrpSpPr>
          <p:nvPr/>
        </p:nvGrpSpPr>
        <p:grpSpPr bwMode="auto">
          <a:xfrm>
            <a:off x="2595779" y="1725629"/>
            <a:ext cx="563365" cy="601404"/>
            <a:chOff x="2241" y="1754"/>
            <a:chExt cx="510" cy="640"/>
          </a:xfrm>
        </p:grpSpPr>
        <p:sp>
          <p:nvSpPr>
            <p:cNvPr id="21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16" name="Group 12"/>
          <p:cNvGrpSpPr>
            <a:grpSpLocks/>
          </p:cNvGrpSpPr>
          <p:nvPr/>
        </p:nvGrpSpPr>
        <p:grpSpPr bwMode="auto">
          <a:xfrm>
            <a:off x="2186705" y="1490133"/>
            <a:ext cx="563365" cy="601404"/>
            <a:chOff x="2241" y="1754"/>
            <a:chExt cx="510" cy="640"/>
          </a:xfrm>
        </p:grpSpPr>
        <p:sp>
          <p:nvSpPr>
            <p:cNvPr id="21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21" name="Group 12"/>
          <p:cNvGrpSpPr>
            <a:grpSpLocks/>
          </p:cNvGrpSpPr>
          <p:nvPr/>
        </p:nvGrpSpPr>
        <p:grpSpPr bwMode="auto">
          <a:xfrm>
            <a:off x="3353768" y="1729728"/>
            <a:ext cx="563365" cy="601404"/>
            <a:chOff x="2241" y="1754"/>
            <a:chExt cx="510" cy="640"/>
          </a:xfrm>
        </p:grpSpPr>
        <p:sp>
          <p:nvSpPr>
            <p:cNvPr id="22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26" name="Group 12"/>
          <p:cNvGrpSpPr>
            <a:grpSpLocks/>
          </p:cNvGrpSpPr>
          <p:nvPr/>
        </p:nvGrpSpPr>
        <p:grpSpPr bwMode="auto">
          <a:xfrm>
            <a:off x="2944694" y="1494232"/>
            <a:ext cx="563365" cy="601404"/>
            <a:chOff x="2241" y="1754"/>
            <a:chExt cx="510" cy="640"/>
          </a:xfrm>
        </p:grpSpPr>
        <p:sp>
          <p:nvSpPr>
            <p:cNvPr id="22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3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31" name="Group 12"/>
          <p:cNvGrpSpPr>
            <a:grpSpLocks/>
          </p:cNvGrpSpPr>
          <p:nvPr/>
        </p:nvGrpSpPr>
        <p:grpSpPr bwMode="auto">
          <a:xfrm>
            <a:off x="4155503" y="1718516"/>
            <a:ext cx="563365" cy="601404"/>
            <a:chOff x="2241" y="1754"/>
            <a:chExt cx="510" cy="640"/>
          </a:xfrm>
        </p:grpSpPr>
        <p:sp>
          <p:nvSpPr>
            <p:cNvPr id="23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3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3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3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36" name="Group 12"/>
          <p:cNvGrpSpPr>
            <a:grpSpLocks/>
          </p:cNvGrpSpPr>
          <p:nvPr/>
        </p:nvGrpSpPr>
        <p:grpSpPr bwMode="auto">
          <a:xfrm>
            <a:off x="3746429" y="1483020"/>
            <a:ext cx="563365" cy="601404"/>
            <a:chOff x="2241" y="1754"/>
            <a:chExt cx="510" cy="640"/>
          </a:xfrm>
        </p:grpSpPr>
        <p:sp>
          <p:nvSpPr>
            <p:cNvPr id="23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3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3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4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41" name="Group 12"/>
          <p:cNvGrpSpPr>
            <a:grpSpLocks/>
          </p:cNvGrpSpPr>
          <p:nvPr/>
        </p:nvGrpSpPr>
        <p:grpSpPr bwMode="auto">
          <a:xfrm>
            <a:off x="4949081" y="1718516"/>
            <a:ext cx="563365" cy="601404"/>
            <a:chOff x="2241" y="1754"/>
            <a:chExt cx="510" cy="640"/>
          </a:xfrm>
        </p:grpSpPr>
        <p:sp>
          <p:nvSpPr>
            <p:cNvPr id="24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4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4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4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46" name="Group 12"/>
          <p:cNvGrpSpPr>
            <a:grpSpLocks/>
          </p:cNvGrpSpPr>
          <p:nvPr/>
        </p:nvGrpSpPr>
        <p:grpSpPr bwMode="auto">
          <a:xfrm>
            <a:off x="4540007" y="1483020"/>
            <a:ext cx="563365" cy="601404"/>
            <a:chOff x="2241" y="1754"/>
            <a:chExt cx="510" cy="640"/>
          </a:xfrm>
        </p:grpSpPr>
        <p:sp>
          <p:nvSpPr>
            <p:cNvPr id="24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4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4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51" name="Group 12"/>
          <p:cNvGrpSpPr>
            <a:grpSpLocks/>
          </p:cNvGrpSpPr>
          <p:nvPr/>
        </p:nvGrpSpPr>
        <p:grpSpPr bwMode="auto">
          <a:xfrm>
            <a:off x="5729847" y="1729238"/>
            <a:ext cx="563365" cy="601404"/>
            <a:chOff x="2241" y="1754"/>
            <a:chExt cx="510" cy="640"/>
          </a:xfrm>
        </p:grpSpPr>
        <p:sp>
          <p:nvSpPr>
            <p:cNvPr id="25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56" name="Group 12"/>
          <p:cNvGrpSpPr>
            <a:grpSpLocks/>
          </p:cNvGrpSpPr>
          <p:nvPr/>
        </p:nvGrpSpPr>
        <p:grpSpPr bwMode="auto">
          <a:xfrm>
            <a:off x="5320773" y="1493742"/>
            <a:ext cx="563365" cy="601404"/>
            <a:chOff x="2241" y="1754"/>
            <a:chExt cx="510" cy="640"/>
          </a:xfrm>
        </p:grpSpPr>
        <p:sp>
          <p:nvSpPr>
            <p:cNvPr id="25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6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61" name="Group 12"/>
          <p:cNvGrpSpPr>
            <a:grpSpLocks/>
          </p:cNvGrpSpPr>
          <p:nvPr/>
        </p:nvGrpSpPr>
        <p:grpSpPr bwMode="auto">
          <a:xfrm>
            <a:off x="6525760" y="1717694"/>
            <a:ext cx="563365" cy="601404"/>
            <a:chOff x="2241" y="1754"/>
            <a:chExt cx="510" cy="640"/>
          </a:xfrm>
        </p:grpSpPr>
        <p:sp>
          <p:nvSpPr>
            <p:cNvPr id="26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6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6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6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66" name="Group 12"/>
          <p:cNvGrpSpPr>
            <a:grpSpLocks/>
          </p:cNvGrpSpPr>
          <p:nvPr/>
        </p:nvGrpSpPr>
        <p:grpSpPr bwMode="auto">
          <a:xfrm>
            <a:off x="10127806" y="1434814"/>
            <a:ext cx="563365" cy="601404"/>
            <a:chOff x="2241" y="1754"/>
            <a:chExt cx="510" cy="640"/>
          </a:xfrm>
        </p:grpSpPr>
        <p:sp>
          <p:nvSpPr>
            <p:cNvPr id="26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6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6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7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71" name="Group 12"/>
          <p:cNvGrpSpPr>
            <a:grpSpLocks/>
          </p:cNvGrpSpPr>
          <p:nvPr/>
        </p:nvGrpSpPr>
        <p:grpSpPr bwMode="auto">
          <a:xfrm>
            <a:off x="7319250" y="1737878"/>
            <a:ext cx="563365" cy="601404"/>
            <a:chOff x="2241" y="1754"/>
            <a:chExt cx="510" cy="640"/>
          </a:xfrm>
        </p:grpSpPr>
        <p:sp>
          <p:nvSpPr>
            <p:cNvPr id="27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7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7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7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76" name="Group 12"/>
          <p:cNvGrpSpPr>
            <a:grpSpLocks/>
          </p:cNvGrpSpPr>
          <p:nvPr/>
        </p:nvGrpSpPr>
        <p:grpSpPr bwMode="auto">
          <a:xfrm>
            <a:off x="6910176" y="1502382"/>
            <a:ext cx="563365" cy="601404"/>
            <a:chOff x="2241" y="1754"/>
            <a:chExt cx="510" cy="640"/>
          </a:xfrm>
        </p:grpSpPr>
        <p:sp>
          <p:nvSpPr>
            <p:cNvPr id="27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7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7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8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81" name="Group 12"/>
          <p:cNvGrpSpPr>
            <a:grpSpLocks/>
          </p:cNvGrpSpPr>
          <p:nvPr/>
        </p:nvGrpSpPr>
        <p:grpSpPr bwMode="auto">
          <a:xfrm>
            <a:off x="8136992" y="1749090"/>
            <a:ext cx="563365" cy="601404"/>
            <a:chOff x="2241" y="1754"/>
            <a:chExt cx="510" cy="640"/>
          </a:xfrm>
        </p:grpSpPr>
        <p:sp>
          <p:nvSpPr>
            <p:cNvPr id="28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8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8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8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86" name="Group 12"/>
          <p:cNvGrpSpPr>
            <a:grpSpLocks/>
          </p:cNvGrpSpPr>
          <p:nvPr/>
        </p:nvGrpSpPr>
        <p:grpSpPr bwMode="auto">
          <a:xfrm>
            <a:off x="7727918" y="1513594"/>
            <a:ext cx="563365" cy="601404"/>
            <a:chOff x="2241" y="1754"/>
            <a:chExt cx="510" cy="640"/>
          </a:xfrm>
        </p:grpSpPr>
        <p:sp>
          <p:nvSpPr>
            <p:cNvPr id="28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8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8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9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91" name="Group 12"/>
          <p:cNvGrpSpPr>
            <a:grpSpLocks/>
          </p:cNvGrpSpPr>
          <p:nvPr/>
        </p:nvGrpSpPr>
        <p:grpSpPr bwMode="auto">
          <a:xfrm>
            <a:off x="8905772" y="1725629"/>
            <a:ext cx="563365" cy="601404"/>
            <a:chOff x="2241" y="1754"/>
            <a:chExt cx="510" cy="640"/>
          </a:xfrm>
        </p:grpSpPr>
        <p:sp>
          <p:nvSpPr>
            <p:cNvPr id="29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9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9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9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96" name="Group 12"/>
          <p:cNvGrpSpPr>
            <a:grpSpLocks/>
          </p:cNvGrpSpPr>
          <p:nvPr/>
        </p:nvGrpSpPr>
        <p:grpSpPr bwMode="auto">
          <a:xfrm>
            <a:off x="8496698" y="1490133"/>
            <a:ext cx="563365" cy="601404"/>
            <a:chOff x="2241" y="1754"/>
            <a:chExt cx="510" cy="640"/>
          </a:xfrm>
        </p:grpSpPr>
        <p:sp>
          <p:nvSpPr>
            <p:cNvPr id="29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9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9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0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01" name="Group 12"/>
          <p:cNvGrpSpPr>
            <a:grpSpLocks/>
          </p:cNvGrpSpPr>
          <p:nvPr/>
        </p:nvGrpSpPr>
        <p:grpSpPr bwMode="auto">
          <a:xfrm>
            <a:off x="9747347" y="1737878"/>
            <a:ext cx="563365" cy="601404"/>
            <a:chOff x="2241" y="1754"/>
            <a:chExt cx="510" cy="640"/>
          </a:xfrm>
        </p:grpSpPr>
        <p:sp>
          <p:nvSpPr>
            <p:cNvPr id="30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0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0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0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06" name="Group 12"/>
          <p:cNvGrpSpPr>
            <a:grpSpLocks/>
          </p:cNvGrpSpPr>
          <p:nvPr/>
        </p:nvGrpSpPr>
        <p:grpSpPr bwMode="auto">
          <a:xfrm>
            <a:off x="9338273" y="1502382"/>
            <a:ext cx="563365" cy="601404"/>
            <a:chOff x="2241" y="1754"/>
            <a:chExt cx="510" cy="640"/>
          </a:xfrm>
        </p:grpSpPr>
        <p:sp>
          <p:nvSpPr>
            <p:cNvPr id="30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0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0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1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11" name="Group 12"/>
          <p:cNvGrpSpPr>
            <a:grpSpLocks/>
          </p:cNvGrpSpPr>
          <p:nvPr/>
        </p:nvGrpSpPr>
        <p:grpSpPr bwMode="auto">
          <a:xfrm>
            <a:off x="10529348" y="1700784"/>
            <a:ext cx="563365" cy="601404"/>
            <a:chOff x="2241" y="1754"/>
            <a:chExt cx="510" cy="640"/>
          </a:xfrm>
        </p:grpSpPr>
        <p:sp>
          <p:nvSpPr>
            <p:cNvPr id="312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13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14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15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16" name="Group 12"/>
          <p:cNvGrpSpPr>
            <a:grpSpLocks/>
          </p:cNvGrpSpPr>
          <p:nvPr/>
        </p:nvGrpSpPr>
        <p:grpSpPr bwMode="auto">
          <a:xfrm>
            <a:off x="6073542" y="1480116"/>
            <a:ext cx="563365" cy="601404"/>
            <a:chOff x="2241" y="1754"/>
            <a:chExt cx="510" cy="640"/>
          </a:xfrm>
        </p:grpSpPr>
        <p:sp>
          <p:nvSpPr>
            <p:cNvPr id="31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1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19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20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590134" y="4704347"/>
            <a:ext cx="11065418" cy="360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1" name="Group 5"/>
          <p:cNvGrpSpPr>
            <a:grpSpLocks/>
          </p:cNvGrpSpPr>
          <p:nvPr/>
        </p:nvGrpSpPr>
        <p:grpSpPr bwMode="auto">
          <a:xfrm>
            <a:off x="476123" y="3226771"/>
            <a:ext cx="469386" cy="535153"/>
            <a:chOff x="2288" y="4014"/>
            <a:chExt cx="436" cy="553"/>
          </a:xfrm>
        </p:grpSpPr>
        <p:grpSp>
          <p:nvGrpSpPr>
            <p:cNvPr id="322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324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5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6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7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23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28" name="Group 5"/>
          <p:cNvGrpSpPr>
            <a:grpSpLocks/>
          </p:cNvGrpSpPr>
          <p:nvPr/>
        </p:nvGrpSpPr>
        <p:grpSpPr bwMode="auto">
          <a:xfrm>
            <a:off x="455033" y="5675032"/>
            <a:ext cx="469386" cy="535153"/>
            <a:chOff x="2288" y="4014"/>
            <a:chExt cx="436" cy="553"/>
          </a:xfrm>
        </p:grpSpPr>
        <p:grpSp>
          <p:nvGrpSpPr>
            <p:cNvPr id="329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331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2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3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4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0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35" name="Group 5"/>
          <p:cNvGrpSpPr>
            <a:grpSpLocks/>
          </p:cNvGrpSpPr>
          <p:nvPr/>
        </p:nvGrpSpPr>
        <p:grpSpPr bwMode="auto">
          <a:xfrm>
            <a:off x="2767262" y="3187055"/>
            <a:ext cx="469386" cy="535153"/>
            <a:chOff x="2288" y="4014"/>
            <a:chExt cx="436" cy="553"/>
          </a:xfrm>
        </p:grpSpPr>
        <p:grpSp>
          <p:nvGrpSpPr>
            <p:cNvPr id="336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338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9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0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1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7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42" name="Group 5"/>
          <p:cNvGrpSpPr>
            <a:grpSpLocks/>
          </p:cNvGrpSpPr>
          <p:nvPr/>
        </p:nvGrpSpPr>
        <p:grpSpPr bwMode="auto">
          <a:xfrm>
            <a:off x="2746172" y="5635316"/>
            <a:ext cx="469386" cy="535153"/>
            <a:chOff x="2288" y="4014"/>
            <a:chExt cx="436" cy="553"/>
          </a:xfrm>
        </p:grpSpPr>
        <p:grpSp>
          <p:nvGrpSpPr>
            <p:cNvPr id="343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345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6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7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8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4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49" name="Group 5"/>
          <p:cNvGrpSpPr>
            <a:grpSpLocks/>
          </p:cNvGrpSpPr>
          <p:nvPr/>
        </p:nvGrpSpPr>
        <p:grpSpPr bwMode="auto">
          <a:xfrm>
            <a:off x="5006342" y="3135320"/>
            <a:ext cx="469386" cy="535153"/>
            <a:chOff x="2288" y="4014"/>
            <a:chExt cx="436" cy="553"/>
          </a:xfrm>
        </p:grpSpPr>
        <p:grpSp>
          <p:nvGrpSpPr>
            <p:cNvPr id="350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352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3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4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5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1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56" name="Group 5"/>
          <p:cNvGrpSpPr>
            <a:grpSpLocks/>
          </p:cNvGrpSpPr>
          <p:nvPr/>
        </p:nvGrpSpPr>
        <p:grpSpPr bwMode="auto">
          <a:xfrm>
            <a:off x="4985252" y="5583581"/>
            <a:ext cx="469386" cy="535153"/>
            <a:chOff x="2288" y="4014"/>
            <a:chExt cx="436" cy="553"/>
          </a:xfrm>
        </p:grpSpPr>
        <p:grpSp>
          <p:nvGrpSpPr>
            <p:cNvPr id="357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359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0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1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2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8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63" name="Group 5"/>
          <p:cNvGrpSpPr>
            <a:grpSpLocks/>
          </p:cNvGrpSpPr>
          <p:nvPr/>
        </p:nvGrpSpPr>
        <p:grpSpPr bwMode="auto">
          <a:xfrm>
            <a:off x="7094851" y="3145965"/>
            <a:ext cx="469386" cy="535153"/>
            <a:chOff x="2288" y="4014"/>
            <a:chExt cx="436" cy="553"/>
          </a:xfrm>
        </p:grpSpPr>
        <p:grpSp>
          <p:nvGrpSpPr>
            <p:cNvPr id="364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366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7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8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9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65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70" name="Group 5"/>
          <p:cNvGrpSpPr>
            <a:grpSpLocks/>
          </p:cNvGrpSpPr>
          <p:nvPr/>
        </p:nvGrpSpPr>
        <p:grpSpPr bwMode="auto">
          <a:xfrm>
            <a:off x="7073761" y="5594226"/>
            <a:ext cx="469386" cy="535153"/>
            <a:chOff x="2288" y="4014"/>
            <a:chExt cx="436" cy="553"/>
          </a:xfrm>
        </p:grpSpPr>
        <p:grpSp>
          <p:nvGrpSpPr>
            <p:cNvPr id="371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373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4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5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6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2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77" name="Group 5"/>
          <p:cNvGrpSpPr>
            <a:grpSpLocks/>
          </p:cNvGrpSpPr>
          <p:nvPr/>
        </p:nvGrpSpPr>
        <p:grpSpPr bwMode="auto">
          <a:xfrm>
            <a:off x="9144488" y="3187055"/>
            <a:ext cx="469386" cy="535153"/>
            <a:chOff x="2288" y="4014"/>
            <a:chExt cx="436" cy="553"/>
          </a:xfrm>
        </p:grpSpPr>
        <p:grpSp>
          <p:nvGrpSpPr>
            <p:cNvPr id="378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380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1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2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3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9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84" name="Group 5"/>
          <p:cNvGrpSpPr>
            <a:grpSpLocks/>
          </p:cNvGrpSpPr>
          <p:nvPr/>
        </p:nvGrpSpPr>
        <p:grpSpPr bwMode="auto">
          <a:xfrm>
            <a:off x="9123398" y="5635316"/>
            <a:ext cx="469386" cy="535153"/>
            <a:chOff x="2288" y="4014"/>
            <a:chExt cx="436" cy="553"/>
          </a:xfrm>
        </p:grpSpPr>
        <p:grpSp>
          <p:nvGrpSpPr>
            <p:cNvPr id="385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387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8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9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0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86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9629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1 -0.01574 L 0.18268 0.5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259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3346 0.5525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276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0.36979 0.506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253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-0.04557 0.3388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9" y="169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12539 0.4854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3" y="2425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111E-6 L -0.0375 0.5465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2731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6 -0.03657 L -0.01732 0.330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8" y="1835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58685 0.588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36" y="2942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44444E-6 L 0.31797 0.554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8" y="2773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01146 0.276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1381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44444E-6 L 0.46588 0.4847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94" y="242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-0.03541 0.3416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1708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33333E-6 L -0.03177 0.3136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9" y="1567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07407E-6 L -0.32253 0.27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33" y="1375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07994 0.5388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7" y="2694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826 0.04907 L -0.19883 0.6016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1" y="2761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92 0.01875 L 0.0901 0.491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7" y="2365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-0.08724 0.2530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62" y="1263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59259E-6 L -0.01432 0.2203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" y="1101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-0.01536 0.3673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8" y="1835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-0.21784 0.3062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98" y="1530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-0.01536 0.3673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8" y="1835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22222E-6 L -0.01914 0.3291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4" y="1645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48148E-6 L -0.61419 0.3467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16" y="1733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0.00091 0.320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75E-6 -2.59259E-6 L 8.75E-6 -2.59259E-6 C -0.00299 0.00047 -0.00598 0.0007 -0.00885 0.00162 C -0.01093 0.00232 -0.01276 0.0044 -0.01484 0.0051 C -0.01809 0.00625 -0.02135 0.00625 -0.02473 0.00695 L -0.03359 0.00857 C -0.04804 0.01598 -0.03242 0.00903 -0.05624 0.01389 C -0.05963 0.01459 -0.06289 0.01621 -0.06614 0.01736 C -0.06744 0.01783 -0.06874 0.01875 -0.07005 0.01922 C -0.0733 0.02037 -0.07512 0.02061 -0.07799 0.02269 C -0.07929 0.02361 -0.08046 0.02547 -0.0819 0.02616 C -0.09231 0.03079 -0.08671 0.02547 -0.09374 0.02963 C -0.09648 0.03125 -0.09882 0.0338 -0.10169 0.03496 C -0.10325 0.03565 -0.10494 0.03611 -0.10664 0.03681 C -0.1194 0.0419 -0.10963 0.03889 -0.12044 0.0419 C -0.12434 0.04422 -0.12812 0.04746 -0.13229 0.04908 C -0.13945 0.05162 -0.13554 0.05023 -0.14414 0.05255 C -0.15039 0.06088 -0.14544 0.05602 -0.1539 0.05949 C -0.16093 0.06227 -0.16145 0.06436 -0.16874 0.06667 C -0.17174 0.06736 -0.17473 0.0676 -0.1776 0.06829 C -0.17929 0.06875 -0.18098 0.06945 -0.18255 0.07014 C -0.1845 0.07061 -0.18658 0.0713 -0.18854 0.07176 C -0.21028 0.07778 -0.18528 0.07037 -0.19934 0.07523 C -0.2013 0.07593 -0.20338 0.07639 -0.20533 0.07709 C -0.20768 0.07801 -0.20989 0.07986 -0.21223 0.08056 C -0.21575 0.08172 -0.2194 0.08172 -0.22304 0.08241 C -0.2263 0.08357 -0.22968 0.08449 -0.23294 0.08588 C -0.23489 0.08681 -0.23684 0.08843 -0.2388 0.08936 C -0.24062 0.09028 -0.24713 0.09375 -0.24973 0.09468 C -0.25169 0.09537 -0.25364 0.09584 -0.25559 0.0963 C -0.25664 0.09746 -0.25755 0.09885 -0.25859 0.1 C -0.26901 0.10996 -0.26562 0.10672 -0.27929 0.11042 C -0.27994 0.11227 -0.28151 0.11366 -0.28124 0.11574 C -0.27994 0.125 -0.27617 0.12454 -0.27239 0.12801 C -0.27135 0.12894 -0.27057 0.13079 -0.2694 0.13148 C -0.26783 0.13241 -0.26614 0.13241 -0.26445 0.13334 C -0.26119 0.13473 -0.25794 0.13681 -0.25468 0.13843 C -0.2513 0.14005 -0.24596 0.14121 -0.24283 0.1419 C -0.24153 0.14375 -0.24036 0.14607 -0.2388 0.14723 C -0.23802 0.14792 -0.22838 0.1507 -0.22799 0.1507 C -0.22604 0.15186 -0.22408 0.15324 -0.222 0.15417 C -0.2207 0.15486 -0.2194 0.15533 -0.21809 0.15602 C -0.2164 0.15695 -0.21484 0.15857 -0.21315 0.15949 C -0.21158 0.16042 -0.20989 0.16065 -0.2082 0.16135 C -0.20559 0.16227 -0.20299 0.16343 -0.20039 0.16482 C -0.19869 0.16574 -0.19713 0.16736 -0.19544 0.16829 C -0.19374 0.16922 -0.19205 0.16922 -0.19049 0.17014 C -0.18645 0.17223 -0.18281 0.17593 -0.17864 0.17709 C -0.17434 0.17824 -0.17005 0.17917 -0.16575 0.18056 C -0.16171 0.18195 -0.15716 0.18403 -0.15299 0.18588 C -0.15195 0.18704 -0.15117 0.18866 -0.14999 0.18936 C -0.14843 0.19051 -0.14674 0.19051 -0.14505 0.19121 C -0.14374 0.19167 -0.14244 0.19236 -0.14114 0.19283 C -0.13984 0.19398 -0.13854 0.19537 -0.13723 0.1963 C -0.13593 0.19723 -0.13463 0.19769 -0.1332 0.19815 C -0.12981 0.19931 -0.12369 0.2007 -0.12044 0.20162 C -0.11809 0.20278 -0.11588 0.2044 -0.11354 0.2051 C -0.08281 0.21551 -0.11236 0.20417 -0.09179 0.21042 C -0.08489 0.2125 -0.07812 0.21621 -0.07109 0.21736 L -0.05039 0.22084 C -0.047 0.22199 -0.04374 0.22361 -0.04049 0.22454 C -0.03463 0.22593 -0.02864 0.22662 -0.02265 0.22801 C -0.02005 0.22848 -0.01744 0.22894 -0.01484 0.22963 C -0.01145 0.23079 -0.0082 0.23218 -0.00494 0.23334 C -0.00234 0.23403 0.00027 0.23426 0.003 0.23496 C 0.00834 0.23635 0.01446 0.2382 0.01967 0.23843 L 0.10456 0.2419 C 0.10925 0.24306 0.11381 0.24468 0.11836 0.24561 L 0.1362 0.24908 C 0.1379 0.24931 0.13946 0.25047 0.14115 0.2507 C 0.14441 0.25162 0.14766 0.25186 0.15105 0.25255 L 0.22696 0.2507 C 0.23282 0.25047 0.24571 0.24491 0.24974 0.24375 C 0.25665 0.24167 0.26576 0.24098 0.2724 0.24028 C 0.27396 0.23959 0.27566 0.23843 0.27735 0.23843 C 0.29102 0.23843 0.28868 0.23773 0.2961 0.2419 C 0.29766 0.24491 0.2987 0.24977 0.30105 0.2507 C 0.30378 0.25209 0.30847 0.25394 0.31081 0.25602 C 0.31224 0.25718 0.31342 0.25926 0.31485 0.25949 C 0.31876 0.26042 0.32266 0.25949 0.3267 0.25949 L 0.42344 0.08241 C 0.4211 0.08635 0.41849 0.09005 0.41641 0.09468 C 0.41576 0.09607 0.41589 0.09815 0.4155 0.1 C 0.41485 0.10232 0.41433 0.10486 0.41355 0.10695 C 0.41133 0.11227 0.40847 0.1169 0.40665 0.12269 C 0.4043 0.1294 0.40287 0.13449 0.39974 0.14028 C 0.3948 0.14908 0.39831 0.13704 0.39376 0.1507 C 0.39232 0.15533 0.3905 0.15973 0.38985 0.16482 C 0.38946 0.16713 0.38946 0.16968 0.38881 0.17176 C 0.38412 0.18843 0.38607 0.17662 0.37995 0.19121 L 0.37696 0.19815 C 0.37461 0.21065 0.378 0.1963 0.37305 0.20695 C 0.37214 0.2088 0.37214 0.21204 0.3711 0.21389 C 0.36485 0.225 0.36719 0.21829 0.36224 0.22269 C 0.36042 0.22431 0.35886 0.22616 0.3573 0.22801 C 0.35183 0.2338 0.35665 0.2301 0.34831 0.23496 L 0.34545 0.23681 C 0.34024 0.24607 0.34506 0.23866 0.33855 0.24561 C 0.33646 0.24769 0.33256 0.25255 0.33256 0.25255 C 0.32813 0.26436 0.33334 0.25278 0.32761 0.25949 C 0.32644 0.26088 0.32579 0.2632 0.32474 0.26482 C 0.32409 0.26551 0.32331 0.26598 0.32266 0.26667 " pathEditMode="relative" ptsTypes="AAAAAAAAAAAAAAAAAAAAAAAAAAAAAAAAAAAAAAAAAAAAAAAAAAAAAAAAAAAAAAAAAAAAAAAAAAAAAAAAAAAAAAAAAAAAAAAAAAAAAA">
                                      <p:cBhvr>
                                        <p:cTn id="58" dur="2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87680" y="776328"/>
            <a:ext cx="1145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Семинар «КСКО</a:t>
            </a:r>
            <a:r>
              <a:rPr lang="ru-RU" sz="2400" i="1" dirty="0"/>
              <a:t>: управление по образовательным результатам в новых </a:t>
            </a:r>
            <a:r>
              <a:rPr lang="ru-RU" sz="2400" i="1" dirty="0" smtClean="0"/>
              <a:t>условиях»</a:t>
            </a:r>
            <a:endParaRPr lang="ru-RU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31952" y="1248390"/>
            <a:ext cx="593475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Рабочие группы.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Ключевые </a:t>
            </a:r>
            <a:r>
              <a:rPr lang="ru-RU" dirty="0"/>
              <a:t>образовательные </a:t>
            </a:r>
            <a:r>
              <a:rPr lang="ru-RU" u="sng" dirty="0"/>
              <a:t>результаты</a:t>
            </a:r>
            <a:r>
              <a:rPr lang="ru-RU" dirty="0"/>
              <a:t> согласно ФГОС ОО, повышающие качество </a:t>
            </a:r>
            <a:r>
              <a:rPr lang="ru-RU" u="sng" dirty="0"/>
              <a:t>освоения учебных </a:t>
            </a:r>
            <a:r>
              <a:rPr lang="ru-RU" dirty="0"/>
              <a:t>предметов,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/>
              <a:t> обеспечивающие </a:t>
            </a:r>
            <a:r>
              <a:rPr lang="ru-RU" u="sng" dirty="0"/>
              <a:t>условия</a:t>
            </a:r>
            <a:r>
              <a:rPr lang="ru-RU" dirty="0"/>
              <a:t>.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Ключевые </a:t>
            </a:r>
            <a:r>
              <a:rPr lang="ru-RU" u="sng" dirty="0"/>
              <a:t>результаты воспитания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/>
              <a:t> </a:t>
            </a:r>
            <a:r>
              <a:rPr lang="ru-RU" u="sng" dirty="0"/>
              <a:t>новшества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/>
              <a:t>их достижения в системе воспитания общеобразовательной организации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dirty="0"/>
              <a:t>в МСО города Красноярска.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Необходимые </a:t>
            </a:r>
            <a:r>
              <a:rPr lang="ru-RU" u="sng" dirty="0"/>
              <a:t>качества и умения</a:t>
            </a:r>
            <a:r>
              <a:rPr lang="ru-RU" dirty="0"/>
              <a:t> для работы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с </a:t>
            </a:r>
            <a:r>
              <a:rPr lang="ru-RU" u="sng" dirty="0"/>
              <a:t>электронным ресурсом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/>
              <a:t> </a:t>
            </a:r>
            <a:r>
              <a:rPr lang="ru-RU" dirty="0" err="1"/>
              <a:t>цифровизация</a:t>
            </a:r>
            <a:r>
              <a:rPr lang="ru-RU" dirty="0"/>
              <a:t> МСО города Красноярска.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Ключевые </a:t>
            </a:r>
            <a:r>
              <a:rPr lang="ru-RU" u="sng" dirty="0"/>
              <a:t>результаты образования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/>
              <a:t> необходимое </a:t>
            </a:r>
            <a:r>
              <a:rPr lang="ru-RU" u="sng" dirty="0"/>
              <a:t>профессиональное развитие </a:t>
            </a:r>
            <a:r>
              <a:rPr lang="ru-RU" dirty="0"/>
              <a:t>педагогических и управленческих кадров МСО города Красноярска.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u="sng" dirty="0"/>
              <a:t>Результаты</a:t>
            </a:r>
            <a:r>
              <a:rPr lang="ru-RU" dirty="0"/>
              <a:t> образования при </a:t>
            </a:r>
            <a:r>
              <a:rPr lang="ru-RU" u="sng" dirty="0"/>
              <a:t>реализации</a:t>
            </a:r>
            <a:r>
              <a:rPr lang="ru-RU" dirty="0"/>
              <a:t> основной </a:t>
            </a:r>
            <a:r>
              <a:rPr lang="ru-RU" dirty="0" smtClean="0"/>
              <a:t>общеобразовательной </a:t>
            </a:r>
            <a:r>
              <a:rPr lang="ru-RU" u="sng" dirty="0"/>
              <a:t>программы с использованием </a:t>
            </a:r>
            <a:r>
              <a:rPr lang="ru-RU" dirty="0"/>
              <a:t>пространства города Красноярска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/>
              <a:t> другого образовательного ресурса.</a:t>
            </a:r>
            <a:endParaRPr lang="ru-RU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6728604" y="1237993"/>
            <a:ext cx="5209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Работа в рабочих группах 1,5 часа по 30 мин.</a:t>
            </a:r>
          </a:p>
          <a:p>
            <a:pPr marL="723900" lvl="0" indent="-723900"/>
            <a:r>
              <a:rPr lang="ru-RU" dirty="0" smtClean="0"/>
              <a:t>Такт 1. Анализ текстов 3-х документов, </a:t>
            </a:r>
            <a:br>
              <a:rPr lang="ru-RU" dirty="0" smtClean="0"/>
            </a:br>
            <a:r>
              <a:rPr lang="ru-RU" dirty="0" smtClean="0"/>
              <a:t>выделение требований к деятельности ОУ, их осмысление и интерпретация смысла</a:t>
            </a:r>
            <a:br>
              <a:rPr lang="ru-RU" dirty="0" smtClean="0"/>
            </a:br>
            <a:r>
              <a:rPr lang="ru-RU" dirty="0" smtClean="0"/>
              <a:t>необходимых изменений.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28603" y="2715321"/>
            <a:ext cx="5209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3900" lvl="0" indent="-723900"/>
            <a:r>
              <a:rPr lang="ru-RU" dirty="0" smtClean="0"/>
              <a:t>Такт 2. Анализ ситуаций, возникших в пандемию, </a:t>
            </a:r>
            <a:br>
              <a:rPr lang="ru-RU" dirty="0" smtClean="0"/>
            </a:br>
            <a:r>
              <a:rPr lang="ru-RU" dirty="0" smtClean="0"/>
              <a:t>выделение требований к деятельности ОУ, их осмысление и интерпретация смысла необходимых изменений.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28603" y="3941435"/>
            <a:ext cx="52098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3900" lvl="0" indent="-723900"/>
            <a:r>
              <a:rPr lang="ru-RU" dirty="0" smtClean="0"/>
              <a:t>Такт 3. Выделение основных требований </a:t>
            </a:r>
            <a:br>
              <a:rPr lang="ru-RU" dirty="0" smtClean="0"/>
            </a:br>
            <a:r>
              <a:rPr lang="ru-RU" dirty="0" smtClean="0"/>
              <a:t>к деятельности ОУ, определение смысла необходимых изменений и </a:t>
            </a:r>
            <a:br>
              <a:rPr lang="ru-RU" dirty="0" smtClean="0"/>
            </a:br>
            <a:r>
              <a:rPr lang="ru-RU" dirty="0" smtClean="0"/>
              <a:t>оформление выступления от группы «Внешние требования и смысл необходимых изменений»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28603" y="5695761"/>
            <a:ext cx="5209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81188" lvl="0" indent="-1881188"/>
            <a:r>
              <a:rPr lang="ru-RU" dirty="0" smtClean="0"/>
              <a:t>Общее заседание «Внешние требования и смысл необходимых изменений»</a:t>
            </a:r>
          </a:p>
        </p:txBody>
      </p:sp>
    </p:spTree>
    <p:extLst>
      <p:ext uri="{BB962C8B-B14F-4D97-AF65-F5344CB8AC3E}">
        <p14:creationId xmlns:p14="http://schemas.microsoft.com/office/powerpoint/2010/main" val="413581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b="1" dirty="0"/>
              <a:t>Функциональная грамотность</a:t>
            </a:r>
            <a:r>
              <a:rPr lang="ru-RU" sz="3000" dirty="0"/>
              <a:t> – способность человека вступать </a:t>
            </a:r>
            <a:r>
              <a:rPr lang="ru-RU" sz="3000" dirty="0" smtClean="0"/>
              <a:t>в </a:t>
            </a:r>
            <a:r>
              <a:rPr lang="ru-RU" sz="3000" dirty="0"/>
              <a:t>отношения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с </a:t>
            </a:r>
            <a:r>
              <a:rPr lang="ru-RU" sz="3000" dirty="0"/>
              <a:t>внешней средой и максимально быстро адаптироваться и функционировать в ней.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i="1" dirty="0"/>
              <a:t>В отличие от элементарной грамотности как </a:t>
            </a:r>
            <a:r>
              <a:rPr lang="ru-RU" sz="3000" i="1" dirty="0" smtClean="0"/>
              <a:t>способности </a:t>
            </a:r>
            <a:r>
              <a:rPr lang="ru-RU" sz="3000" i="1" dirty="0"/>
              <a:t>личности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читать</a:t>
            </a:r>
            <a:r>
              <a:rPr lang="ru-RU" sz="3000" i="1" dirty="0"/>
              <a:t>, понимать, составлять простые короткие тексты и осуществлять простейшие арифметические </a:t>
            </a:r>
            <a:r>
              <a:rPr lang="ru-RU" sz="3000" i="1" dirty="0" smtClean="0"/>
              <a:t>действия функциональная грамотность – </a:t>
            </a:r>
            <a:br>
              <a:rPr lang="ru-RU" sz="3000" i="1" dirty="0" smtClean="0"/>
            </a:br>
            <a:r>
              <a:rPr lang="ru-RU" sz="3000" i="1" dirty="0" smtClean="0"/>
              <a:t>это </a:t>
            </a:r>
            <a:r>
              <a:rPr lang="ru-RU" sz="3000" i="1" u="sng" dirty="0" smtClean="0"/>
              <a:t>уровень </a:t>
            </a:r>
            <a:r>
              <a:rPr lang="ru-RU" sz="3000" i="1" u="sng" dirty="0"/>
              <a:t>знаний, умений и навыков</a:t>
            </a:r>
            <a:r>
              <a:rPr lang="ru-RU" sz="3000" i="1" dirty="0"/>
              <a:t>, обеспечивающий нормальное функционирование личности в системе социальных отношений, который считается </a:t>
            </a:r>
            <a:r>
              <a:rPr lang="ru-RU" sz="3000" i="1" u="sng" dirty="0"/>
              <a:t>минимально необходимым </a:t>
            </a:r>
            <a:r>
              <a:rPr lang="ru-RU" sz="3000" i="1" dirty="0"/>
              <a:t>для осуществления жизнедеятельности личности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в </a:t>
            </a:r>
            <a:r>
              <a:rPr lang="ru-RU" sz="3000" i="1" dirty="0"/>
              <a:t>конкретной культурной </a:t>
            </a:r>
            <a:r>
              <a:rPr lang="ru-RU" sz="3000" i="1" dirty="0" smtClean="0"/>
              <a:t>среде.</a:t>
            </a:r>
            <a:endParaRPr lang="ru-RU" sz="3000" dirty="0" smtClean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 smtClean="0"/>
              <a:t>Новый </a:t>
            </a:r>
            <a:r>
              <a:rPr lang="ru-RU" sz="2300" dirty="0"/>
              <a:t>словарь методических </a:t>
            </a:r>
            <a:r>
              <a:rPr lang="ru-RU" sz="2300" dirty="0" smtClean="0"/>
              <a:t>терминов и понятий. — М</a:t>
            </a:r>
            <a:r>
              <a:rPr lang="ru-RU" sz="2300" dirty="0"/>
              <a:t>.: Издательство </a:t>
            </a:r>
            <a:r>
              <a:rPr lang="ru-RU" sz="2300" dirty="0" smtClean="0"/>
              <a:t>ИКАР. Э.Г</a:t>
            </a:r>
            <a:r>
              <a:rPr lang="ru-RU" sz="2300" dirty="0"/>
              <a:t>. Азимов, А.Н. </a:t>
            </a:r>
            <a:r>
              <a:rPr lang="ru-RU" sz="2300" dirty="0" smtClean="0"/>
              <a:t>Щукин, 2009</a:t>
            </a:r>
            <a:r>
              <a:rPr lang="ru-RU" sz="2300" dirty="0" smtClean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3000" b="1" dirty="0" smtClean="0"/>
              <a:t>Функциональная грамотность</a:t>
            </a:r>
            <a:r>
              <a:rPr lang="ru-RU" sz="3000" dirty="0" smtClean="0"/>
              <a:t> – способность человека использовать приобретаемые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в </a:t>
            </a:r>
            <a:r>
              <a:rPr lang="ru-RU" sz="3000" dirty="0" smtClean="0"/>
              <a:t>течение жизни знания, умения и навыки для решения </a:t>
            </a:r>
            <a:r>
              <a:rPr lang="ru-RU" sz="3000" u="sng" dirty="0" smtClean="0"/>
              <a:t>максимально широкого диапазона </a:t>
            </a:r>
            <a:r>
              <a:rPr lang="ru-RU" sz="3000" dirty="0" smtClean="0"/>
              <a:t>жизненных задач в различных сферах человеческой деятельности, общения и социальных отношений.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 smtClean="0"/>
              <a:t>Леонтьев А.А. Педагогика здравого смысла. </a:t>
            </a:r>
            <a:r>
              <a:rPr lang="ru-RU" sz="2300" dirty="0" smtClean="0"/>
              <a:t>Избранное работы по </a:t>
            </a:r>
            <a:r>
              <a:rPr lang="ru-RU" sz="2300" dirty="0" smtClean="0"/>
              <a:t>философии </a:t>
            </a:r>
            <a:r>
              <a:rPr lang="ru-RU" sz="2300" dirty="0" smtClean="0"/>
              <a:t>образования</a:t>
            </a:r>
            <a:br>
              <a:rPr lang="ru-RU" sz="2300" dirty="0" smtClean="0"/>
            </a:br>
            <a:r>
              <a:rPr lang="ru-RU" sz="2300" dirty="0" smtClean="0"/>
              <a:t> </a:t>
            </a:r>
            <a:r>
              <a:rPr lang="ru-RU" sz="2300" dirty="0" smtClean="0"/>
              <a:t>и педагогической психологии. – М.: Смысл, </a:t>
            </a:r>
            <a:r>
              <a:rPr lang="ru-RU" sz="2300" dirty="0" smtClean="0"/>
              <a:t>2016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5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/>
              <a:t>Функциональная грамотность</a:t>
            </a:r>
            <a:r>
              <a:rPr lang="ru-RU" sz="2400" dirty="0"/>
              <a:t> – способность человека вступать </a:t>
            </a:r>
            <a:r>
              <a:rPr lang="ru-RU" sz="2400" dirty="0" smtClean="0"/>
              <a:t>в </a:t>
            </a:r>
            <a:r>
              <a:rPr lang="ru-RU" sz="2400" dirty="0"/>
              <a:t>отношения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 внешней </a:t>
            </a:r>
            <a:r>
              <a:rPr lang="ru-RU" sz="2400" dirty="0"/>
              <a:t>средой и максимально быстро адаптироваться и функционировать в ней</a:t>
            </a:r>
            <a:r>
              <a:rPr lang="ru-RU" sz="2400" dirty="0" smtClean="0"/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  <p:pic>
        <p:nvPicPr>
          <p:cNvPr id="5" name="Рисунок 4" descr="Оценка читательской грамотности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99" y="1861375"/>
            <a:ext cx="1282065" cy="1282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Оценка математической грамотности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99" y="3439096"/>
            <a:ext cx="1282065" cy="1233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Оценка естественнонаучной грамотности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99" y="4956336"/>
            <a:ext cx="1282065" cy="1334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Оценка финансовой грамотности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111" y="1824358"/>
            <a:ext cx="1170432" cy="1282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Оценка глобальной компетенции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111" y="3439096"/>
            <a:ext cx="1104265" cy="1104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Семинары // вебинары">
            <a:hlinkClick r:id="rId12"/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111" y="4833207"/>
            <a:ext cx="1448435" cy="14484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Надпись 7"/>
          <p:cNvSpPr txBox="1"/>
          <p:nvPr/>
        </p:nvSpPr>
        <p:spPr>
          <a:xfrm>
            <a:off x="2716847" y="2086799"/>
            <a:ext cx="2989009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Читательская грамотность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Надпись 7"/>
          <p:cNvSpPr txBox="1"/>
          <p:nvPr/>
        </p:nvSpPr>
        <p:spPr>
          <a:xfrm>
            <a:off x="2716847" y="3640376"/>
            <a:ext cx="2989009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Математическая грамотность</a:t>
            </a:r>
          </a:p>
        </p:txBody>
      </p:sp>
      <p:sp>
        <p:nvSpPr>
          <p:cNvPr id="13" name="Надпись 7"/>
          <p:cNvSpPr txBox="1"/>
          <p:nvPr/>
        </p:nvSpPr>
        <p:spPr>
          <a:xfrm>
            <a:off x="2716847" y="5171520"/>
            <a:ext cx="2989009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Естественнонаучная грамотность</a:t>
            </a:r>
          </a:p>
        </p:txBody>
      </p:sp>
      <p:sp>
        <p:nvSpPr>
          <p:cNvPr id="14" name="Надпись 7"/>
          <p:cNvSpPr txBox="1"/>
          <p:nvPr/>
        </p:nvSpPr>
        <p:spPr>
          <a:xfrm>
            <a:off x="8647399" y="2086799"/>
            <a:ext cx="2154714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Финансовая грамотность</a:t>
            </a:r>
          </a:p>
        </p:txBody>
      </p:sp>
      <p:sp>
        <p:nvSpPr>
          <p:cNvPr id="15" name="Надпись 7"/>
          <p:cNvSpPr txBox="1"/>
          <p:nvPr/>
        </p:nvSpPr>
        <p:spPr>
          <a:xfrm>
            <a:off x="8647398" y="5086176"/>
            <a:ext cx="2154715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Креативное мышление</a:t>
            </a:r>
          </a:p>
        </p:txBody>
      </p:sp>
      <p:sp>
        <p:nvSpPr>
          <p:cNvPr id="16" name="Надпись 7"/>
          <p:cNvSpPr txBox="1"/>
          <p:nvPr/>
        </p:nvSpPr>
        <p:spPr>
          <a:xfrm>
            <a:off x="8647398" y="3575620"/>
            <a:ext cx="2154716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Глобальные компетенции</a:t>
            </a:r>
          </a:p>
        </p:txBody>
      </p:sp>
    </p:spTree>
    <p:extLst>
      <p:ext uri="{BB962C8B-B14F-4D97-AF65-F5344CB8AC3E}">
        <p14:creationId xmlns:p14="http://schemas.microsoft.com/office/powerpoint/2010/main" val="354256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/>
              <a:t>В понятие «</a:t>
            </a:r>
            <a:r>
              <a:rPr lang="ru-RU" sz="2500" b="1" dirty="0" smtClean="0"/>
              <a:t>Функциональная грамотность</a:t>
            </a:r>
            <a:r>
              <a:rPr lang="ru-RU" sz="2500" dirty="0" smtClean="0"/>
              <a:t>» включается: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dirty="0" smtClean="0"/>
              <a:t>Читательская </a:t>
            </a:r>
            <a:r>
              <a:rPr lang="ru-RU" sz="2500" b="1" dirty="0"/>
              <a:t>грамотность </a:t>
            </a:r>
            <a:r>
              <a:rPr lang="ru-RU" sz="2500" dirty="0"/>
              <a:t>− способность человека </a:t>
            </a:r>
            <a:r>
              <a:rPr lang="ru-RU" sz="2500" u="sng" dirty="0"/>
              <a:t>понимать</a:t>
            </a:r>
            <a:r>
              <a:rPr lang="ru-RU" sz="2500" dirty="0"/>
              <a:t>, использовать, оценивать тексты, </a:t>
            </a:r>
            <a:r>
              <a:rPr lang="ru-RU" sz="2500" u="sng" dirty="0"/>
              <a:t>размышлять</a:t>
            </a:r>
            <a:r>
              <a:rPr lang="ru-RU" sz="2500" dirty="0"/>
              <a:t> о них и заниматься </a:t>
            </a:r>
            <a:r>
              <a:rPr lang="ru-RU" sz="2500" dirty="0" smtClean="0"/>
              <a:t>чтением, </a:t>
            </a:r>
            <a:r>
              <a:rPr lang="ru-RU" sz="2500" dirty="0"/>
              <a:t>чтобы </a:t>
            </a:r>
            <a:r>
              <a:rPr lang="ru-RU" sz="2500" u="sng" dirty="0"/>
              <a:t>достигать</a:t>
            </a:r>
            <a:r>
              <a:rPr lang="ru-RU" sz="2500" dirty="0"/>
              <a:t> своих целей, расширять свои знания и возможности, участвовать в социальной </a:t>
            </a:r>
            <a:r>
              <a:rPr lang="ru-RU" sz="2500" dirty="0" smtClean="0"/>
              <a:t>жизни.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dirty="0"/>
              <a:t>Математическая грамотность</a:t>
            </a:r>
            <a:r>
              <a:rPr lang="ru-RU" sz="2500" dirty="0"/>
              <a:t> – способность индивидуума проводить математические рассуждения и формулировать, применять, </a:t>
            </a:r>
            <a:r>
              <a:rPr lang="ru-RU" sz="2500" u="sng" dirty="0"/>
              <a:t>интерпретировать</a:t>
            </a:r>
            <a:r>
              <a:rPr lang="ru-RU" sz="2500" dirty="0"/>
              <a:t> математику для решения проблем в разнообразных контекстах реального </a:t>
            </a:r>
            <a:r>
              <a:rPr lang="ru-RU" sz="2500" dirty="0" smtClean="0"/>
              <a:t>мира.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dirty="0"/>
              <a:t>Естественнонаучная грамотность</a:t>
            </a:r>
            <a:r>
              <a:rPr lang="ru-RU" sz="2500" dirty="0"/>
              <a:t> – способность человека применять естественнонаучные знания и умения </a:t>
            </a:r>
            <a:r>
              <a:rPr lang="ru-RU" sz="2500" u="sng" dirty="0"/>
              <a:t>в реальных жизненных ситуациях</a:t>
            </a:r>
            <a:r>
              <a:rPr lang="ru-RU" sz="2500" dirty="0"/>
              <a:t>, в том числе в случаях обсуждения общественно значимых вопросов, связанных с практическими применениями достижений естественных </a:t>
            </a:r>
            <a:r>
              <a:rPr lang="ru-RU" sz="2500" dirty="0" smtClean="0"/>
              <a:t>наук.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dirty="0"/>
              <a:t>Финансовая грамотность</a:t>
            </a:r>
            <a:r>
              <a:rPr lang="ru-RU" sz="2500" dirty="0"/>
              <a:t> – способность личности принимать разумные, целесообразные </a:t>
            </a:r>
            <a:r>
              <a:rPr lang="ru-RU" sz="2500" u="sng" dirty="0"/>
              <a:t>решения, связанные с финансами</a:t>
            </a:r>
            <a:r>
              <a:rPr lang="ru-RU" sz="2500" dirty="0"/>
              <a:t>, в различных ситуациях собственной жизнедеятельности в понимании, управлении и планировании своих собственных </a:t>
            </a:r>
            <a:r>
              <a:rPr lang="ru-RU" sz="2500" dirty="0" smtClean="0"/>
              <a:t>личных </a:t>
            </a:r>
            <a:r>
              <a:rPr lang="ru-RU" sz="2500" dirty="0"/>
              <a:t>и семейных финансовых </a:t>
            </a:r>
            <a:r>
              <a:rPr lang="ru-RU" sz="2500" dirty="0" smtClean="0"/>
              <a:t>дел.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i="1" dirty="0" smtClean="0"/>
              <a:t>Использованы </a:t>
            </a:r>
            <a:r>
              <a:rPr lang="ru-RU" sz="1900" i="1" dirty="0"/>
              <a:t>материалы ФГБНУ «ИСРО РАО» (http://skiv.instrao.ru/support/demonstratsionnye-materialya/)</a:t>
            </a:r>
            <a:r>
              <a:rPr lang="ru-RU" sz="1900" dirty="0" smtClean="0"/>
              <a:t>)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0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В понятие «</a:t>
            </a:r>
            <a:r>
              <a:rPr lang="ru-RU" sz="2400" b="1" dirty="0" smtClean="0"/>
              <a:t>Функциональная грамотность</a:t>
            </a:r>
            <a:r>
              <a:rPr lang="ru-RU" sz="2400" dirty="0" smtClean="0"/>
              <a:t>» включается: 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300" b="1" dirty="0" smtClean="0"/>
              <a:t>Глобальные </a:t>
            </a:r>
            <a:r>
              <a:rPr lang="ru-RU" sz="2300" b="1" dirty="0" smtClean="0"/>
              <a:t>компетенции</a:t>
            </a:r>
            <a:r>
              <a:rPr lang="ru-RU" sz="2300" dirty="0" smtClean="0"/>
              <a:t> </a:t>
            </a:r>
            <a:r>
              <a:rPr lang="ru-RU" sz="2300" dirty="0"/>
              <a:t>– специфический обособленный ценностно-интегративный компонент функциональной грамотности, имеющий собственное предметное содержание, ценностную основу и нацеленный на формирование универсальных навыков (</a:t>
            </a:r>
            <a:r>
              <a:rPr lang="ru-RU" sz="2300" dirty="0" err="1"/>
              <a:t>soft</a:t>
            </a:r>
            <a:r>
              <a:rPr lang="ru-RU" sz="2300" dirty="0"/>
              <a:t> </a:t>
            </a:r>
            <a:r>
              <a:rPr lang="ru-RU" sz="2300" dirty="0" err="1"/>
              <a:t>skills</a:t>
            </a:r>
            <a:r>
              <a:rPr lang="ru-RU" sz="2300" dirty="0"/>
              <a:t>). </a:t>
            </a:r>
            <a:endParaRPr lang="ru-RU" sz="2300" dirty="0" smtClean="0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300" dirty="0"/>
              <a:t>Способности: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2300" b="1" dirty="0"/>
              <a:t>критически</a:t>
            </a:r>
            <a:r>
              <a:rPr lang="ru-RU" sz="2300" dirty="0"/>
              <a:t> рассматривать </a:t>
            </a:r>
            <a:r>
              <a:rPr lang="ru-RU" sz="2300" u="sng" dirty="0"/>
              <a:t>с различных точек зрения </a:t>
            </a:r>
            <a:r>
              <a:rPr lang="ru-RU" sz="2300" dirty="0"/>
              <a:t>вопросы и ситуации глобального характера и межкультурного взаимодействия и эффективно действовать в этих ситуациях;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2300" b="1" dirty="0"/>
              <a:t>осознавать</a:t>
            </a:r>
            <a:r>
              <a:rPr lang="ru-RU" sz="2300" dirty="0"/>
              <a:t>, каким образом культурные, религиозные, политические, расовые и иные различия могут оказывать </a:t>
            </a:r>
            <a:r>
              <a:rPr lang="ru-RU" sz="2300" u="sng" dirty="0"/>
              <a:t>влияние на суждения</a:t>
            </a:r>
            <a:r>
              <a:rPr lang="ru-RU" sz="2300" dirty="0"/>
              <a:t>, взгляды и мировоззрение;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2300" dirty="0"/>
              <a:t>вступать в открытое, уважительное и эффективное </a:t>
            </a:r>
            <a:r>
              <a:rPr lang="ru-RU" sz="2300" b="1" dirty="0"/>
              <a:t>взаимодействие</a:t>
            </a:r>
            <a:r>
              <a:rPr lang="ru-RU" sz="2300" dirty="0"/>
              <a:t> с другими людьми на основе </a:t>
            </a:r>
            <a:r>
              <a:rPr lang="ru-RU" sz="2300" u="sng" dirty="0"/>
              <a:t>разделяемого всеми уважения </a:t>
            </a:r>
            <a:r>
              <a:rPr lang="ru-RU" sz="2300" dirty="0"/>
              <a:t>к человеческому достоинству</a:t>
            </a:r>
            <a:r>
              <a:rPr lang="ru-RU" sz="2300" dirty="0" smtClean="0"/>
              <a:t>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2300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 smtClean="0"/>
              <a:t>Использованы материалы ФГБНУ «ИСРО РАО» (http://skiv.instrao.ru/support/demonstratsionnye-materialya/)</a:t>
            </a:r>
            <a:endParaRPr lang="ru-RU" sz="1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13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В понятие «</a:t>
            </a:r>
            <a:r>
              <a:rPr lang="ru-RU" sz="2400" b="1" dirty="0" smtClean="0"/>
              <a:t>Функциональная грамотность</a:t>
            </a:r>
            <a:r>
              <a:rPr lang="ru-RU" sz="2400" dirty="0" smtClean="0"/>
              <a:t>» включается: 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300" b="1" dirty="0" smtClean="0"/>
              <a:t>Креативное мышление</a:t>
            </a:r>
            <a:r>
              <a:rPr lang="ru-RU" sz="2300" dirty="0" smtClean="0"/>
              <a:t> – способность </a:t>
            </a:r>
            <a:r>
              <a:rPr lang="ru-RU" sz="2300" u="sng" dirty="0" smtClean="0"/>
              <a:t>продуктивно участвовать </a:t>
            </a:r>
            <a:r>
              <a:rPr lang="ru-RU" sz="2300" dirty="0" smtClean="0"/>
              <a:t>в процессе выработки, оценки и совершенствовании идей, направленных на получение инновационных (</a:t>
            </a:r>
            <a:r>
              <a:rPr lang="ru-RU" sz="2300" i="1" dirty="0" smtClean="0"/>
              <a:t>новых, новаторских, оригинальных, нестандартных, непривычных</a:t>
            </a:r>
            <a:r>
              <a:rPr lang="ru-RU" sz="2300" dirty="0" smtClean="0"/>
              <a:t>) и эффективных (</a:t>
            </a:r>
            <a:r>
              <a:rPr lang="ru-RU" sz="2300" i="1" dirty="0" smtClean="0"/>
              <a:t>действенных, результативных, экономичных, оптимальных</a:t>
            </a:r>
            <a:r>
              <a:rPr lang="ru-RU" sz="2300" dirty="0" smtClean="0"/>
              <a:t>) решений, и/или нового знания, и/или эффектного (</a:t>
            </a:r>
            <a:r>
              <a:rPr lang="ru-RU" sz="2300" i="1" dirty="0" smtClean="0"/>
              <a:t>впечатляющего, вдохновляющего, необыкновенного, удивительного</a:t>
            </a:r>
            <a:r>
              <a:rPr lang="ru-RU" sz="2300" dirty="0" smtClean="0"/>
              <a:t>) выражения воображения.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300" dirty="0" smtClean="0"/>
              <a:t>Содержательные </a:t>
            </a:r>
            <a:r>
              <a:rPr lang="ru-RU" sz="2300" dirty="0"/>
              <a:t>области: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300" dirty="0"/>
              <a:t>письменное или устное словесное самовыражение;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300" dirty="0"/>
              <a:t>изобразительное и символическое самовыражение;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300" dirty="0"/>
              <a:t>решение естественнонаучных и математических проблем;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300" dirty="0"/>
              <a:t>решение социальных и межличностных проблем</a:t>
            </a:r>
            <a:r>
              <a:rPr lang="ru-RU" sz="2300" dirty="0" smtClean="0"/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3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300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 smtClean="0"/>
              <a:t>Использованы материалы ФГБНУ «ИСРО РАО» (http://skiv.instrao.ru/support/demonstratsionnye-materialya/)</a:t>
            </a:r>
            <a:endParaRPr lang="ru-RU" sz="18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3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59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</a:t>
            </a:r>
            <a:r>
              <a:rPr lang="ru-RU" dirty="0" smtClean="0"/>
              <a:t>образовательной </a:t>
            </a:r>
            <a:r>
              <a:rPr lang="ru-RU" dirty="0" smtClean="0"/>
              <a:t>организации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8392438" y="3541690"/>
            <a:ext cx="3263114" cy="2862322"/>
          </a:xfrm>
          <a:prstGeom prst="rect">
            <a:avLst/>
          </a:prstGeom>
          <a:noFill/>
          <a:ln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Красноярское «ядро» функциональной грамотности</a:t>
            </a:r>
          </a:p>
          <a:p>
            <a:r>
              <a:rPr lang="ru-RU" i="1" dirty="0" smtClean="0"/>
              <a:t>Качества личности: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dirty="0"/>
              <a:t>Воля</a:t>
            </a:r>
            <a:endParaRPr lang="ru-RU" dirty="0"/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dirty="0"/>
              <a:t>Ответственность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dirty="0" smtClean="0"/>
              <a:t>Доброжелательность</a:t>
            </a:r>
          </a:p>
          <a:p>
            <a:r>
              <a:rPr lang="ru-RU" i="1" dirty="0"/>
              <a:t>Универсальные умения: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dirty="0" smtClean="0"/>
              <a:t>Анализировать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dirty="0" smtClean="0"/>
              <a:t>Интерпретировать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dirty="0" smtClean="0"/>
              <a:t>Целеполагание (Т+П+У+Д)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5076502" y="3870830"/>
            <a:ext cx="2021367" cy="2204041"/>
            <a:chOff x="4671057" y="3514917"/>
            <a:chExt cx="2021367" cy="2204041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5608320" y="3514917"/>
              <a:ext cx="679072" cy="959547"/>
              <a:chOff x="2196" y="2579"/>
              <a:chExt cx="726" cy="958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2196" y="2872"/>
                <a:ext cx="726" cy="665"/>
                <a:chOff x="2241" y="2807"/>
                <a:chExt cx="510" cy="590"/>
              </a:xfrm>
            </p:grpSpPr>
            <p:sp>
              <p:nvSpPr>
                <p:cNvPr id="9" name="Arc 23"/>
                <p:cNvSpPr>
                  <a:spLocks/>
                </p:cNvSpPr>
                <p:nvPr/>
              </p:nvSpPr>
              <p:spPr bwMode="auto">
                <a:xfrm rot="11089716">
                  <a:off x="2401" y="2807"/>
                  <a:ext cx="270" cy="180"/>
                </a:xfrm>
                <a:custGeom>
                  <a:avLst/>
                  <a:gdLst>
                    <a:gd name="G0" fmla="+- 13974 0 0"/>
                    <a:gd name="G1" fmla="+- 21600 0 0"/>
                    <a:gd name="G2" fmla="+- 21600 0 0"/>
                    <a:gd name="T0" fmla="*/ 0 w 32346"/>
                    <a:gd name="T1" fmla="*/ 5130 h 21600"/>
                    <a:gd name="T2" fmla="*/ 32346 w 32346"/>
                    <a:gd name="T3" fmla="*/ 10240 h 21600"/>
                    <a:gd name="T4" fmla="*/ 13974 w 32346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346" h="21600" fill="none" extrusionOk="0">
                      <a:moveTo>
                        <a:pt x="-1" y="5129"/>
                      </a:moveTo>
                      <a:cubicBezTo>
                        <a:pt x="3902" y="1817"/>
                        <a:pt x="8855" y="0"/>
                        <a:pt x="13974" y="0"/>
                      </a:cubicBezTo>
                      <a:cubicBezTo>
                        <a:pt x="21458" y="0"/>
                        <a:pt x="28409" y="3874"/>
                        <a:pt x="32345" y="10240"/>
                      </a:cubicBezTo>
                    </a:path>
                    <a:path w="32346" h="21600" stroke="0" extrusionOk="0">
                      <a:moveTo>
                        <a:pt x="-1" y="5129"/>
                      </a:moveTo>
                      <a:cubicBezTo>
                        <a:pt x="3902" y="1817"/>
                        <a:pt x="8855" y="0"/>
                        <a:pt x="13974" y="0"/>
                      </a:cubicBezTo>
                      <a:cubicBezTo>
                        <a:pt x="21458" y="0"/>
                        <a:pt x="28409" y="3874"/>
                        <a:pt x="32345" y="10240"/>
                      </a:cubicBezTo>
                      <a:lnTo>
                        <a:pt x="1397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" name="Arc 24"/>
                <p:cNvSpPr>
                  <a:spLocks/>
                </p:cNvSpPr>
                <p:nvPr/>
              </p:nvSpPr>
              <p:spPr bwMode="auto">
                <a:xfrm rot="314554">
                  <a:off x="2241" y="2953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1" name="Arc 25"/>
                <p:cNvSpPr>
                  <a:spLocks/>
                </p:cNvSpPr>
                <p:nvPr/>
              </p:nvSpPr>
              <p:spPr bwMode="auto">
                <a:xfrm rot="88036" flipH="1">
                  <a:off x="2491" y="2953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7" name="Oval 26"/>
              <p:cNvSpPr>
                <a:spLocks noChangeArrowheads="1"/>
              </p:cNvSpPr>
              <p:nvPr/>
            </p:nvSpPr>
            <p:spPr bwMode="auto">
              <a:xfrm>
                <a:off x="2381" y="2679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" name="AutoShape 27"/>
              <p:cNvSpPr>
                <a:spLocks noChangeArrowheads="1"/>
              </p:cNvSpPr>
              <p:nvPr/>
            </p:nvSpPr>
            <p:spPr bwMode="auto">
              <a:xfrm rot="-753614">
                <a:off x="2391" y="2579"/>
                <a:ext cx="255" cy="180"/>
              </a:xfrm>
              <a:prstGeom prst="can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4671057" y="4090842"/>
              <a:ext cx="929002" cy="774310"/>
              <a:chOff x="1910" y="1570"/>
              <a:chExt cx="841" cy="824"/>
            </a:xfrm>
          </p:grpSpPr>
          <p:sp>
            <p:nvSpPr>
              <p:cNvPr id="14" name="Arc 13"/>
              <p:cNvSpPr>
                <a:spLocks/>
              </p:cNvSpPr>
              <p:nvPr/>
            </p:nvSpPr>
            <p:spPr bwMode="auto">
              <a:xfrm rot="11089716">
                <a:off x="2411" y="1804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" name="Arc 14"/>
              <p:cNvSpPr>
                <a:spLocks/>
              </p:cNvSpPr>
              <p:nvPr/>
            </p:nvSpPr>
            <p:spPr bwMode="auto">
              <a:xfrm rot="314554">
                <a:off x="224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" name="Arc 15"/>
              <p:cNvSpPr>
                <a:spLocks/>
              </p:cNvSpPr>
              <p:nvPr/>
            </p:nvSpPr>
            <p:spPr bwMode="auto">
              <a:xfrm rot="88036" flipH="1">
                <a:off x="249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" name="Oval 16"/>
              <p:cNvSpPr>
                <a:spLocks noChangeArrowheads="1"/>
              </p:cNvSpPr>
              <p:nvPr/>
            </p:nvSpPr>
            <p:spPr bwMode="auto">
              <a:xfrm>
                <a:off x="2406" y="175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" name="Arc 13"/>
              <p:cNvSpPr>
                <a:spLocks/>
              </p:cNvSpPr>
              <p:nvPr/>
            </p:nvSpPr>
            <p:spPr bwMode="auto">
              <a:xfrm rot="11089716">
                <a:off x="2080" y="1620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" name="Arc 14"/>
              <p:cNvSpPr>
                <a:spLocks/>
              </p:cNvSpPr>
              <p:nvPr/>
            </p:nvSpPr>
            <p:spPr bwMode="auto">
              <a:xfrm rot="314554">
                <a:off x="1910" y="1766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" name="Arc 15"/>
              <p:cNvSpPr>
                <a:spLocks/>
              </p:cNvSpPr>
              <p:nvPr/>
            </p:nvSpPr>
            <p:spPr bwMode="auto">
              <a:xfrm rot="88036" flipH="1">
                <a:off x="2160" y="1766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" name="Oval 16"/>
              <p:cNvSpPr>
                <a:spLocks noChangeArrowheads="1"/>
              </p:cNvSpPr>
              <p:nvPr/>
            </p:nvSpPr>
            <p:spPr bwMode="auto">
              <a:xfrm>
                <a:off x="2075" y="157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13" name="Oval 41"/>
            <p:cNvSpPr>
              <a:spLocks noChangeArrowheads="1"/>
            </p:cNvSpPr>
            <p:nvPr/>
          </p:nvSpPr>
          <p:spPr bwMode="auto">
            <a:xfrm rot="19368899">
              <a:off x="5314708" y="4716752"/>
              <a:ext cx="1377716" cy="100220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 rot="1104878">
              <a:off x="5610212" y="4976993"/>
              <a:ext cx="243840" cy="280551"/>
              <a:chOff x="2306" y="4899"/>
              <a:chExt cx="413" cy="545"/>
            </a:xfrm>
          </p:grpSpPr>
          <p:sp>
            <p:nvSpPr>
              <p:cNvPr id="33" name="Arc 18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34" name="Group 19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36" name="Arc 20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37" name="Arc 21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5" name="Oval 22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19" name="Group 23"/>
            <p:cNvGrpSpPr>
              <a:grpSpLocks/>
            </p:cNvGrpSpPr>
            <p:nvPr/>
          </p:nvGrpSpPr>
          <p:grpSpPr bwMode="auto">
            <a:xfrm rot="20864015">
              <a:off x="6127244" y="4776976"/>
              <a:ext cx="243840" cy="280551"/>
              <a:chOff x="2306" y="4899"/>
              <a:chExt cx="413" cy="545"/>
            </a:xfrm>
          </p:grpSpPr>
          <p:sp>
            <p:nvSpPr>
              <p:cNvPr id="28" name="Arc 24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29" name="Group 25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31" name="Arc 26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32" name="Arc 27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0" name="Oval 28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20" name="Group 29"/>
            <p:cNvGrpSpPr>
              <a:grpSpLocks/>
            </p:cNvGrpSpPr>
            <p:nvPr/>
          </p:nvGrpSpPr>
          <p:grpSpPr bwMode="auto">
            <a:xfrm rot="410886">
              <a:off x="5941735" y="5292600"/>
              <a:ext cx="243840" cy="280551"/>
              <a:chOff x="2306" y="4899"/>
              <a:chExt cx="413" cy="545"/>
            </a:xfrm>
          </p:grpSpPr>
          <p:sp>
            <p:nvSpPr>
              <p:cNvPr id="23" name="Arc 30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24" name="Group 31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26" name="Arc 32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7" name="Arc 33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5" name="Oval 34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cxnSp>
          <p:nvCxnSpPr>
            <p:cNvPr id="21" name="Line 35"/>
            <p:cNvCxnSpPr>
              <a:cxnSpLocks noChangeShapeType="1"/>
            </p:cNvCxnSpPr>
            <p:nvPr/>
          </p:nvCxnSpPr>
          <p:spPr bwMode="auto">
            <a:xfrm rot="1104878">
              <a:off x="5762697" y="5231631"/>
              <a:ext cx="212725" cy="92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36"/>
            <p:cNvCxnSpPr>
              <a:cxnSpLocks noChangeShapeType="1"/>
            </p:cNvCxnSpPr>
            <p:nvPr/>
          </p:nvCxnSpPr>
          <p:spPr bwMode="auto">
            <a:xfrm rot="1104878" flipV="1">
              <a:off x="5864297" y="4945881"/>
              <a:ext cx="212725" cy="1847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37"/>
            <p:cNvCxnSpPr>
              <a:cxnSpLocks noChangeShapeType="1"/>
            </p:cNvCxnSpPr>
            <p:nvPr/>
          </p:nvCxnSpPr>
          <p:spPr bwMode="auto">
            <a:xfrm rot="1104878">
              <a:off x="6111938" y="5051488"/>
              <a:ext cx="41275" cy="2419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 rot="2260865">
              <a:off x="5510720" y="4728351"/>
              <a:ext cx="462915" cy="106045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" name="Стрелка углом вверх 1"/>
            <p:cNvSpPr/>
            <p:nvPr/>
          </p:nvSpPr>
          <p:spPr>
            <a:xfrm rot="10625373">
              <a:off x="5147230" y="3796282"/>
              <a:ext cx="391427" cy="338202"/>
            </a:xfrm>
            <a:prstGeom prst="bentUpArrow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2" name="Подзаголовок 2"/>
          <p:cNvSpPr txBox="1">
            <a:spLocks/>
          </p:cNvSpPr>
          <p:nvPr/>
        </p:nvSpPr>
        <p:spPr>
          <a:xfrm>
            <a:off x="518820" y="875893"/>
            <a:ext cx="11136732" cy="2553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300" dirty="0" smtClean="0"/>
              <a:t>Обобщённые трудовые функции*:</a:t>
            </a:r>
          </a:p>
          <a:p>
            <a:pPr marL="174625" indent="-174625"/>
            <a:r>
              <a:rPr lang="ru-RU" sz="2300" dirty="0" smtClean="0"/>
              <a:t>Руководство образовательной деятельностью образовательной </a:t>
            </a:r>
            <a:r>
              <a:rPr lang="ru-RU" sz="2300" dirty="0"/>
              <a:t>организации</a:t>
            </a:r>
            <a:endParaRPr lang="ru-RU" sz="2300" dirty="0" smtClean="0"/>
          </a:p>
          <a:p>
            <a:pPr marL="174625" indent="-174625"/>
            <a:r>
              <a:rPr lang="ru-RU" sz="2300" dirty="0" smtClean="0"/>
              <a:t>Руководство развитием </a:t>
            </a:r>
            <a:r>
              <a:rPr lang="ru-RU" sz="2300" dirty="0"/>
              <a:t>образовательной организации</a:t>
            </a:r>
            <a:endParaRPr lang="ru-RU" sz="2300" dirty="0" smtClean="0"/>
          </a:p>
          <a:p>
            <a:pPr marL="174625" indent="-174625"/>
            <a:r>
              <a:rPr lang="ru-RU" sz="2300" dirty="0" smtClean="0"/>
              <a:t>Управление ресурсами образовательной организации</a:t>
            </a:r>
          </a:p>
          <a:p>
            <a:pPr marL="174625" indent="-174625"/>
            <a:r>
              <a:rPr lang="ru-RU" sz="2300" dirty="0" smtClean="0"/>
              <a:t>Представление </a:t>
            </a:r>
            <a:r>
              <a:rPr lang="ru-RU" sz="2300" dirty="0"/>
              <a:t>образовательной </a:t>
            </a:r>
            <a:r>
              <a:rPr lang="ru-RU" sz="2300" dirty="0" smtClean="0"/>
              <a:t>организации в отношениях с органами власти, органами местного самоуправления, общественными и иными организациями</a:t>
            </a:r>
          </a:p>
          <a:p>
            <a:pPr marL="174625" indent="-174625"/>
            <a:endParaRPr lang="ru-RU" sz="2300" dirty="0"/>
          </a:p>
        </p:txBody>
      </p:sp>
      <p:sp>
        <p:nvSpPr>
          <p:cNvPr id="63" name="Подзаголовок 2"/>
          <p:cNvSpPr txBox="1">
            <a:spLocks/>
          </p:cNvSpPr>
          <p:nvPr/>
        </p:nvSpPr>
        <p:spPr>
          <a:xfrm>
            <a:off x="582244" y="3544028"/>
            <a:ext cx="4017280" cy="222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300" i="1" dirty="0" smtClean="0"/>
              <a:t>Суть руководства – </a:t>
            </a:r>
            <a:br>
              <a:rPr lang="ru-RU" sz="2300" i="1" dirty="0" smtClean="0"/>
            </a:br>
            <a:r>
              <a:rPr lang="ru-RU" sz="2300" i="1" dirty="0" smtClean="0"/>
              <a:t>постановка целей и задач </a:t>
            </a:r>
            <a:br>
              <a:rPr lang="ru-RU" sz="2300" i="1" dirty="0" smtClean="0"/>
            </a:br>
            <a:r>
              <a:rPr lang="ru-RU" sz="2300" i="1" dirty="0" smtClean="0"/>
              <a:t>перед другими.</a:t>
            </a:r>
          </a:p>
          <a:p>
            <a:pPr marL="0" indent="0">
              <a:buNone/>
            </a:pPr>
            <a:r>
              <a:rPr lang="ru-RU" sz="2300" i="1" dirty="0" smtClean="0"/>
              <a:t>Суть управления – </a:t>
            </a:r>
            <a:br>
              <a:rPr lang="ru-RU" sz="2300" i="1" dirty="0" smtClean="0"/>
            </a:br>
            <a:r>
              <a:rPr lang="ru-RU" sz="2300" i="1" dirty="0" smtClean="0"/>
              <a:t>удержание целого </a:t>
            </a:r>
            <a:br>
              <a:rPr lang="ru-RU" sz="2300" i="1" dirty="0" smtClean="0"/>
            </a:br>
            <a:r>
              <a:rPr lang="ru-RU" sz="2300" i="1" dirty="0" smtClean="0"/>
              <a:t>при варьирующих элементах.</a:t>
            </a:r>
          </a:p>
        </p:txBody>
      </p:sp>
      <p:sp>
        <p:nvSpPr>
          <p:cNvPr id="64" name="Подзаголовок 2"/>
          <p:cNvSpPr txBox="1">
            <a:spLocks/>
          </p:cNvSpPr>
          <p:nvPr/>
        </p:nvSpPr>
        <p:spPr>
          <a:xfrm>
            <a:off x="598448" y="5818858"/>
            <a:ext cx="5995783" cy="828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*Профессиональный стандарт </a:t>
            </a:r>
            <a:br>
              <a:rPr lang="ru-RU" sz="1800" dirty="0" smtClean="0"/>
            </a:br>
            <a:r>
              <a:rPr lang="ru-RU" sz="1800" dirty="0" smtClean="0"/>
              <a:t>«Руководитель образовательной организации» подготовлен Минтрудом РФ 23.06.2016 (ЕКС от 26.08.2010)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1619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2054" y="834677"/>
            <a:ext cx="11239123" cy="549266"/>
          </a:xfrm>
        </p:spPr>
        <p:txBody>
          <a:bodyPr>
            <a:noAutofit/>
          </a:bodyPr>
          <a:lstStyle/>
          <a:p>
            <a:pPr algn="ctr"/>
            <a:r>
              <a:rPr lang="ru-RU" sz="2300" dirty="0">
                <a:latin typeface="+mn-lt"/>
                <a:ea typeface="+mn-ea"/>
                <a:cs typeface="+mn-cs"/>
              </a:rPr>
              <a:t>«Ядро» </a:t>
            </a:r>
            <a:r>
              <a:rPr lang="ru-RU" sz="2300" dirty="0" smtClean="0">
                <a:latin typeface="+mn-lt"/>
                <a:ea typeface="+mn-ea"/>
                <a:cs typeface="+mn-cs"/>
              </a:rPr>
              <a:t>образовательных </a:t>
            </a:r>
            <a:r>
              <a:rPr lang="ru-RU" sz="2300" dirty="0">
                <a:latin typeface="+mn-lt"/>
                <a:ea typeface="+mn-ea"/>
                <a:cs typeface="+mn-cs"/>
              </a:rPr>
              <a:t>результатов Красноярского стандарта качества </a:t>
            </a:r>
            <a:r>
              <a:rPr lang="ru-RU" sz="2300" dirty="0">
                <a:latin typeface="+mn-lt"/>
                <a:ea typeface="+mn-ea"/>
                <a:cs typeface="+mn-cs"/>
              </a:rPr>
              <a:t>образования</a:t>
            </a:r>
            <a:endParaRPr lang="ru-RU" sz="23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Объект 4"/>
          <p:cNvSpPr>
            <a:spLocks noGrp="1"/>
          </p:cNvSpPr>
          <p:nvPr>
            <p:ph sz="half" idx="1"/>
          </p:nvPr>
        </p:nvSpPr>
        <p:spPr>
          <a:xfrm>
            <a:off x="487680" y="1444692"/>
            <a:ext cx="6062972" cy="4138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Личностные результаты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как </a:t>
            </a:r>
            <a:r>
              <a:rPr lang="ru-RU" sz="2400" b="1" dirty="0"/>
              <a:t>качества личности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/>
              <a:t>Воля </a:t>
            </a:r>
            <a:r>
              <a:rPr lang="ru-RU" sz="2400" i="1" dirty="0"/>
              <a:t>(сознательное стремление </a:t>
            </a:r>
            <a:br>
              <a:rPr lang="ru-RU" sz="2400" i="1" dirty="0"/>
            </a:br>
            <a:r>
              <a:rPr lang="ru-RU" sz="2400" i="1" dirty="0"/>
              <a:t>к осуществлению цели)</a:t>
            </a:r>
          </a:p>
          <a:p>
            <a:r>
              <a:rPr lang="ru-RU" dirty="0" smtClean="0"/>
              <a:t>Ответственность </a:t>
            </a:r>
            <a:r>
              <a:rPr lang="ru-RU" sz="2400" i="1" dirty="0" smtClean="0"/>
              <a:t>(обязанность </a:t>
            </a:r>
            <a:r>
              <a:rPr lang="ru-RU" sz="2400" i="1" dirty="0"/>
              <a:t>отвечать за </a:t>
            </a:r>
            <a:r>
              <a:rPr lang="ru-RU" sz="2400" i="1" dirty="0" smtClean="0"/>
              <a:t>поступки и действия, </a:t>
            </a:r>
            <a:br>
              <a:rPr lang="ru-RU" sz="2400" i="1" dirty="0" smtClean="0"/>
            </a:br>
            <a:r>
              <a:rPr lang="ru-RU" sz="2400" i="1" dirty="0" smtClean="0"/>
              <a:t>а также за их последствия</a:t>
            </a:r>
            <a:r>
              <a:rPr lang="ru-RU" sz="2400" i="1" dirty="0"/>
              <a:t>)</a:t>
            </a:r>
          </a:p>
          <a:p>
            <a:r>
              <a:rPr lang="ru-RU" dirty="0" smtClean="0"/>
              <a:t>Доброжелательность </a:t>
            </a:r>
            <a:r>
              <a:rPr lang="ru-RU" sz="2400" i="1" dirty="0" smtClean="0"/>
              <a:t>(позитивное, </a:t>
            </a:r>
            <a:r>
              <a:rPr lang="ru-RU" sz="2400" i="1" dirty="0"/>
              <a:t>благожелательное </a:t>
            </a:r>
            <a:r>
              <a:rPr lang="ru-RU" sz="2400" i="1" dirty="0" smtClean="0"/>
              <a:t>отношение </a:t>
            </a:r>
            <a:r>
              <a:rPr lang="ru-RU" sz="2400" i="1" dirty="0"/>
              <a:t>к </a:t>
            </a:r>
            <a:r>
              <a:rPr lang="ru-RU" sz="2400" i="1" dirty="0" smtClean="0"/>
              <a:t>другому, проявление участия, расположение)</a:t>
            </a:r>
            <a:endParaRPr lang="ru-RU" sz="2400" i="1" dirty="0"/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6493586" y="1383943"/>
            <a:ext cx="5347270" cy="41386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результаты </a:t>
            </a:r>
            <a:br>
              <a:rPr lang="ru-RU" sz="2400" b="1" dirty="0" smtClean="0"/>
            </a:br>
            <a:r>
              <a:rPr lang="ru-RU" sz="2400" b="1" dirty="0" smtClean="0"/>
              <a:t>как умения, </a:t>
            </a:r>
            <a:r>
              <a:rPr lang="ru-RU" sz="2400" b="1" u="sng" dirty="0" smtClean="0"/>
              <a:t>способ</a:t>
            </a:r>
            <a:r>
              <a:rPr lang="ru-RU" sz="2400" b="1" dirty="0" smtClean="0"/>
              <a:t>ности</a:t>
            </a:r>
            <a:endParaRPr lang="en-US" sz="2400" b="1" dirty="0" smtClean="0"/>
          </a:p>
          <a:p>
            <a:r>
              <a:rPr lang="ru-RU" dirty="0" smtClean="0"/>
              <a:t>Анализировать </a:t>
            </a:r>
            <a:r>
              <a:rPr lang="ru-RU" sz="2400" i="1" dirty="0" smtClean="0"/>
              <a:t>(познавать, изучая составные части целого)</a:t>
            </a:r>
          </a:p>
          <a:p>
            <a:r>
              <a:rPr lang="ru-RU" dirty="0" smtClean="0"/>
              <a:t>Интерпретировать </a:t>
            </a:r>
            <a:r>
              <a:rPr lang="ru-RU" sz="2400" i="1" dirty="0"/>
              <a:t>(объяснять, истолковывать, трактовать смысл текста, образа, ситуации)</a:t>
            </a:r>
          </a:p>
          <a:p>
            <a:r>
              <a:rPr lang="ru-RU" dirty="0" smtClean="0"/>
              <a:t>Целеполагание </a:t>
            </a:r>
            <a:r>
              <a:rPr lang="ru-RU" sz="2400" i="1" dirty="0"/>
              <a:t>(сопоставлять </a:t>
            </a:r>
            <a:br>
              <a:rPr lang="ru-RU" sz="2400" i="1" dirty="0"/>
            </a:br>
            <a:r>
              <a:rPr lang="ru-RU" sz="2400" i="1" dirty="0"/>
              <a:t>внешнее требование, потребности, условия и способ </a:t>
            </a:r>
            <a:r>
              <a:rPr lang="ru-RU" sz="2400" i="1" dirty="0" err="1"/>
              <a:t>действования</a:t>
            </a:r>
            <a:r>
              <a:rPr lang="ru-RU" sz="2400" i="1" dirty="0"/>
              <a:t>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18235" y="5644052"/>
            <a:ext cx="11422621" cy="7905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300" dirty="0">
                <a:latin typeface="+mn-lt"/>
                <a:ea typeface="+mn-ea"/>
                <a:cs typeface="+mn-cs"/>
              </a:rPr>
              <a:t>как </a:t>
            </a:r>
            <a:r>
              <a:rPr lang="ru-RU" sz="2300" b="1" dirty="0">
                <a:latin typeface="+mn-lt"/>
                <a:ea typeface="+mn-ea"/>
                <a:cs typeface="+mn-cs"/>
              </a:rPr>
              <a:t>«ядро» функциональной грамотности руководителя</a:t>
            </a:r>
            <a:r>
              <a:rPr lang="ru-RU" sz="2300" dirty="0">
                <a:latin typeface="+mn-lt"/>
                <a:ea typeface="+mn-ea"/>
                <a:cs typeface="+mn-cs"/>
              </a:rPr>
              <a:t> образовательной организации МСО г. Красноярска</a:t>
            </a:r>
            <a:endParaRPr lang="ru-RU" sz="23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76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Функциональная грамотность руководителя образовательной организации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4967" y="1607563"/>
            <a:ext cx="11763682" cy="1379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</a:pPr>
            <a:r>
              <a:rPr lang="ru-RU" sz="2300" b="1" dirty="0" smtClean="0">
                <a:latin typeface="+mn-lt"/>
                <a:ea typeface="+mn-ea"/>
                <a:cs typeface="+mn-cs"/>
              </a:rPr>
              <a:t>Целеполагание</a:t>
            </a:r>
            <a:r>
              <a:rPr lang="ru-RU" sz="2300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2300" dirty="0">
                <a:latin typeface="+mn-lt"/>
                <a:ea typeface="+mn-ea"/>
                <a:cs typeface="+mn-cs"/>
              </a:rPr>
              <a:t>– это процесс, который идёт в направлении </a:t>
            </a:r>
            <a:r>
              <a:rPr lang="ru-RU" sz="2300" u="sng" dirty="0">
                <a:latin typeface="+mn-lt"/>
                <a:ea typeface="+mn-ea"/>
                <a:cs typeface="+mn-cs"/>
              </a:rPr>
              <a:t>от </a:t>
            </a:r>
            <a:r>
              <a:rPr lang="ru-RU" sz="2300" u="sng" dirty="0">
                <a:latin typeface="+mn-lt"/>
                <a:ea typeface="+mn-ea"/>
                <a:cs typeface="+mn-cs"/>
              </a:rPr>
              <a:t>намерений</a:t>
            </a:r>
            <a:r>
              <a:rPr lang="ru-RU" sz="2300" dirty="0">
                <a:latin typeface="+mn-lt"/>
                <a:ea typeface="+mn-ea"/>
                <a:cs typeface="+mn-cs"/>
              </a:rPr>
              <a:t>, образовавшихся </a:t>
            </a:r>
            <a:r>
              <a:rPr lang="ru-RU" sz="2300" dirty="0">
                <a:latin typeface="+mn-lt"/>
                <a:ea typeface="+mn-ea"/>
                <a:cs typeface="+mn-cs"/>
              </a:rPr>
              <a:t/>
            </a:r>
            <a:br>
              <a:rPr lang="ru-RU" sz="2300" dirty="0">
                <a:latin typeface="+mn-lt"/>
                <a:ea typeface="+mn-ea"/>
                <a:cs typeface="+mn-cs"/>
              </a:rPr>
            </a:br>
            <a:r>
              <a:rPr lang="ru-RU" sz="2300" dirty="0">
                <a:latin typeface="+mn-lt"/>
                <a:ea typeface="+mn-ea"/>
                <a:cs typeface="+mn-cs"/>
              </a:rPr>
              <a:t>в </a:t>
            </a:r>
            <a:r>
              <a:rPr lang="ru-RU" sz="2300" dirty="0">
                <a:latin typeface="+mn-lt"/>
                <a:ea typeface="+mn-ea"/>
                <a:cs typeface="+mn-cs"/>
              </a:rPr>
              <a:t>условиях со-</a:t>
            </a:r>
            <a:r>
              <a:rPr lang="ru-RU" sz="2300" dirty="0" err="1">
                <a:latin typeface="+mn-lt"/>
                <a:ea typeface="+mn-ea"/>
                <a:cs typeface="+mn-cs"/>
              </a:rPr>
              <a:t>бытийности</a:t>
            </a:r>
            <a:r>
              <a:rPr lang="ru-RU" sz="2300" dirty="0">
                <a:latin typeface="+mn-lt"/>
                <a:ea typeface="+mn-ea"/>
                <a:cs typeface="+mn-cs"/>
              </a:rPr>
              <a:t> и реализуемых в совместной деятельности с другими людьми, </a:t>
            </a:r>
            <a:r>
              <a:rPr lang="ru-RU" sz="2300" dirty="0">
                <a:latin typeface="+mn-lt"/>
                <a:ea typeface="+mn-ea"/>
                <a:cs typeface="+mn-cs"/>
              </a:rPr>
              <a:t/>
            </a:r>
            <a:br>
              <a:rPr lang="ru-RU" sz="2300" dirty="0">
                <a:latin typeface="+mn-lt"/>
                <a:ea typeface="+mn-ea"/>
                <a:cs typeface="+mn-cs"/>
              </a:rPr>
            </a:br>
            <a:r>
              <a:rPr lang="ru-RU" sz="2300" u="sng" dirty="0">
                <a:latin typeface="+mn-lt"/>
                <a:ea typeface="+mn-ea"/>
                <a:cs typeface="+mn-cs"/>
              </a:rPr>
              <a:t>к </a:t>
            </a:r>
            <a:r>
              <a:rPr lang="ru-RU" sz="2300" u="sng" dirty="0">
                <a:latin typeface="+mn-lt"/>
                <a:ea typeface="+mn-ea"/>
                <a:cs typeface="+mn-cs"/>
              </a:rPr>
              <a:t>постановке человеком цели</a:t>
            </a:r>
            <a:r>
              <a:rPr lang="ru-RU" sz="2300" dirty="0">
                <a:latin typeface="+mn-lt"/>
                <a:ea typeface="+mn-ea"/>
                <a:cs typeface="+mn-cs"/>
              </a:rPr>
              <a:t> </a:t>
            </a:r>
            <a:r>
              <a:rPr lang="ru-RU" sz="2300" b="1" dirty="0">
                <a:latin typeface="+mn-lt"/>
                <a:ea typeface="+mn-ea"/>
                <a:cs typeface="+mn-cs"/>
              </a:rPr>
              <a:t>перед самим собой </a:t>
            </a:r>
            <a:r>
              <a:rPr lang="ru-RU" sz="2300" u="sng" dirty="0">
                <a:latin typeface="+mn-lt"/>
                <a:ea typeface="+mn-ea"/>
                <a:cs typeface="+mn-cs"/>
              </a:rPr>
              <a:t>в его самоопределении</a:t>
            </a:r>
            <a:r>
              <a:rPr lang="ru-RU" sz="2300" dirty="0">
                <a:latin typeface="+mn-lt"/>
                <a:ea typeface="+mn-ea"/>
                <a:cs typeface="+mn-cs"/>
              </a:rPr>
              <a:t>, сопоставляя </a:t>
            </a:r>
            <a:r>
              <a:rPr lang="ru-RU" sz="2300" dirty="0">
                <a:latin typeface="+mn-lt"/>
                <a:ea typeface="+mn-ea"/>
                <a:cs typeface="+mn-cs"/>
              </a:rPr>
              <a:t/>
            </a:r>
            <a:br>
              <a:rPr lang="ru-RU" sz="2300" dirty="0">
                <a:latin typeface="+mn-lt"/>
                <a:ea typeface="+mn-ea"/>
                <a:cs typeface="+mn-cs"/>
              </a:rPr>
            </a:br>
            <a:r>
              <a:rPr lang="ru-RU" sz="2300" dirty="0">
                <a:latin typeface="+mn-lt"/>
                <a:ea typeface="+mn-ea"/>
                <a:cs typeface="+mn-cs"/>
              </a:rPr>
              <a:t>4 совокупности.</a:t>
            </a:r>
            <a:endParaRPr lang="ru-RU" sz="2300" dirty="0">
              <a:latin typeface="+mn-lt"/>
              <a:ea typeface="+mn-ea"/>
              <a:cs typeface="+mn-cs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478977" y="2758406"/>
            <a:ext cx="7315200" cy="2705100"/>
            <a:chOff x="0" y="0"/>
            <a:chExt cx="2476500" cy="1247775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0" y="0"/>
              <a:ext cx="2476500" cy="1247775"/>
              <a:chOff x="0" y="0"/>
              <a:chExt cx="2476500" cy="1247775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809625" y="285750"/>
                <a:ext cx="723900" cy="666750"/>
              </a:xfrm>
              <a:prstGeom prst="ellips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2800" b="1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rPr>
                  <a:t>цель</a:t>
                </a:r>
              </a:p>
            </p:txBody>
          </p:sp>
          <p:grpSp>
            <p:nvGrpSpPr>
              <p:cNvPr id="22" name="Группа 21"/>
              <p:cNvGrpSpPr/>
              <p:nvPr/>
            </p:nvGrpSpPr>
            <p:grpSpPr>
              <a:xfrm>
                <a:off x="0" y="0"/>
                <a:ext cx="2476500" cy="1247775"/>
                <a:chOff x="0" y="0"/>
                <a:chExt cx="2476500" cy="1247775"/>
              </a:xfrm>
            </p:grpSpPr>
            <p:sp>
              <p:nvSpPr>
                <p:cNvPr id="23" name="Надпись 1"/>
                <p:cNvSpPr txBox="1"/>
                <p:nvPr/>
              </p:nvSpPr>
              <p:spPr>
                <a:xfrm>
                  <a:off x="0" y="0"/>
                  <a:ext cx="962025" cy="45720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endParaRPr lang="ru-RU" sz="1400" b="1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2300" dirty="0">
                      <a:solidFill>
                        <a:schemeClr val="tx1"/>
                      </a:solidFill>
                    </a:rPr>
                    <a:t>Внешнее </a:t>
                  </a:r>
                  <a:r>
                    <a:rPr lang="ru-RU" sz="2300" dirty="0">
                      <a:solidFill>
                        <a:schemeClr val="tx1"/>
                      </a:solidFill>
                    </a:rPr>
                    <a:t>требование</a:t>
                  </a:r>
                </a:p>
              </p:txBody>
            </p:sp>
            <p:sp>
              <p:nvSpPr>
                <p:cNvPr id="24" name="Надпись 2"/>
                <p:cNvSpPr txBox="1"/>
                <p:nvPr/>
              </p:nvSpPr>
              <p:spPr>
                <a:xfrm>
                  <a:off x="1438275" y="0"/>
                  <a:ext cx="1038225" cy="45720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sz="1400" b="1" dirty="0" smtClean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endParaRPr>
                </a:p>
                <a:p>
                  <a:pPr algn="ctr"/>
                  <a:r>
                    <a:rPr lang="ru-RU" sz="2300" dirty="0">
                      <a:solidFill>
                        <a:schemeClr val="tx1"/>
                      </a:solidFill>
                    </a:rPr>
                    <a:t>Потребности </a:t>
                  </a:r>
                  <a:r>
                    <a:rPr lang="ru-RU" sz="2300" dirty="0">
                      <a:solidFill>
                        <a:schemeClr val="tx1"/>
                      </a:solidFill>
                    </a:rPr>
                    <a:t>субъекта</a:t>
                  </a:r>
                </a:p>
              </p:txBody>
            </p:sp>
            <p:sp>
              <p:nvSpPr>
                <p:cNvPr id="25" name="Надпись 4"/>
                <p:cNvSpPr txBox="1"/>
                <p:nvPr/>
              </p:nvSpPr>
              <p:spPr>
                <a:xfrm>
                  <a:off x="1419225" y="790575"/>
                  <a:ext cx="1038225" cy="45720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sz="1400" b="1" dirty="0" smtClean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endParaRPr>
                </a:p>
                <a:p>
                  <a:pPr algn="ctr"/>
                  <a:r>
                    <a:rPr lang="ru-RU" sz="2300" dirty="0">
                      <a:solidFill>
                        <a:schemeClr val="tx1"/>
                      </a:solidFill>
                    </a:rPr>
                    <a:t>Способы </a:t>
                  </a:r>
                  <a:r>
                    <a:rPr lang="ru-RU" sz="2300" dirty="0">
                      <a:solidFill>
                        <a:schemeClr val="tx1"/>
                      </a:solidFill>
                    </a:rPr>
                    <a:t>субъекта</a:t>
                  </a:r>
                </a:p>
              </p:txBody>
            </p:sp>
            <p:grpSp>
              <p:nvGrpSpPr>
                <p:cNvPr id="26" name="Группа 25"/>
                <p:cNvGrpSpPr/>
                <p:nvPr/>
              </p:nvGrpSpPr>
              <p:grpSpPr>
                <a:xfrm>
                  <a:off x="0" y="790575"/>
                  <a:ext cx="962025" cy="457200"/>
                  <a:chOff x="0" y="0"/>
                  <a:chExt cx="962025" cy="457200"/>
                </a:xfrm>
              </p:grpSpPr>
              <p:sp>
                <p:nvSpPr>
                  <p:cNvPr id="27" name="Надпись 3"/>
                  <p:cNvSpPr txBox="1"/>
                  <p:nvPr/>
                </p:nvSpPr>
                <p:spPr>
                  <a:xfrm>
                    <a:off x="0" y="0"/>
                    <a:ext cx="962025" cy="4572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solidFill>
                      <a:prstClr val="black"/>
                    </a:solidFill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endParaRPr lang="ru-RU" sz="800" b="1" dirty="0" smtClean="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2300" dirty="0">
                        <a:solidFill>
                          <a:schemeClr val="tx1"/>
                        </a:solidFill>
                      </a:rPr>
                      <a:t>Условия</a:t>
                    </a:r>
                  </a:p>
                </p:txBody>
              </p:sp>
              <p:grpSp>
                <p:nvGrpSpPr>
                  <p:cNvPr id="28" name="Группа 27"/>
                  <p:cNvGrpSpPr/>
                  <p:nvPr/>
                </p:nvGrpSpPr>
                <p:grpSpPr>
                  <a:xfrm>
                    <a:off x="86994" y="274502"/>
                    <a:ext cx="428625" cy="66675"/>
                    <a:chOff x="-8256" y="-1723"/>
                    <a:chExt cx="428625" cy="66675"/>
                  </a:xfrm>
                </p:grpSpPr>
                <p:cxnSp>
                  <p:nvCxnSpPr>
                    <p:cNvPr id="30" name="Прямая соединительная линия 29"/>
                    <p:cNvCxnSpPr/>
                    <p:nvPr/>
                  </p:nvCxnSpPr>
                  <p:spPr>
                    <a:xfrm>
                      <a:off x="-8256" y="0"/>
                      <a:ext cx="42862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Прямая соединительная линия 30"/>
                    <p:cNvCxnSpPr/>
                    <p:nvPr/>
                  </p:nvCxnSpPr>
                  <p:spPr>
                    <a:xfrm>
                      <a:off x="419100" y="-1723"/>
                      <a:ext cx="0" cy="6667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Прямая со стрелкой 28"/>
                  <p:cNvCxnSpPr/>
                  <p:nvPr/>
                </p:nvCxnSpPr>
                <p:spPr>
                  <a:xfrm flipV="1">
                    <a:off x="609600" y="247650"/>
                    <a:ext cx="238125" cy="13335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9" name="Группа 8"/>
            <p:cNvGrpSpPr/>
            <p:nvPr/>
          </p:nvGrpSpPr>
          <p:grpSpPr>
            <a:xfrm>
              <a:off x="1876425" y="457200"/>
              <a:ext cx="152400" cy="342900"/>
              <a:chOff x="0" y="0"/>
              <a:chExt cx="152400" cy="342900"/>
            </a:xfrm>
          </p:grpSpPr>
          <p:cxnSp>
            <p:nvCxnSpPr>
              <p:cNvPr id="19" name="Прямая со стрелкой 18"/>
              <p:cNvCxnSpPr/>
              <p:nvPr/>
            </p:nvCxnSpPr>
            <p:spPr>
              <a:xfrm>
                <a:off x="152400" y="9525"/>
                <a:ext cx="0" cy="3143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/>
              <p:nvPr/>
            </p:nvCxnSpPr>
            <p:spPr>
              <a:xfrm flipV="1">
                <a:off x="0" y="0"/>
                <a:ext cx="0" cy="3429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9"/>
            <p:cNvGrpSpPr/>
            <p:nvPr/>
          </p:nvGrpSpPr>
          <p:grpSpPr>
            <a:xfrm>
              <a:off x="419100" y="457200"/>
              <a:ext cx="152400" cy="342900"/>
              <a:chOff x="0" y="0"/>
              <a:chExt cx="152400" cy="342900"/>
            </a:xfrm>
          </p:grpSpPr>
          <p:cxnSp>
            <p:nvCxnSpPr>
              <p:cNvPr id="17" name="Прямая со стрелкой 16"/>
              <p:cNvCxnSpPr/>
              <p:nvPr/>
            </p:nvCxnSpPr>
            <p:spPr>
              <a:xfrm>
                <a:off x="152400" y="9525"/>
                <a:ext cx="0" cy="3143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 flipV="1">
                <a:off x="0" y="0"/>
                <a:ext cx="0" cy="3429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10"/>
            <p:cNvGrpSpPr/>
            <p:nvPr/>
          </p:nvGrpSpPr>
          <p:grpSpPr>
            <a:xfrm>
              <a:off x="962025" y="95250"/>
              <a:ext cx="476250" cy="104775"/>
              <a:chOff x="0" y="0"/>
              <a:chExt cx="476250" cy="104775"/>
            </a:xfrm>
          </p:grpSpPr>
          <p:cxnSp>
            <p:nvCxnSpPr>
              <p:cNvPr id="15" name="Прямая со стрелкой 14"/>
              <p:cNvCxnSpPr/>
              <p:nvPr/>
            </p:nvCxnSpPr>
            <p:spPr>
              <a:xfrm>
                <a:off x="9525" y="0"/>
                <a:ext cx="46672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 flipH="1">
                <a:off x="0" y="104775"/>
                <a:ext cx="4762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11"/>
            <p:cNvGrpSpPr/>
            <p:nvPr/>
          </p:nvGrpSpPr>
          <p:grpSpPr>
            <a:xfrm>
              <a:off x="952500" y="1057275"/>
              <a:ext cx="476250" cy="104775"/>
              <a:chOff x="0" y="0"/>
              <a:chExt cx="476250" cy="104775"/>
            </a:xfrm>
          </p:grpSpPr>
          <p:cxnSp>
            <p:nvCxnSpPr>
              <p:cNvPr id="13" name="Прямая со стрелкой 12"/>
              <p:cNvCxnSpPr/>
              <p:nvPr/>
            </p:nvCxnSpPr>
            <p:spPr>
              <a:xfrm>
                <a:off x="9525" y="0"/>
                <a:ext cx="46672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 flipH="1">
                <a:off x="0" y="104775"/>
                <a:ext cx="4762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294967" y="835325"/>
            <a:ext cx="11635091" cy="77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6450" indent="-806450"/>
            <a:r>
              <a:rPr lang="ru-RU" sz="2300" b="1" dirty="0">
                <a:latin typeface="+mn-lt"/>
                <a:ea typeface="+mn-ea"/>
                <a:cs typeface="+mn-cs"/>
              </a:rPr>
              <a:t>Цель</a:t>
            </a:r>
            <a:r>
              <a:rPr lang="ru-RU" sz="2300" dirty="0">
                <a:latin typeface="+mn-lt"/>
                <a:ea typeface="+mn-ea"/>
                <a:cs typeface="+mn-cs"/>
              </a:rPr>
              <a:t> – </a:t>
            </a:r>
            <a:r>
              <a:rPr lang="ru-RU" sz="2300" u="sng" dirty="0">
                <a:latin typeface="+mn-lt"/>
                <a:ea typeface="+mn-ea"/>
                <a:cs typeface="+mn-cs"/>
              </a:rPr>
              <a:t>осознанный</a:t>
            </a:r>
            <a:r>
              <a:rPr lang="ru-RU" sz="2300" dirty="0">
                <a:latin typeface="+mn-lt"/>
                <a:ea typeface="+mn-ea"/>
                <a:cs typeface="+mn-cs"/>
              </a:rPr>
              <a:t> </a:t>
            </a:r>
            <a:r>
              <a:rPr lang="ru-RU" sz="2300" b="1" dirty="0">
                <a:latin typeface="+mn-lt"/>
                <a:ea typeface="+mn-ea"/>
                <a:cs typeface="+mn-cs"/>
              </a:rPr>
              <a:t>образ</a:t>
            </a:r>
            <a:r>
              <a:rPr lang="ru-RU" sz="2300" dirty="0">
                <a:latin typeface="+mn-lt"/>
                <a:ea typeface="+mn-ea"/>
                <a:cs typeface="+mn-cs"/>
              </a:rPr>
              <a:t> предвосхищаемого (предполагаемого) результата, </a:t>
            </a:r>
            <a:r>
              <a:rPr lang="ru-RU" sz="2300" dirty="0">
                <a:latin typeface="+mn-lt"/>
                <a:ea typeface="+mn-ea"/>
                <a:cs typeface="+mn-cs"/>
              </a:rPr>
              <a:t/>
            </a:r>
            <a:br>
              <a:rPr lang="ru-RU" sz="2300" dirty="0">
                <a:latin typeface="+mn-lt"/>
                <a:ea typeface="+mn-ea"/>
                <a:cs typeface="+mn-cs"/>
              </a:rPr>
            </a:br>
            <a:r>
              <a:rPr lang="ru-RU" sz="2300" dirty="0">
                <a:latin typeface="+mn-lt"/>
                <a:ea typeface="+mn-ea"/>
                <a:cs typeface="+mn-cs"/>
              </a:rPr>
              <a:t>на </a:t>
            </a:r>
            <a:r>
              <a:rPr lang="ru-RU" sz="2300" dirty="0">
                <a:latin typeface="+mn-lt"/>
                <a:ea typeface="+mn-ea"/>
                <a:cs typeface="+mn-cs"/>
              </a:rPr>
              <a:t>достижение которого направлены действия </a:t>
            </a:r>
            <a:r>
              <a:rPr lang="ru-RU" sz="2300" dirty="0">
                <a:latin typeface="+mn-lt"/>
                <a:ea typeface="+mn-ea"/>
                <a:cs typeface="+mn-cs"/>
              </a:rPr>
              <a:t>субъекта деятельности.</a:t>
            </a:r>
            <a:endParaRPr lang="ru-RU" sz="2300" dirty="0">
              <a:latin typeface="+mn-lt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244863" y="5540182"/>
            <a:ext cx="11763682" cy="1053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300" dirty="0">
                <a:latin typeface="+mn-lt"/>
                <a:ea typeface="+mn-ea"/>
                <a:cs typeface="+mn-cs"/>
              </a:rPr>
              <a:t>Осознание цели происходит в понимании её реализуемости. Цель может стать силой, изменяющей действительность, только при использовании определённых средств и </a:t>
            </a:r>
            <a:br>
              <a:rPr lang="ru-RU" sz="2300" dirty="0">
                <a:latin typeface="+mn-lt"/>
                <a:ea typeface="+mn-ea"/>
                <a:cs typeface="+mn-cs"/>
              </a:rPr>
            </a:br>
            <a:r>
              <a:rPr lang="ru-RU" sz="2300" dirty="0">
                <a:latin typeface="+mn-lt"/>
                <a:ea typeface="+mn-ea"/>
                <a:cs typeface="+mn-cs"/>
              </a:rPr>
              <a:t>в соответствующих условиях (обстоятельствах), необходимых для практической реализации. </a:t>
            </a:r>
          </a:p>
        </p:txBody>
      </p:sp>
    </p:spTree>
    <p:extLst>
      <p:ext uri="{BB962C8B-B14F-4D97-AF65-F5344CB8AC3E}">
        <p14:creationId xmlns:p14="http://schemas.microsoft.com/office/powerpoint/2010/main" val="85782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860</Words>
  <Application>Microsoft Office PowerPoint</Application>
  <PresentationFormat>Широкоэкранный</PresentationFormat>
  <Paragraphs>156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Функциональная грамотность руководителя образовательной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«Ядро» образовательных результатов Красноярского стандарта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 руководителя образовательной организации</dc:title>
  <dc:creator>Горностаев Александр Октавьевич</dc:creator>
  <cp:lastModifiedBy>Горностаев Александр Октавьевич</cp:lastModifiedBy>
  <cp:revision>85</cp:revision>
  <dcterms:created xsi:type="dcterms:W3CDTF">2020-09-21T05:55:40Z</dcterms:created>
  <dcterms:modified xsi:type="dcterms:W3CDTF">2020-09-23T11:01:12Z</dcterms:modified>
</cp:coreProperties>
</file>