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9" r:id="rId3"/>
    <p:sldId id="275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5" r:id="rId19"/>
    <p:sldId id="316" r:id="rId20"/>
    <p:sldId id="317" r:id="rId21"/>
    <p:sldId id="318" r:id="rId22"/>
    <p:sldId id="330" r:id="rId23"/>
    <p:sldId id="319" r:id="rId24"/>
    <p:sldId id="320" r:id="rId25"/>
    <p:sldId id="322" r:id="rId26"/>
    <p:sldId id="327" r:id="rId27"/>
    <p:sldId id="32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7DD"/>
    <a:srgbClr val="F7F0DE"/>
    <a:srgbClr val="F2F1B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4660"/>
  </p:normalViewPr>
  <p:slideViewPr>
    <p:cSldViewPr>
      <p:cViewPr>
        <p:scale>
          <a:sx n="72" d="100"/>
          <a:sy n="72" d="100"/>
        </p:scale>
        <p:origin x="-1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детей с ограниченными возможностями здоровья в образовании города Красноярска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4872</c:v>
                </c:pt>
                <c:pt idx="1">
                  <c:v>5586</c:v>
                </c:pt>
                <c:pt idx="2">
                  <c:v>7044</c:v>
                </c:pt>
                <c:pt idx="3">
                  <c:v>8534</c:v>
                </c:pt>
                <c:pt idx="4">
                  <c:v>9625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632320"/>
        <c:axId val="125347520"/>
      </c:barChart>
      <c:catAx>
        <c:axId val="12063232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5347520"/>
        <c:crosses val="autoZero"/>
        <c:auto val="1"/>
        <c:lblAlgn val="ctr"/>
        <c:lblOffset val="100"/>
        <c:noMultiLvlLbl val="0"/>
      </c:catAx>
      <c:valAx>
        <c:axId val="125347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63232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нозологии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слух</c:v>
                </c:pt>
                <c:pt idx="1">
                  <c:v>зрение</c:v>
                </c:pt>
                <c:pt idx="2">
                  <c:v>ТНР</c:v>
                </c:pt>
                <c:pt idx="3">
                  <c:v>НОДА</c:v>
                </c:pt>
                <c:pt idx="4">
                  <c:v>ЗПР</c:v>
                </c:pt>
                <c:pt idx="5">
                  <c:v>нарушение интеллекта</c:v>
                </c:pt>
                <c:pt idx="6">
                  <c:v>аутисты</c:v>
                </c:pt>
                <c:pt idx="7">
                  <c:v>ТМН</c:v>
                </c:pt>
                <c:pt idx="8">
                  <c:v>другие заболевания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80</c:v>
                </c:pt>
                <c:pt idx="1">
                  <c:v>79</c:v>
                </c:pt>
                <c:pt idx="2">
                  <c:v>1348</c:v>
                </c:pt>
                <c:pt idx="3">
                  <c:v>620</c:v>
                </c:pt>
                <c:pt idx="4">
                  <c:v>1573</c:v>
                </c:pt>
                <c:pt idx="5">
                  <c:v>358</c:v>
                </c:pt>
                <c:pt idx="6">
                  <c:v>103</c:v>
                </c:pt>
                <c:pt idx="7">
                  <c:v>94</c:v>
                </c:pt>
                <c:pt idx="8">
                  <c:v>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lnSpc>
              <a:spcPct val="80000"/>
            </a:lnSpc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630327-1162-409B-B2F5-859424CA5275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D978A9-6426-4FB8-A9EC-CE9C783F53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82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4A49C-1132-4DF7-8984-B981DE3AB0CA}" type="datetimeFigureOut">
              <a:rPr lang="ru-RU" smtClean="0"/>
              <a:pPr/>
              <a:t>11.12.2019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69244-E1A9-4D1B-902F-CD6609E94C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-36513" y="-26988"/>
            <a:ext cx="9180513" cy="6872288"/>
            <a:chOff x="-36512" y="0"/>
            <a:chExt cx="9180512" cy="6872288"/>
          </a:xfrm>
        </p:grpSpPr>
        <p:pic>
          <p:nvPicPr>
            <p:cNvPr id="5" name="Содержимое 3" descr="фон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7" descr="2.bmp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30288" y="620713"/>
              <a:ext cx="8078787" cy="625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724150" y="558800"/>
              <a:ext cx="4419600" cy="79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1.JPG"/>
            <p:cNvPicPr>
              <a:picLocks noChangeAspect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-36512" y="0"/>
              <a:ext cx="1181100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Содержимое 3" descr="герб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2863" y="0"/>
              <a:ext cx="1077912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Дата 3"/>
          <p:cNvSpPr txBox="1">
            <a:spLocks/>
          </p:cNvSpPr>
          <p:nvPr userDrawn="1"/>
        </p:nvSpPr>
        <p:spPr>
          <a:xfrm>
            <a:off x="420688" y="6329363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D57508-AC67-410B-A50D-CE0D70AA49A4}" type="datetimeFigureOut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11.12.2019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6516688" y="6329363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A08CC0-691E-4173-A6BD-6D217AA50FD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2874-8C28-4AF3-A679-7440EA7F7665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A265-4448-4BF5-A667-E96AADC15B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CC95-47A4-4851-B7C1-9CD4100B9BF0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898B-4F3A-4047-B7A9-E777FD8026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750A-26A3-4A21-8B5F-5442A943346D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E98E-23E7-4782-9088-806888D156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008063" y="6704013"/>
            <a:ext cx="8172450" cy="180975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Рисунок 8" descr="3_3_1024_768.jpg"/>
          <p:cNvPicPr>
            <a:picLocks noChangeAspect="1"/>
          </p:cNvPicPr>
          <p:nvPr userDrawn="1"/>
        </p:nvPicPr>
        <p:blipFill>
          <a:blip r:embed="rId3" cstate="screen"/>
          <a:srcRect l="7143" r="81589"/>
          <a:stretch>
            <a:fillRect/>
          </a:stretch>
        </p:blipFill>
        <p:spPr bwMode="auto">
          <a:xfrm>
            <a:off x="11113" y="0"/>
            <a:ext cx="1030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290513"/>
            <a:ext cx="9180513" cy="792162"/>
          </a:xfrm>
          <a:prstGeom prst="rect">
            <a:avLst/>
          </a:prstGeom>
          <a:solidFill>
            <a:srgbClr val="AF8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16" descr="Герб copy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44450"/>
            <a:ext cx="6873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ата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CD57508-AC67-410B-A50D-CE0D70AA49A4}" type="datetimeFigureOut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11.12.2019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0A44C7C-F7D7-4ADA-8A06-5E0CFB8B8B8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730-1829-44DE-BB1F-448B723F037C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8D24-0A3F-4862-BCEC-D82F74D0A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842E-6A2C-42D6-A8CD-308F99A1CA3A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F610-5B54-4DB2-8B6C-DAD5DAF3E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D856-A90D-4EB8-A973-44E472BCCC07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45E8-8F08-4B3A-81A3-59B08909B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15DC-AC10-4AEE-BF1C-6F6327D5520A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D513-2A32-4C30-B453-4B50ED328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D7AD-DB46-4CEC-AC76-211C5B746B2D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CC31-65AE-4AE2-83EF-3D5596579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3AE3-570E-46F5-9309-571A4A005869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1D2A-440A-4B11-A16A-5634A13FB8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E9C3-F2BE-4585-80C4-7AADAF6A44AF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EEEF-9B18-4673-985B-EBF47DFF1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0791-E2BC-4320-9865-A514D4A8722C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4F94-2179-4047-91D4-F54E175C98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9DEC0A-4FE6-4445-8CB4-AE0B52AC397B}" type="datetimeFigureOut">
              <a:rPr lang="ru-RU"/>
              <a:pPr>
                <a:defRPr/>
              </a:pPr>
              <a:t>11.12.2019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69C677-E917-49D3-923A-380533DF3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95736" y="1340768"/>
            <a:ext cx="6623026" cy="255389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PT Sans" pitchFamily="34" charset="-52"/>
                <a:ea typeface="PT Sans" pitchFamily="34" charset="-52"/>
              </a:rPr>
              <a:t>Муниципальная модель инклюзивного образования </a:t>
            </a:r>
            <a:endParaRPr lang="ru-RU" sz="3600" b="1" dirty="0" smtClean="0">
              <a:solidFill>
                <a:srgbClr val="C00000"/>
              </a:solidFill>
              <a:latin typeface="PT Sans" pitchFamily="34" charset="-52"/>
              <a:ea typeface="PT Sans" pitchFamily="34" charset="-5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PT Sans" pitchFamily="34" charset="-52"/>
                <a:ea typeface="PT Sans" pitchFamily="34" charset="-52"/>
              </a:rPr>
              <a:t>г</a:t>
            </a:r>
            <a:r>
              <a:rPr lang="ru-RU" sz="3600" b="1" dirty="0">
                <a:solidFill>
                  <a:srgbClr val="C00000"/>
                </a:solidFill>
                <a:latin typeface="PT Sans" pitchFamily="34" charset="-52"/>
                <a:ea typeface="PT Sans" pitchFamily="34" charset="-52"/>
              </a:rPr>
              <a:t>. Красноярска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640" y="1629381"/>
            <a:ext cx="76328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во </a:t>
            </a:r>
            <a:r>
              <a:rPr lang="ru-RU" sz="2800" dirty="0"/>
              <a:t>всех 114 школах  реализуется инклюзивное образование детей с </a:t>
            </a:r>
            <a:r>
              <a:rPr lang="ru-RU" sz="2800" dirty="0" smtClean="0"/>
              <a:t>ОВЗ;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в 17 школах скомплектованы  80 специальных классов для детей с ОВЗ, в которых обучается более 926  детей с  </a:t>
            </a:r>
            <a:r>
              <a:rPr lang="ru-RU" sz="2800" dirty="0" smtClean="0"/>
              <a:t>ОВЗ:</a:t>
            </a: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функционируют </a:t>
            </a:r>
            <a:r>
              <a:rPr lang="ru-RU" sz="2800" dirty="0"/>
              <a:t>244 группы по различным </a:t>
            </a:r>
            <a:r>
              <a:rPr lang="ru-RU" sz="2800" dirty="0" smtClean="0"/>
              <a:t>нозологиям</a:t>
            </a:r>
            <a:endParaRPr lang="ru-RU" sz="2800" dirty="0"/>
          </a:p>
          <a:p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1596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8" y="1196752"/>
            <a:ext cx="810039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b="1" i="1" u="sng" dirty="0" smtClean="0"/>
              <a:t>Уровень </a:t>
            </a:r>
            <a:r>
              <a:rPr lang="ru-RU" sz="2200" b="1" i="1" u="sng" dirty="0"/>
              <a:t>администрации города</a:t>
            </a:r>
            <a:r>
              <a:rPr lang="ru-RU" sz="2200" b="1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u="sng" dirty="0" smtClean="0"/>
              <a:t>Муниципальная </a:t>
            </a:r>
            <a:r>
              <a:rPr lang="ru-RU" sz="2200" b="1" u="sng" dirty="0"/>
              <a:t>программа </a:t>
            </a:r>
            <a:r>
              <a:rPr lang="ru-RU" sz="2200" b="1" dirty="0"/>
              <a:t>«Развитие образования в городе Красноярске» на 2019 год и плановый период 2020 - 2021 годов»</a:t>
            </a:r>
            <a:r>
              <a:rPr lang="ru-RU" sz="2200" dirty="0"/>
              <a:t> (постановление администрации города от 14.11.2018 № 712), в рамках которой </a:t>
            </a:r>
            <a:r>
              <a:rPr lang="ru-RU" sz="2200" dirty="0" smtClean="0"/>
              <a:t>утверждена подпрограмма «</a:t>
            </a:r>
            <a:r>
              <a:rPr lang="ru-RU" sz="2200" dirty="0"/>
              <a:t>Создание условий для инклюзивного образования детей с ограниченными возможностями здоровья</a:t>
            </a:r>
            <a:r>
              <a:rPr lang="ru-RU" sz="2200" dirty="0" smtClean="0"/>
              <a:t>»;</a:t>
            </a:r>
          </a:p>
          <a:p>
            <a:pPr indent="285750">
              <a:buFont typeface="Wingdings" panose="05000000000000000000" pitchFamily="2" charset="2"/>
              <a:buChar char="Ø"/>
            </a:pPr>
            <a:r>
              <a:rPr lang="ru-RU" sz="2200" b="1" u="sng" dirty="0" smtClean="0">
                <a:solidFill>
                  <a:prstClr val="black"/>
                </a:solidFill>
              </a:rPr>
              <a:t>муниципальная программа </a:t>
            </a:r>
            <a:r>
              <a:rPr lang="ru-RU" sz="2200" b="1" dirty="0">
                <a:solidFill>
                  <a:prstClr val="black"/>
                </a:solidFill>
              </a:rPr>
              <a:t>«Социальная поддержка населения города Красноярска» на 2020 год и плановый период 2021–2022 </a:t>
            </a:r>
            <a:r>
              <a:rPr lang="ru-RU" sz="2200" b="1" dirty="0" smtClean="0">
                <a:solidFill>
                  <a:prstClr val="black"/>
                </a:solidFill>
              </a:rPr>
              <a:t>годов»</a:t>
            </a:r>
            <a:endParaRPr lang="ru-RU" sz="2200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200" b="1" u="sng" dirty="0"/>
              <a:t>Административные регламенты </a:t>
            </a:r>
            <a:r>
              <a:rPr lang="ru-RU" sz="2200" b="1" dirty="0"/>
              <a:t>предоставления муниципальных </a:t>
            </a:r>
            <a:r>
              <a:rPr lang="ru-RU" sz="2200" b="1" dirty="0" smtClean="0"/>
              <a:t>услуг</a:t>
            </a:r>
            <a:endParaRPr lang="ru-RU" sz="2200" dirty="0" smtClean="0"/>
          </a:p>
          <a:p>
            <a:pPr lvl="0" indent="285750">
              <a:buFont typeface="Wingdings" panose="05000000000000000000" pitchFamily="2" charset="2"/>
              <a:buChar char="Ø"/>
            </a:pPr>
            <a:r>
              <a:rPr lang="ru-RU" sz="2200" b="1" u="sng" dirty="0" smtClean="0"/>
              <a:t>Модель инклюзивного образования, </a:t>
            </a:r>
            <a:r>
              <a:rPr lang="ru-RU" sz="2200" b="1" dirty="0" smtClean="0"/>
              <a:t>утвержденная заместителем Главы города-руководителем департамента социального развития</a:t>
            </a:r>
            <a:endParaRPr lang="ru-RU" sz="22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5656" y="415117"/>
            <a:ext cx="5588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Нормативно-правовое регулирование: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1196752"/>
            <a:ext cx="80392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</a:t>
            </a:r>
            <a:r>
              <a:rPr lang="ru-RU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главного управления образования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/>
              <a:t>Приказ ГУО «Об утверждении Плана мероприятий по инклюзивному образованию  («дорожная карта»)» от 05.09.2017 № 393 /</a:t>
            </a:r>
            <a:r>
              <a:rPr lang="ru-RU" sz="2200" b="1" dirty="0" smtClean="0"/>
              <a:t>п;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 </a:t>
            </a:r>
            <a:r>
              <a:rPr lang="ru-RU" sz="2200" b="1" dirty="0" smtClean="0"/>
              <a:t>Приказ </a:t>
            </a:r>
            <a:r>
              <a:rPr lang="ru-RU" sz="2200" b="1" dirty="0"/>
              <a:t>ГУО «Об утверждении городских базовых площадок по инклюзивному образованию и доступной среде» от 03.10.2019 № 469/п</a:t>
            </a:r>
            <a:r>
              <a:rPr lang="ru-RU" sz="2200" dirty="0"/>
              <a:t>, </a:t>
            </a:r>
            <a:r>
              <a:rPr lang="ru-RU" sz="2200" i="1" dirty="0"/>
              <a:t>которым утверждено «Положение о городских базовых площадках по инклюзивному образованию для обучающихся с ограниченными возможностями здоровья» и «Положение о «Ресурсном классе» для детей с расстройствами аутистического спектра</a:t>
            </a:r>
            <a:r>
              <a:rPr lang="ru-RU" sz="2200" i="1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/>
              <a:t>План мероприятий («дорожная карта») на 2019-2020 учебный год по </a:t>
            </a:r>
            <a:r>
              <a:rPr lang="ru-RU" sz="2200" b="1" dirty="0" err="1" smtClean="0"/>
              <a:t>ЦППМиСП</a:t>
            </a:r>
            <a:r>
              <a:rPr lang="ru-RU" sz="22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/>
              <a:t> </a:t>
            </a:r>
            <a:r>
              <a:rPr lang="ru-RU" sz="2200" b="1" dirty="0" smtClean="0"/>
              <a:t>Соглашение </a:t>
            </a:r>
            <a:r>
              <a:rPr lang="ru-RU" sz="2200" b="1" dirty="0"/>
              <a:t>с органом социальной защиты населения о передаче сведений о </a:t>
            </a:r>
            <a:r>
              <a:rPr lang="ru-RU" sz="2200" b="1" dirty="0" smtClean="0"/>
              <a:t>детях-инвалидах.</a:t>
            </a:r>
            <a:endParaRPr lang="ru-RU" altLang="ru-RU" sz="24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03648" y="415117"/>
            <a:ext cx="5660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Нормативно-правовое регулирование: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1262365"/>
            <a:ext cx="77695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400" dirty="0" smtClean="0">
                <a:ea typeface="Calibri"/>
                <a:cs typeface="Times New Roman"/>
              </a:rPr>
              <a:t>- </a:t>
            </a:r>
            <a:r>
              <a:rPr lang="ru-RU" sz="2400" dirty="0">
                <a:ea typeface="Calibri"/>
                <a:cs typeface="Times New Roman"/>
              </a:rPr>
              <a:t>на базе </a:t>
            </a:r>
            <a:r>
              <a:rPr lang="ru-RU" sz="2400" dirty="0" err="1">
                <a:ea typeface="Calibri"/>
                <a:cs typeface="Times New Roman"/>
              </a:rPr>
              <a:t>ЦППМиСП</a:t>
            </a:r>
            <a:r>
              <a:rPr lang="ru-RU" sz="2400" dirty="0">
                <a:ea typeface="Calibri"/>
                <a:cs typeface="Times New Roman"/>
              </a:rPr>
              <a:t> № 6 организована  </a:t>
            </a:r>
            <a:r>
              <a:rPr lang="ru-RU" sz="2400" b="1" dirty="0">
                <a:ea typeface="Calibri"/>
                <a:cs typeface="Times New Roman"/>
              </a:rPr>
              <a:t>работа городской пилотной площадки </a:t>
            </a:r>
            <a:r>
              <a:rPr lang="ru-RU" sz="2400" dirty="0">
                <a:ea typeface="Calibri"/>
                <a:cs typeface="Times New Roman"/>
              </a:rPr>
              <a:t>по оказанию ранней </a:t>
            </a:r>
            <a:r>
              <a:rPr lang="ru-RU" sz="2400" dirty="0" smtClean="0">
                <a:ea typeface="Calibri"/>
                <a:cs typeface="Times New Roman"/>
              </a:rPr>
              <a:t>помощи;</a:t>
            </a:r>
            <a:endParaRPr lang="ru-RU" sz="2400" dirty="0">
              <a:ea typeface="Calibri"/>
              <a:cs typeface="Times New Roman"/>
            </a:endParaRPr>
          </a:p>
          <a:p>
            <a:pPr indent="270510" algn="just"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- в 7  Центрах психолого-педагогической, медицинской и социальной помощи в виде </a:t>
            </a:r>
            <a:r>
              <a:rPr lang="ru-RU" sz="2400" b="1" dirty="0">
                <a:ea typeface="Calibri"/>
                <a:cs typeface="Times New Roman"/>
              </a:rPr>
              <a:t>коррекционно-развивающих занятий для детей от 0 до 3 лет</a:t>
            </a:r>
            <a:r>
              <a:rPr lang="ru-RU" sz="2400" dirty="0">
                <a:ea typeface="Calibri"/>
                <a:cs typeface="Times New Roman"/>
              </a:rPr>
              <a:t> психологами, дефектологам, логопедами  и консультирование родителей по вопросам развития детей;</a:t>
            </a:r>
          </a:p>
          <a:p>
            <a:pPr indent="270510" algn="just"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- с 2019 года </a:t>
            </a:r>
            <a:r>
              <a:rPr lang="ru-RU" sz="2400" b="1" dirty="0">
                <a:ea typeface="Calibri"/>
                <a:cs typeface="Times New Roman"/>
              </a:rPr>
              <a:t>утверждены муниципальные базовые площадки по оказанию ранней помощи от 0 до 3 лет </a:t>
            </a:r>
            <a:r>
              <a:rPr lang="ru-RU" sz="2400" dirty="0">
                <a:ea typeface="Calibri"/>
                <a:cs typeface="Times New Roman"/>
              </a:rPr>
              <a:t>(7 учреждений: ДОУ №№ 29, 194, 204, 226, 235, Образовательный комплекс «Покровский», ЦПМСС № 6</a:t>
            </a:r>
            <a:r>
              <a:rPr lang="ru-RU" sz="2400" dirty="0" smtClean="0">
                <a:ea typeface="Calibri"/>
                <a:cs typeface="Times New Roman"/>
              </a:rPr>
              <a:t>).</a:t>
            </a:r>
            <a:endParaRPr lang="ru-RU" altLang="ru-RU" sz="2400" kern="0" dirty="0" smtClean="0"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4954" y="418636"/>
            <a:ext cx="455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Система ранней помощи </a:t>
            </a:r>
            <a:r>
              <a:rPr lang="ru-RU" dirty="0">
                <a:ea typeface="Calibri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98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8" y="1244798"/>
            <a:ext cx="790596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libri"/>
                <a:cs typeface="Times New Roman"/>
              </a:rPr>
              <a:t>в </a:t>
            </a:r>
            <a:r>
              <a:rPr lang="ru-RU" sz="2000" dirty="0">
                <a:ea typeface="Calibri"/>
                <a:cs typeface="Times New Roman"/>
              </a:rPr>
              <a:t>СШ № 22 и 147 </a:t>
            </a:r>
            <a:r>
              <a:rPr lang="ru-RU" sz="2000" u="sng" dirty="0">
                <a:ea typeface="Calibri"/>
                <a:cs typeface="Times New Roman"/>
              </a:rPr>
              <a:t>открыты специализированные классы для </a:t>
            </a:r>
            <a:r>
              <a:rPr lang="ru-RU" sz="2000" u="sng" dirty="0" smtClean="0">
                <a:ea typeface="Calibri"/>
                <a:cs typeface="Times New Roman"/>
              </a:rPr>
              <a:t>детей–колясочников</a:t>
            </a:r>
            <a:r>
              <a:rPr lang="ru-RU" sz="2000" dirty="0" smtClean="0">
                <a:ea typeface="Calibri"/>
                <a:cs typeface="Times New Roman"/>
              </a:rPr>
              <a:t>;</a:t>
            </a:r>
          </a:p>
          <a:p>
            <a:pPr indent="2667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smtClean="0">
                <a:ea typeface="Calibri"/>
                <a:cs typeface="Times New Roman"/>
              </a:rPr>
              <a:t>в </a:t>
            </a:r>
            <a:r>
              <a:rPr lang="ru-RU" sz="2000" dirty="0">
                <a:ea typeface="Calibri"/>
                <a:cs typeface="Times New Roman"/>
              </a:rPr>
              <a:t>18 школах (СШ №№ 6, 8, 13, 32, 51, 55, 62, 65, 70, 76, 84, 93, 121, 129, 139, 147, Лицей № 1, ОК «Покровский при поддержке Благотворительного фонда «Живое дыхание» </a:t>
            </a:r>
            <a:r>
              <a:rPr lang="ru-RU" sz="2000" u="sng" dirty="0">
                <a:ea typeface="Calibri"/>
                <a:cs typeface="Times New Roman"/>
              </a:rPr>
              <a:t>оборудованы  «ресурсные» классы  </a:t>
            </a:r>
            <a:r>
              <a:rPr lang="ru-RU" sz="2000" dirty="0">
                <a:ea typeface="Calibri"/>
                <a:cs typeface="Times New Roman"/>
              </a:rPr>
              <a:t>для детей – </a:t>
            </a:r>
            <a:r>
              <a:rPr lang="ru-RU" sz="2000" dirty="0" err="1" smtClean="0">
                <a:ea typeface="Calibri"/>
                <a:cs typeface="Times New Roman"/>
              </a:rPr>
              <a:t>аутистов</a:t>
            </a:r>
            <a:r>
              <a:rPr lang="ru-RU" sz="2000" dirty="0" smtClean="0">
                <a:ea typeface="Calibri"/>
                <a:cs typeface="Times New Roman"/>
              </a:rPr>
              <a:t>;</a:t>
            </a:r>
            <a:r>
              <a:rPr lang="ru-RU" sz="2000" i="1" dirty="0" smtClean="0">
                <a:ea typeface="Calibri"/>
                <a:cs typeface="Times New Roman"/>
              </a:rPr>
              <a:t> </a:t>
            </a:r>
            <a:endParaRPr lang="ru-RU" sz="2000" i="1" dirty="0">
              <a:ea typeface="Calibri"/>
              <a:cs typeface="Times New Roman"/>
            </a:endParaRPr>
          </a:p>
          <a:p>
            <a:pPr indent="358775" algn="just">
              <a:spcAft>
                <a:spcPts val="0"/>
              </a:spcAft>
            </a:pPr>
            <a:r>
              <a:rPr lang="ru-RU" sz="1600" i="1" dirty="0" smtClean="0">
                <a:ea typeface="Calibri"/>
                <a:cs typeface="Times New Roman"/>
              </a:rPr>
              <a:t>В 2018 </a:t>
            </a:r>
            <a:r>
              <a:rPr lang="ru-RU" sz="1600" i="1" dirty="0">
                <a:ea typeface="Calibri"/>
                <a:cs typeface="Times New Roman"/>
              </a:rPr>
              <a:t>году муниципальная модель по работе с детьми с РАС стала победителем Краевого фестиваля лучших инклюзивных практик </a:t>
            </a:r>
            <a:r>
              <a:rPr lang="ru-RU" sz="1600" i="1" dirty="0" smtClean="0">
                <a:ea typeface="Calibri"/>
                <a:cs typeface="Times New Roman"/>
              </a:rPr>
              <a:t>;</a:t>
            </a:r>
            <a:endParaRPr lang="ru-RU" sz="1600" i="1" dirty="0">
              <a:ea typeface="Calibri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u="sng" dirty="0" smtClean="0">
                <a:ea typeface="Calibri"/>
                <a:cs typeface="Times New Roman"/>
              </a:rPr>
              <a:t>созданы «Карты доступности»</a:t>
            </a:r>
            <a:r>
              <a:rPr lang="ru-RU" sz="2000" dirty="0" smtClean="0">
                <a:ea typeface="Calibri"/>
                <a:cs typeface="Times New Roman"/>
              </a:rPr>
              <a:t>, </a:t>
            </a:r>
            <a:r>
              <a:rPr lang="ru-RU" sz="2000" dirty="0">
                <a:ea typeface="Calibri"/>
                <a:cs typeface="Times New Roman"/>
              </a:rPr>
              <a:t>которые включают  реестры учреждений и услуг, которые созданы и реализуются в учреждениях города для детей с детей с </a:t>
            </a:r>
            <a:r>
              <a:rPr lang="ru-RU" sz="2000" dirty="0" smtClean="0">
                <a:ea typeface="Calibri"/>
                <a:cs typeface="Times New Roman"/>
              </a:rPr>
              <a:t>ОВЗ;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>
                <a:ea typeface="Calibri"/>
                <a:cs typeface="Times New Roman"/>
              </a:rPr>
              <a:t>в детских садах открыты специальные группы по 5 человек для детей с синдромом Дауна (ДОУ № 84), с множественными нарушениями (ДОУ № 84), с РАС (ДОУ №№ 50, 249); на базе ДОУ № 16 получают дошкольное образование дети с нарушением интеллекта, нарушением опорно-двигательного аппарата</a:t>
            </a:r>
            <a:r>
              <a:rPr lang="ru-RU" sz="2000" dirty="0" smtClean="0">
                <a:ea typeface="Calibri"/>
                <a:cs typeface="Times New Roman"/>
              </a:rPr>
              <a:t>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335" y="464482"/>
            <a:ext cx="8065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0510" algn="just">
              <a:spcAft>
                <a:spcPts val="0"/>
              </a:spcAft>
            </a:pP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Характеристика имеющихся практик инклюзивного 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образования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9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15616" y="1112622"/>
            <a:ext cx="788600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во </a:t>
            </a:r>
            <a:r>
              <a:rPr lang="ru-RU" sz="2000" dirty="0"/>
              <a:t>всех 19 учреждениях дополнительного образования реализуются образовательные программы для разных категорий </a:t>
            </a:r>
            <a:r>
              <a:rPr lang="ru-RU" sz="2000" dirty="0" smtClean="0"/>
              <a:t>детей</a:t>
            </a:r>
            <a:r>
              <a:rPr lang="ru-RU" sz="2000" dirty="0"/>
              <a:t>;</a:t>
            </a:r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Составлена </a:t>
            </a:r>
            <a:r>
              <a:rPr lang="ru-RU" sz="2000" dirty="0"/>
              <a:t>«Карта доступности»  </a:t>
            </a:r>
            <a:r>
              <a:rPr lang="ru-RU" sz="2000" dirty="0" smtClean="0"/>
              <a:t>УДО;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МАОУ </a:t>
            </a:r>
            <a:r>
              <a:rPr lang="ru-RU" sz="2000" dirty="0"/>
              <a:t>ДО ЦТО «Престиж» является краевой базовой площадкой по реализации инклюзивного </a:t>
            </a:r>
            <a:r>
              <a:rPr lang="ru-RU" sz="2000" dirty="0" smtClean="0"/>
              <a:t>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smtClean="0"/>
              <a:t>МАУ </a:t>
            </a:r>
            <a:r>
              <a:rPr lang="ru-RU" sz="2000" dirty="0"/>
              <a:t>«Центр спортивных клубов», которое  ведет поэтапную работу для создания единой системы по адаптивной физической культуре в городе. </a:t>
            </a:r>
            <a:endParaRPr lang="ru-RU" sz="2000" dirty="0" smtClean="0"/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dirty="0" smtClean="0"/>
              <a:t>Карта </a:t>
            </a:r>
            <a:r>
              <a:rPr lang="ru-RU" sz="2000" dirty="0"/>
              <a:t>доступности города «Электронная афиша</a:t>
            </a:r>
            <a:r>
              <a:rPr lang="ru-RU" sz="2000" dirty="0" smtClean="0"/>
              <a:t>»; </a:t>
            </a:r>
            <a:endParaRPr lang="ru-RU" sz="2000" dirty="0"/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dirty="0"/>
              <a:t>Проект «Шаг за шагом к мечте» даёт возможность 30 ребятам с инвалидностью регулярно заниматься в специально оборудованных спортзалах»;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sz="2000" dirty="0"/>
              <a:t>реализация проекта «Маленький человек в большом </a:t>
            </a:r>
            <a:r>
              <a:rPr lang="ru-RU" sz="2000" dirty="0" smtClean="0"/>
              <a:t>городе</a:t>
            </a:r>
            <a:r>
              <a:rPr lang="ru-RU" sz="2000" dirty="0" smtClean="0">
                <a:solidFill>
                  <a:prstClr val="black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sz="2000" dirty="0" smtClean="0"/>
              <a:t>Реализация </a:t>
            </a:r>
            <a:r>
              <a:rPr lang="ru-RU" sz="2000" dirty="0"/>
              <a:t>инклюзивного проекта «</a:t>
            </a:r>
            <a:r>
              <a:rPr lang="ru-RU" sz="2000" dirty="0" err="1"/>
              <a:t>ИнтеллектПлюс</a:t>
            </a:r>
            <a:r>
              <a:rPr lang="ru-RU" sz="2000" dirty="0"/>
              <a:t>» </a:t>
            </a:r>
            <a:endParaRPr lang="ru-RU" sz="2000" dirty="0" smtClean="0"/>
          </a:p>
          <a:p>
            <a:pPr algn="just" fontAlgn="base"/>
            <a:r>
              <a:rPr lang="ru-RU" sz="2000" dirty="0" smtClean="0"/>
              <a:t>на </a:t>
            </a:r>
            <a:r>
              <a:rPr lang="ru-RU" sz="2000" dirty="0"/>
              <a:t>базе ММАУ «Красноярский волонтерский центр «Доброе дело</a:t>
            </a:r>
            <a:r>
              <a:rPr lang="ru-RU" sz="2000" dirty="0" smtClean="0"/>
              <a:t>».</a:t>
            </a:r>
            <a:endParaRPr lang="ru-RU" sz="2200" b="1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7214" y="464482"/>
            <a:ext cx="8221290" cy="385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Вовлеченность детей с ОВЗ и инвалидностью в дополнительное образование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83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3" y="1196752"/>
            <a:ext cx="7709829" cy="505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700" b="1" dirty="0" smtClean="0"/>
              <a:t>Социально-экологический проект </a:t>
            </a:r>
            <a:endParaRPr lang="ru-RU" sz="1700" b="1" dirty="0" smtClean="0"/>
          </a:p>
          <a:p>
            <a:pPr>
              <a:lnSpc>
                <a:spcPct val="114000"/>
              </a:lnSpc>
            </a:pPr>
            <a:r>
              <a:rPr lang="ru-RU" sz="1700" b="1" dirty="0" smtClean="0"/>
              <a:t>для </a:t>
            </a:r>
            <a:r>
              <a:rPr lang="ru-RU" sz="1700" b="1" dirty="0"/>
              <a:t>особенных </a:t>
            </a:r>
            <a:r>
              <a:rPr lang="ru-RU" sz="1700" b="1" dirty="0" smtClean="0"/>
              <a:t>детей  в «Роевом </a:t>
            </a:r>
            <a:r>
              <a:rPr lang="ru-RU" sz="1700" b="1" dirty="0"/>
              <a:t>ручье» </a:t>
            </a:r>
            <a:r>
              <a:rPr lang="ru-RU" sz="1700" b="1" dirty="0" smtClean="0"/>
              <a:t>«Мы с тобой одной крови» </a:t>
            </a:r>
          </a:p>
          <a:p>
            <a:pPr marL="285750" indent="-285750" fontAlgn="base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700" b="1" dirty="0" smtClean="0"/>
              <a:t>Клуб </a:t>
            </a:r>
            <a:r>
              <a:rPr lang="ru-RU" sz="1700" b="1" dirty="0"/>
              <a:t>инклюзивных танцев "</a:t>
            </a:r>
            <a:r>
              <a:rPr lang="ru-RU" sz="1700" b="1" dirty="0" smtClean="0"/>
              <a:t>Кристаллы» в </a:t>
            </a:r>
            <a:r>
              <a:rPr lang="ru-RU" sz="1700" b="1" dirty="0"/>
              <a:t>Городском реабилитационном центре </a:t>
            </a:r>
            <a:r>
              <a:rPr lang="ru-RU" sz="1700" b="1" dirty="0" smtClean="0"/>
              <a:t>"Радуга». Ансамбль инклюзивных танцев «</a:t>
            </a:r>
            <a:r>
              <a:rPr lang="ru-RU" sz="1700" b="1" dirty="0" err="1" smtClean="0"/>
              <a:t>Фридом</a:t>
            </a:r>
            <a:r>
              <a:rPr lang="ru-RU" sz="1700" b="1" dirty="0" smtClean="0"/>
              <a:t>» </a:t>
            </a:r>
          </a:p>
          <a:p>
            <a:pPr marL="285750" indent="-285750" fontAlgn="base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700" b="1" dirty="0"/>
              <a:t> </a:t>
            </a:r>
            <a:r>
              <a:rPr lang="ru-RU" sz="1700" dirty="0"/>
              <a:t>17  муниципальных учреждений культуры дополнительного образования </a:t>
            </a:r>
            <a:r>
              <a:rPr lang="ru-RU" sz="1700" dirty="0" smtClean="0">
                <a:latin typeface="&amp;quot"/>
              </a:rPr>
              <a:t>​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Проект </a:t>
            </a:r>
            <a:r>
              <a:rPr lang="ru-RU" sz="1700" b="1" dirty="0" smtClean="0"/>
              <a:t>«</a:t>
            </a:r>
            <a:r>
              <a:rPr lang="ru-RU" sz="1700" b="1" dirty="0"/>
              <a:t>Музыкальные занятия для детей с ОВЗ в детском саду», </a:t>
            </a:r>
            <a:r>
              <a:rPr lang="ru-RU" sz="1700" dirty="0"/>
              <a:t>сотрудничество  МБУДО «ДМШ №2»  с МБДОУ «Детский сад № </a:t>
            </a:r>
            <a:r>
              <a:rPr lang="ru-RU" sz="1700" dirty="0" smtClean="0"/>
              <a:t>84».  </a:t>
            </a:r>
            <a:endParaRPr lang="ru-RU" sz="17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00" b="1" dirty="0"/>
              <a:t>Проект «Искусство связующая нить</a:t>
            </a:r>
            <a:r>
              <a:rPr lang="ru-RU" sz="1700" dirty="0"/>
              <a:t>», отделение изобразительного искусства </a:t>
            </a:r>
            <a:r>
              <a:rPr lang="ru-RU" sz="1700" dirty="0" smtClean="0"/>
              <a:t>МБУДО </a:t>
            </a:r>
            <a:r>
              <a:rPr lang="ru-RU" sz="1700" dirty="0"/>
              <a:t>«ДШИ № 15</a:t>
            </a:r>
            <a:r>
              <a:rPr lang="ru-RU" sz="1700" dirty="0" smtClean="0"/>
              <a:t>»; </a:t>
            </a:r>
            <a:endParaRPr lang="ru-RU" sz="17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Реализация адаптированной программы «Мир музыки» МБУДО «ДМШ № </a:t>
            </a:r>
            <a:r>
              <a:rPr lang="ru-RU" sz="1700" dirty="0" smtClean="0"/>
              <a:t>2.</a:t>
            </a:r>
            <a:endParaRPr lang="ru-RU" sz="17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 </a:t>
            </a:r>
            <a:r>
              <a:rPr lang="ru-RU" sz="1700" b="1" dirty="0"/>
              <a:t>проект «Музыка, доступная детям» </a:t>
            </a:r>
            <a:r>
              <a:rPr lang="ru-RU" sz="1700" dirty="0"/>
              <a:t>МАУ «Красноярский городской Дворец культуры» совместно с МАУДО «Детская школа искусств № 16</a:t>
            </a:r>
            <a:r>
              <a:rPr lang="ru-RU" sz="1700" dirty="0" smtClean="0"/>
              <a:t>»; </a:t>
            </a:r>
            <a:endParaRPr lang="ru-RU" sz="17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курсы физической реабилитации детей с ОВЗ, Клуб детей с ОВЗ с одноименным названием и </a:t>
            </a:r>
            <a:r>
              <a:rPr lang="ru-RU" sz="1700" b="1" dirty="0"/>
              <a:t>Театральная студия «Открытый театр</a:t>
            </a:r>
            <a:r>
              <a:rPr lang="ru-RU" sz="1700" b="1" dirty="0" smtClean="0"/>
              <a:t>».</a:t>
            </a:r>
            <a:endParaRPr lang="ru-RU" sz="17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77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168" y="464482"/>
            <a:ext cx="7457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u="sng" dirty="0"/>
              <a:t>Модель </a:t>
            </a:r>
            <a:r>
              <a:rPr lang="ru-RU" sz="2000" b="1" i="1" u="sng" dirty="0" err="1"/>
              <a:t>профориентационной</a:t>
            </a:r>
            <a:r>
              <a:rPr lang="ru-RU" sz="2000" b="1" i="1" u="sng" dirty="0"/>
              <a:t> работы с детьми с ОВЗ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7610" y="2418307"/>
            <a:ext cx="7642995" cy="1067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оле 10"/>
          <p:cNvSpPr txBox="1">
            <a:spLocks noChangeArrowheads="1"/>
          </p:cNvSpPr>
          <p:nvPr/>
        </p:nvSpPr>
        <p:spPr bwMode="auto">
          <a:xfrm>
            <a:off x="3710218" y="3309396"/>
            <a:ext cx="2316857" cy="48051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Обучающиеся  с ОВЗ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ле 13"/>
          <p:cNvSpPr txBox="1">
            <a:spLocks noChangeArrowheads="1"/>
          </p:cNvSpPr>
          <p:nvPr/>
        </p:nvSpPr>
        <p:spPr bwMode="auto">
          <a:xfrm>
            <a:off x="1579010" y="2961208"/>
            <a:ext cx="1686492" cy="68572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Общеобразовательные учреждения, реализующие АООП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е 14"/>
          <p:cNvSpPr txBox="1">
            <a:spLocks noChangeArrowheads="1"/>
          </p:cNvSpPr>
          <p:nvPr/>
        </p:nvSpPr>
        <p:spPr bwMode="auto">
          <a:xfrm>
            <a:off x="1527610" y="4903920"/>
            <a:ext cx="1737893" cy="3720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Учреждения СПО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ле 15"/>
          <p:cNvSpPr txBox="1">
            <a:spLocks noChangeArrowheads="1"/>
          </p:cNvSpPr>
          <p:nvPr/>
        </p:nvSpPr>
        <p:spPr bwMode="auto">
          <a:xfrm>
            <a:off x="6965102" y="2114129"/>
            <a:ext cx="1784281" cy="53223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Места профессиональных проб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е 1"/>
          <p:cNvSpPr txBox="1">
            <a:spLocks noChangeArrowheads="1"/>
          </p:cNvSpPr>
          <p:nvPr/>
        </p:nvSpPr>
        <p:spPr bwMode="auto">
          <a:xfrm>
            <a:off x="2005297" y="1484784"/>
            <a:ext cx="5981040" cy="3653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Координационный совет по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профориентационной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работе с детьми с ОВЗ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е 2"/>
          <p:cNvSpPr txBox="1">
            <a:spLocks noChangeArrowheads="1"/>
          </p:cNvSpPr>
          <p:nvPr/>
        </p:nvSpPr>
        <p:spPr bwMode="auto">
          <a:xfrm>
            <a:off x="1579009" y="2345709"/>
            <a:ext cx="1686492" cy="34536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ЦППиМСП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ПМПК, МСЭК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е 3"/>
          <p:cNvSpPr txBox="1">
            <a:spLocks noChangeArrowheads="1"/>
          </p:cNvSpPr>
          <p:nvPr/>
        </p:nvSpPr>
        <p:spPr bwMode="auto">
          <a:xfrm>
            <a:off x="1527610" y="3885341"/>
            <a:ext cx="1737891" cy="74412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Учреждения дополнительного образования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оле 4"/>
          <p:cNvSpPr txBox="1">
            <a:spLocks noChangeArrowheads="1"/>
          </p:cNvSpPr>
          <p:nvPr/>
        </p:nvSpPr>
        <p:spPr bwMode="auto">
          <a:xfrm>
            <a:off x="3770170" y="2316677"/>
            <a:ext cx="1967824" cy="53223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 занятости населения 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города Красноярска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е 5"/>
          <p:cNvSpPr txBox="1">
            <a:spLocks noChangeArrowheads="1"/>
          </p:cNvSpPr>
          <p:nvPr/>
        </p:nvSpPr>
        <p:spPr bwMode="auto">
          <a:xfrm>
            <a:off x="7259856" y="3185265"/>
            <a:ext cx="1698527" cy="41710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Предприятия-партнёры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е 7"/>
          <p:cNvSpPr txBox="1">
            <a:spLocks noChangeArrowheads="1"/>
          </p:cNvSpPr>
          <p:nvPr/>
        </p:nvSpPr>
        <p:spPr bwMode="auto">
          <a:xfrm>
            <a:off x="7601061" y="4143614"/>
            <a:ext cx="1247192" cy="35537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ММУ «ИТ-центр»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е 8"/>
          <p:cNvSpPr txBox="1">
            <a:spLocks noChangeArrowheads="1"/>
          </p:cNvSpPr>
          <p:nvPr/>
        </p:nvSpPr>
        <p:spPr bwMode="auto">
          <a:xfrm>
            <a:off x="6402778" y="5579511"/>
            <a:ext cx="865343" cy="49052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 НКО</a:t>
            </a:r>
            <a:endParaRPr kumimoji="0" lang="ru-RU" alt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ле 9"/>
          <p:cNvSpPr txBox="1">
            <a:spLocks noChangeArrowheads="1"/>
          </p:cNvSpPr>
          <p:nvPr/>
        </p:nvSpPr>
        <p:spPr bwMode="auto">
          <a:xfrm>
            <a:off x="3972895" y="5555779"/>
            <a:ext cx="1132853" cy="49052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Волонтёрское движение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оле 12"/>
          <p:cNvSpPr txBox="1">
            <a:spLocks noChangeArrowheads="1"/>
          </p:cNvSpPr>
          <p:nvPr/>
        </p:nvSpPr>
        <p:spPr bwMode="auto">
          <a:xfrm>
            <a:off x="7413005" y="5018875"/>
            <a:ext cx="1435248" cy="49052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МКУ КИМЦ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оле 26"/>
          <p:cNvSpPr txBox="1">
            <a:spLocks noChangeArrowheads="1"/>
          </p:cNvSpPr>
          <p:nvPr/>
        </p:nvSpPr>
        <p:spPr bwMode="auto">
          <a:xfrm>
            <a:off x="4518039" y="4313166"/>
            <a:ext cx="1175415" cy="49052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Конкурсы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259856" y="1850171"/>
            <a:ext cx="367900" cy="237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345378" y="6024943"/>
            <a:ext cx="286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348989" y="6024943"/>
            <a:ext cx="286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ле 79"/>
          <p:cNvSpPr txBox="1">
            <a:spLocks noChangeArrowheads="1"/>
          </p:cNvSpPr>
          <p:nvPr/>
        </p:nvSpPr>
        <p:spPr bwMode="auto">
          <a:xfrm>
            <a:off x="1785871" y="5801039"/>
            <a:ext cx="1412682" cy="49052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Родители детей с ОВЗ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105709" y="2445814"/>
            <a:ext cx="0" cy="2648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105709" y="2445814"/>
            <a:ext cx="4219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151444" y="3269354"/>
            <a:ext cx="3761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" idx="1"/>
          </p:cNvCxnSpPr>
          <p:nvPr/>
        </p:nvCxnSpPr>
        <p:spPr>
          <a:xfrm flipV="1">
            <a:off x="1114434" y="4257402"/>
            <a:ext cx="413175" cy="57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23160" y="5093956"/>
            <a:ext cx="2918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97567" y="1962004"/>
            <a:ext cx="12607" cy="3546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005297" y="1962004"/>
            <a:ext cx="630140" cy="3546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723657" y="2646360"/>
            <a:ext cx="388878" cy="4805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35852" y="3671138"/>
            <a:ext cx="1568421" cy="799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027075" y="2582793"/>
            <a:ext cx="938027" cy="7640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77499" y="3049286"/>
            <a:ext cx="775029" cy="2547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826795" y="3805423"/>
            <a:ext cx="765453" cy="18110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6" idx="1"/>
          </p:cNvCxnSpPr>
          <p:nvPr/>
        </p:nvCxnSpPr>
        <p:spPr>
          <a:xfrm>
            <a:off x="3277499" y="4609441"/>
            <a:ext cx="4135506" cy="6546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289318" y="3805423"/>
            <a:ext cx="480852" cy="12134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657087" y="2885949"/>
            <a:ext cx="0" cy="455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311353" y="3157659"/>
            <a:ext cx="4001206" cy="1424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6035852" y="3485753"/>
            <a:ext cx="1224004" cy="475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297567" y="3789906"/>
            <a:ext cx="25213" cy="17430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868646" y="3769885"/>
            <a:ext cx="0" cy="544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1"/>
          </p:cNvCxnSpPr>
          <p:nvPr/>
        </p:nvCxnSpPr>
        <p:spPr>
          <a:xfrm flipH="1">
            <a:off x="3289318" y="3549651"/>
            <a:ext cx="420900" cy="675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3097153" y="3802239"/>
            <a:ext cx="750651" cy="1998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272134" y="2594124"/>
            <a:ext cx="1038040" cy="709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728818" y="2380244"/>
            <a:ext cx="1236284" cy="1852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3258651" y="3646936"/>
            <a:ext cx="4001206" cy="621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3289318" y="2855754"/>
            <a:ext cx="694678" cy="20481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277499" y="2886615"/>
            <a:ext cx="570306" cy="10190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5" idx="0"/>
          </p:cNvCxnSpPr>
          <p:nvPr/>
        </p:nvCxnSpPr>
        <p:spPr>
          <a:xfrm flipV="1">
            <a:off x="2422256" y="2739030"/>
            <a:ext cx="0" cy="2221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737994" y="2702497"/>
            <a:ext cx="1521862" cy="526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105748" y="3646936"/>
            <a:ext cx="2973001" cy="19695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248526" y="3607457"/>
            <a:ext cx="4379229" cy="14114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3198553" y="6024943"/>
            <a:ext cx="3148407" cy="2666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3" idx="1"/>
          </p:cNvCxnSpPr>
          <p:nvPr/>
        </p:nvCxnSpPr>
        <p:spPr>
          <a:xfrm flipV="1">
            <a:off x="4790791" y="4321302"/>
            <a:ext cx="2810270" cy="11880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5" idx="3"/>
            <a:endCxn id="14" idx="1"/>
          </p:cNvCxnSpPr>
          <p:nvPr/>
        </p:nvCxnSpPr>
        <p:spPr>
          <a:xfrm>
            <a:off x="5105748" y="5801040"/>
            <a:ext cx="1297030" cy="237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258651" y="5122066"/>
            <a:ext cx="862118" cy="3873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9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5305" y="464482"/>
            <a:ext cx="645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педагогических кадров в школах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4813" y="1196752"/>
            <a:ext cx="7946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/>
              <a:t>- </a:t>
            </a:r>
            <a:r>
              <a:rPr lang="ru-RU" sz="1400" dirty="0"/>
              <a:t>учителей в школах города - 5647 человек, из них 5076 с высшим образованием;</a:t>
            </a:r>
          </a:p>
          <a:p>
            <a:pPr algn="just"/>
            <a:r>
              <a:rPr lang="ru-RU" sz="1400" dirty="0"/>
              <a:t>- логопедов – 120 чел., из них с высшим образованием 118 чел.;</a:t>
            </a:r>
          </a:p>
          <a:p>
            <a:pPr algn="just"/>
            <a:r>
              <a:rPr lang="ru-RU" sz="1400" dirty="0"/>
              <a:t>- психологов – 209 чел., из них с высшим образованием 208чел.;</a:t>
            </a:r>
          </a:p>
          <a:p>
            <a:pPr algn="just"/>
            <a:r>
              <a:rPr lang="ru-RU" sz="1400" dirty="0"/>
              <a:t>- дефектологов – 80 чел., из них с высшим специальным образованием 77 чел.;</a:t>
            </a:r>
          </a:p>
          <a:p>
            <a:pPr algn="just"/>
            <a:r>
              <a:rPr lang="ru-RU" sz="1400" dirty="0"/>
              <a:t>- социальные педагоги – 127 чел., из них с высшим образованием 117 чел.;</a:t>
            </a:r>
          </a:p>
          <a:p>
            <a:pPr algn="just"/>
            <a:r>
              <a:rPr lang="ru-RU" sz="1400" dirty="0"/>
              <a:t>- </a:t>
            </a:r>
            <a:r>
              <a:rPr lang="ru-RU" sz="1400" dirty="0" err="1"/>
              <a:t>тьюторы</a:t>
            </a:r>
            <a:r>
              <a:rPr lang="ru-RU" sz="1400" dirty="0"/>
              <a:t> – 46 чел., из них с высшим образованием 35чел.;</a:t>
            </a:r>
          </a:p>
          <a:p>
            <a:pPr algn="just"/>
            <a:r>
              <a:rPr lang="ru-RU" sz="1400" dirty="0"/>
              <a:t>- воспитатели в школах – 429 чел., из них с высшим образованием 279 чел</a:t>
            </a:r>
            <a:r>
              <a:rPr lang="ru-RU" sz="1400" dirty="0" smtClean="0"/>
              <a:t>.;</a:t>
            </a:r>
            <a:r>
              <a:rPr lang="ru-RU" sz="1400" dirty="0"/>
              <a:t> </a:t>
            </a:r>
            <a:endParaRPr lang="ru-RU" sz="1400" dirty="0" smtClean="0"/>
          </a:p>
          <a:p>
            <a:pPr algn="ctr"/>
            <a:r>
              <a:rPr lang="ru-RU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</a:t>
            </a:r>
            <a:r>
              <a:rPr lang="ru-RU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педагогических кадров на 2019-2020 учебный год в детских садах</a:t>
            </a:r>
            <a:r>
              <a:rPr lang="ru-RU" sz="1400" dirty="0"/>
              <a:t>:</a:t>
            </a:r>
          </a:p>
          <a:p>
            <a:pPr algn="just"/>
            <a:r>
              <a:rPr lang="ru-RU" sz="1400" dirty="0"/>
              <a:t>- воспитателей в детских садах города - 3616 чел., из них  с высшим образованием -2043 ;</a:t>
            </a:r>
          </a:p>
          <a:p>
            <a:pPr algn="just"/>
            <a:r>
              <a:rPr lang="ru-RU" sz="1400" dirty="0"/>
              <a:t>- учителей-логопедов – 271 чел., из них  с высшим образованием   270 чел.;</a:t>
            </a:r>
          </a:p>
          <a:p>
            <a:pPr algn="just"/>
            <a:r>
              <a:rPr lang="ru-RU" sz="1400" dirty="0"/>
              <a:t>- педагогов-психологов –  189 чел., из них с высшим образованием  189  чел.;</a:t>
            </a:r>
          </a:p>
          <a:p>
            <a:pPr algn="just"/>
            <a:r>
              <a:rPr lang="ru-RU" sz="1400" dirty="0"/>
              <a:t>- учителей-дефектологов – 44 чел., из них с высшим специальным образованием   42 чел.;</a:t>
            </a:r>
          </a:p>
          <a:p>
            <a:pPr algn="just"/>
            <a:r>
              <a:rPr lang="ru-RU" sz="1400" dirty="0"/>
              <a:t>- инструкторов по физической культуре – 222 чел., из них с высшим специальным образованием   156 чел.;</a:t>
            </a:r>
          </a:p>
          <a:p>
            <a:pPr algn="just"/>
            <a:r>
              <a:rPr lang="ru-RU" sz="1400" dirty="0"/>
              <a:t>- музыкальных руководителей – 288 чел., из них с высшим специальным образованием   143 чел.;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социальных </a:t>
            </a:r>
            <a:r>
              <a:rPr lang="ru-RU" sz="1400" dirty="0"/>
              <a:t>педагогов – 4 чел., из них с высшим образованием 4 чел</a:t>
            </a:r>
            <a:r>
              <a:rPr lang="ru-RU" sz="1400" dirty="0" smtClean="0"/>
              <a:t>.;</a:t>
            </a:r>
            <a:endParaRPr lang="ru-RU" sz="1400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i="1" u="sng" dirty="0">
                <a:solidFill>
                  <a:srgbClr val="FF0000"/>
                </a:solidFill>
              </a:rPr>
              <a:t>Д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ефицит </a:t>
            </a:r>
            <a:r>
              <a:rPr lang="ru-RU" sz="1400" b="1" i="1" u="sng" dirty="0">
                <a:solidFill>
                  <a:srgbClr val="FF0000"/>
                </a:solidFill>
              </a:rPr>
              <a:t>педагогических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кадров в школах</a:t>
            </a:r>
            <a:r>
              <a:rPr lang="ru-RU" sz="1400" b="1" dirty="0" smtClean="0">
                <a:solidFill>
                  <a:srgbClr val="FF0000"/>
                </a:solidFill>
              </a:rPr>
              <a:t>:</a:t>
            </a:r>
            <a:endParaRPr lang="ru-RU" sz="1400" b="1" dirty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- учителей – 86; дефектологов – 43; логопедов – 34; воспитателей – 7; психологов – 21; социальных педагогов – 32; </a:t>
            </a:r>
            <a:r>
              <a:rPr lang="ru-RU" sz="1400" b="1" dirty="0" err="1">
                <a:solidFill>
                  <a:srgbClr val="FF0000"/>
                </a:solidFill>
              </a:rPr>
              <a:t>тьюторов</a:t>
            </a:r>
            <a:r>
              <a:rPr lang="ru-RU" sz="1400" b="1" dirty="0">
                <a:solidFill>
                  <a:srgbClr val="FF0000"/>
                </a:solidFill>
              </a:rPr>
              <a:t> – 9.</a:t>
            </a:r>
          </a:p>
          <a:p>
            <a:pPr algn="ctr"/>
            <a:r>
              <a:rPr lang="ru-RU" sz="1400" b="1" i="1" u="sng" dirty="0" smtClean="0">
                <a:solidFill>
                  <a:srgbClr val="FF0000"/>
                </a:solidFill>
              </a:rPr>
              <a:t>дефицит </a:t>
            </a:r>
            <a:r>
              <a:rPr lang="ru-RU" sz="1400" b="1" i="1" u="sng" dirty="0">
                <a:solidFill>
                  <a:srgbClr val="FF0000"/>
                </a:solidFill>
              </a:rPr>
              <a:t>педагогических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кадров в детских садах</a:t>
            </a:r>
            <a:r>
              <a:rPr lang="ru-RU" sz="1400" b="1" dirty="0" smtClean="0">
                <a:solidFill>
                  <a:srgbClr val="FF0000"/>
                </a:solidFill>
              </a:rPr>
              <a:t>:</a:t>
            </a:r>
            <a:endParaRPr lang="ru-RU" sz="1400" b="1" dirty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- воспитателей – 202 чел.; учителей-дефектологов – 5 чел.; учителей-логопедов – 3 чел.; педагогов-психологов –  10 чел.; инструкторов по физической культуре – 20 чел.; музыкальных руководителей – 31 чел</a:t>
            </a:r>
            <a:r>
              <a:rPr lang="ru-RU" sz="1400" b="1" dirty="0" smtClean="0">
                <a:solidFill>
                  <a:srgbClr val="FF0000"/>
                </a:solidFill>
              </a:rPr>
              <a:t>.</a:t>
            </a:r>
            <a:r>
              <a:rPr lang="en-US" sz="1400" b="1" dirty="0" smtClean="0">
                <a:solidFill>
                  <a:srgbClr val="FF0000"/>
                </a:solidFill>
              </a:rPr>
              <a:t> -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4186" y="464482"/>
            <a:ext cx="3859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сопровождение</a:t>
            </a:r>
            <a:r>
              <a:rPr lang="ru-RU" sz="1600" b="1" u="sng" dirty="0"/>
              <a:t>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1510045"/>
            <a:ext cx="79121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61950">
              <a:buFont typeface="Wingdings" panose="05000000000000000000" pitchFamily="2" charset="2"/>
              <a:buChar char="Ø"/>
            </a:pPr>
            <a:r>
              <a:rPr lang="ru-RU" sz="2000" dirty="0" smtClean="0"/>
              <a:t>КГАОУ </a:t>
            </a:r>
            <a:r>
              <a:rPr lang="ru-RU" sz="2000" dirty="0"/>
              <a:t>ДПО «Красноярский краевой институт повышения квалификации и профессиональной переподготовки работников образования»;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Красноярский </a:t>
            </a:r>
            <a:r>
              <a:rPr lang="ru-RU" sz="2000" dirty="0"/>
              <a:t>государственный педагогический университет им. В.П. Астафьева;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Красноярский </a:t>
            </a:r>
            <a:r>
              <a:rPr lang="ru-RU" sz="2000" dirty="0"/>
              <a:t>педагогический колледж № 2;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Красноярский </a:t>
            </a:r>
            <a:r>
              <a:rPr lang="ru-RU" sz="2000" dirty="0"/>
              <a:t>информационно-методический </a:t>
            </a:r>
            <a:r>
              <a:rPr lang="ru-RU" sz="2000" dirty="0" smtClean="0"/>
              <a:t>центр (КИМЦ);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Центры </a:t>
            </a:r>
            <a:r>
              <a:rPr lang="ru-RU" sz="2000" dirty="0"/>
              <a:t>психолого-педагогической, медицинской и социальной </a:t>
            </a:r>
            <a:r>
              <a:rPr lang="ru-RU" sz="2000" dirty="0" smtClean="0"/>
              <a:t>помощи;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17 </a:t>
            </a:r>
            <a:r>
              <a:rPr lang="ru-RU" sz="2000" dirty="0"/>
              <a:t>городских базовых площадок по инклюзивному образованию </a:t>
            </a:r>
            <a:r>
              <a:rPr lang="ru-RU" sz="2000" dirty="0" smtClean="0"/>
              <a:t>(</a:t>
            </a:r>
            <a:r>
              <a:rPr lang="ru-RU" sz="2000" dirty="0"/>
              <a:t>11 школ, 4 ДОУ, 1 УДО),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Региональная </a:t>
            </a:r>
            <a:r>
              <a:rPr lang="ru-RU" sz="2000" dirty="0"/>
              <a:t>общественная организация «Красноярский Центр лечебной педагогики»;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Благотворительный </a:t>
            </a:r>
            <a:r>
              <a:rPr lang="ru-RU" sz="2000" dirty="0"/>
              <a:t>фонд «Живое дыхание</a:t>
            </a:r>
            <a:r>
              <a:rPr lang="ru-RU" sz="2000" dirty="0" smtClean="0"/>
              <a:t>»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2722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4116" y="1785926"/>
            <a:ext cx="7676356" cy="391596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</a:rPr>
              <a:t>«В </a:t>
            </a:r>
            <a:r>
              <a:rPr lang="ru-RU" sz="3200" b="1" dirty="0" err="1">
                <a:solidFill>
                  <a:schemeClr val="tx1"/>
                </a:solidFill>
              </a:rPr>
              <a:t>урбанистике</a:t>
            </a:r>
            <a:r>
              <a:rPr lang="ru-RU" sz="3200" b="1" dirty="0">
                <a:solidFill>
                  <a:schemeClr val="tx1"/>
                </a:solidFill>
              </a:rPr>
              <a:t> появился новый термин - «инклюзивный город». Нам надо вводить его как новую идеологию»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</a:rPr>
              <a:t>			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</a:rPr>
              <a:t>	</a:t>
            </a:r>
            <a:r>
              <a:rPr lang="ru-RU" sz="3200" b="1" dirty="0" smtClean="0">
                <a:solidFill>
                  <a:schemeClr val="tx1"/>
                </a:solidFill>
              </a:rPr>
              <a:t>	      Глава </a:t>
            </a:r>
            <a:r>
              <a:rPr lang="ru-RU" sz="3200" b="1" dirty="0">
                <a:solidFill>
                  <a:schemeClr val="tx1"/>
                </a:solidFill>
              </a:rPr>
              <a:t>города Красноярска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i="1" dirty="0">
                <a:solidFill>
                  <a:schemeClr val="tx1"/>
                </a:solidFill>
              </a:rPr>
              <a:t>				</a:t>
            </a:r>
            <a:r>
              <a:rPr lang="ru-RU" sz="3200" b="1" i="1" dirty="0" smtClean="0">
                <a:solidFill>
                  <a:schemeClr val="tx1"/>
                </a:solidFill>
              </a:rPr>
              <a:t>       </a:t>
            </a:r>
            <a:r>
              <a:rPr lang="ru-RU" sz="3200" b="1" i="1" dirty="0">
                <a:solidFill>
                  <a:schemeClr val="tx1"/>
                </a:solidFill>
              </a:rPr>
              <a:t>Сергей </a:t>
            </a:r>
            <a:r>
              <a:rPr lang="ru-RU" sz="3200" b="1" i="1" dirty="0" smtClean="0">
                <a:solidFill>
                  <a:schemeClr val="tx1"/>
                </a:solidFill>
              </a:rPr>
              <a:t>Ерёмин</a:t>
            </a:r>
            <a:endParaRPr lang="ru-RU" sz="3200" b="1" dirty="0">
              <a:solidFill>
                <a:schemeClr val="tx1"/>
              </a:solidFill>
              <a:latin typeface="PT Sans" pitchFamily="34" charset="-52"/>
              <a:ea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5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4014" y="464482"/>
            <a:ext cx="277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ПМПК.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1230624"/>
            <a:ext cx="79135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/>
              <a:t>Приказ </a:t>
            </a:r>
            <a:r>
              <a:rPr lang="ru-RU" dirty="0"/>
              <a:t>ГУО от 10.09.2019 № 416/п </a:t>
            </a:r>
            <a:r>
              <a:rPr lang="ru-RU" dirty="0" smtClean="0"/>
              <a:t>«Об утверждении ПМПК»: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ПМПК функционируют </a:t>
            </a:r>
            <a:r>
              <a:rPr lang="ru-RU" dirty="0"/>
              <a:t>на постоянной основе на базе 7  Центров психолого-педагогической, медицинской и социальной </a:t>
            </a:r>
            <a:r>
              <a:rPr lang="ru-RU" dirty="0" smtClean="0"/>
              <a:t>помощи;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разработано </a:t>
            </a:r>
            <a:r>
              <a:rPr lang="ru-RU" dirty="0"/>
              <a:t>и утверждено Положение о ПМПК, утверждены составы и порядок их работы.  </a:t>
            </a:r>
            <a:endParaRPr lang="ru-RU" dirty="0" smtClean="0"/>
          </a:p>
          <a:p>
            <a:pPr algn="just"/>
            <a:endParaRPr lang="ru-RU" dirty="0"/>
          </a:p>
          <a:p>
            <a:pPr indent="266700" algn="just"/>
            <a:r>
              <a:rPr lang="ru-RU" dirty="0" smtClean="0"/>
              <a:t>За </a:t>
            </a:r>
            <a:r>
              <a:rPr lang="ru-RU" dirty="0"/>
              <a:t>2018 год количество обследованных детей от 0 до 18 лет составило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9171 </a:t>
            </a:r>
            <a:r>
              <a:rPr lang="ru-RU" dirty="0"/>
              <a:t>чел., из них первично - 4957, повторно – 4214 человек.</a:t>
            </a:r>
          </a:p>
          <a:p>
            <a:pPr indent="358775" algn="just"/>
            <a:r>
              <a:rPr lang="ru-RU" dirty="0"/>
              <a:t>Все ПМПК в соответствии с действующим законодательством укомплектованы в полном объеме: </a:t>
            </a:r>
            <a:endParaRPr lang="ru-RU" dirty="0" smtClean="0"/>
          </a:p>
          <a:p>
            <a:pPr indent="358775" algn="just"/>
            <a:r>
              <a:rPr lang="ru-RU" dirty="0" smtClean="0"/>
              <a:t>фактически </a:t>
            </a:r>
            <a:r>
              <a:rPr lang="ru-RU" dirty="0"/>
              <a:t>в штате 76 чел. (43,2 ставок), </a:t>
            </a:r>
            <a:endParaRPr lang="ru-RU" dirty="0" smtClean="0"/>
          </a:p>
          <a:p>
            <a:pPr indent="358775" algn="just"/>
            <a:r>
              <a:rPr lang="ru-RU" dirty="0" smtClean="0"/>
              <a:t>по </a:t>
            </a:r>
            <a:r>
              <a:rPr lang="ru-RU" dirty="0"/>
              <a:t>договорам – 15 чел</a:t>
            </a:r>
            <a:r>
              <a:rPr lang="ru-RU" dirty="0" smtClean="0"/>
              <a:t>., </a:t>
            </a:r>
            <a:r>
              <a:rPr lang="ru-RU" dirty="0"/>
              <a:t>из </a:t>
            </a:r>
            <a:r>
              <a:rPr lang="ru-RU" dirty="0" smtClean="0"/>
              <a:t>них:</a:t>
            </a:r>
          </a:p>
          <a:p>
            <a:pPr indent="446088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учителя логопедов – 10 чел.; </a:t>
            </a:r>
            <a:endParaRPr lang="ru-RU" dirty="0" smtClean="0"/>
          </a:p>
          <a:p>
            <a:pPr indent="446088" algn="just">
              <a:buFont typeface="Arial" panose="020B0604020202020204" pitchFamily="34" charset="0"/>
              <a:buChar char="•"/>
            </a:pPr>
            <a:r>
              <a:rPr lang="ru-RU" dirty="0" smtClean="0"/>
              <a:t>дефектологов </a:t>
            </a:r>
            <a:r>
              <a:rPr lang="ru-RU" dirty="0"/>
              <a:t>– 16 чел. в штате  и 3 чел. по договору; </a:t>
            </a:r>
            <a:endParaRPr lang="ru-RU" dirty="0" smtClean="0"/>
          </a:p>
          <a:p>
            <a:pPr indent="446088" algn="just">
              <a:buFont typeface="Arial" panose="020B0604020202020204" pitchFamily="34" charset="0"/>
              <a:buChar char="•"/>
            </a:pPr>
            <a:r>
              <a:rPr lang="ru-RU" dirty="0" smtClean="0"/>
              <a:t>педагогов-психологов </a:t>
            </a:r>
            <a:r>
              <a:rPr lang="ru-RU" dirty="0"/>
              <a:t>– 10 чел.; социальных педагогов – 7 чел</a:t>
            </a:r>
            <a:r>
              <a:rPr lang="ru-RU" dirty="0" smtClean="0"/>
              <a:t>.;</a:t>
            </a:r>
          </a:p>
          <a:p>
            <a:pPr indent="446088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врачей – 31 чел. в штате и 13 по договорам, из них психиаторов-7; неврологов – 7 чел</a:t>
            </a:r>
            <a:r>
              <a:rPr lang="ru-RU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950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7162" y="464482"/>
            <a:ext cx="4833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Материально-техническое оснащение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1221135"/>
            <a:ext cx="81099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buFont typeface="Wingdings" panose="05000000000000000000" pitchFamily="2" charset="2"/>
              <a:buChar char="Ø"/>
            </a:pPr>
            <a:r>
              <a:rPr lang="ru-RU" dirty="0" smtClean="0"/>
              <a:t>за </a:t>
            </a:r>
            <a:r>
              <a:rPr lang="ru-RU" dirty="0"/>
              <a:t>5 лет по </a:t>
            </a:r>
            <a:r>
              <a:rPr lang="ru-RU" dirty="0" smtClean="0"/>
              <a:t>ФП </a:t>
            </a:r>
            <a:r>
              <a:rPr lang="ru-RU" dirty="0"/>
              <a:t>«Доступная среда» </a:t>
            </a:r>
            <a:r>
              <a:rPr lang="ru-RU" b="1" u="sng" dirty="0">
                <a:solidFill>
                  <a:srgbClr val="FF0000"/>
                </a:solidFill>
              </a:rPr>
              <a:t>привлечено субсидий </a:t>
            </a:r>
            <a:r>
              <a:rPr lang="ru-RU" dirty="0"/>
              <a:t>около 38 </a:t>
            </a:r>
            <a:r>
              <a:rPr lang="ru-RU" dirty="0" err="1"/>
              <a:t>млн.рублей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 в рамках реализации мероприятия муниципальной программы «Развитие образования в городе Красноярске» в 2018 году </a:t>
            </a:r>
            <a:r>
              <a:rPr lang="ru-RU" b="1" u="sng" dirty="0"/>
              <a:t>проведены работы </a:t>
            </a:r>
            <a:r>
              <a:rPr lang="ru-RU" dirty="0" smtClean="0"/>
              <a:t>на </a:t>
            </a:r>
            <a:r>
              <a:rPr lang="ru-RU" dirty="0"/>
              <a:t>общую сумму </a:t>
            </a:r>
            <a:r>
              <a:rPr lang="ru-RU" dirty="0" smtClean="0"/>
              <a:t>1994,64тыс.рублей.;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утверждены </a:t>
            </a:r>
            <a:r>
              <a:rPr lang="ru-RU" b="1" u="sng" dirty="0">
                <a:solidFill>
                  <a:srgbClr val="FF0000"/>
                </a:solidFill>
              </a:rPr>
              <a:t>паспорта доступности</a:t>
            </a:r>
            <a:r>
              <a:rPr lang="ru-RU" b="1" u="sng" dirty="0"/>
              <a:t> </a:t>
            </a:r>
            <a:r>
              <a:rPr lang="ru-RU" dirty="0"/>
              <a:t>и перспективные планы адаптации образовательной среды («дорожная карта») во всех </a:t>
            </a:r>
            <a:r>
              <a:rPr lang="ru-RU" dirty="0" smtClean="0"/>
              <a:t>ОУ;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закуплена </a:t>
            </a:r>
            <a:r>
              <a:rPr lang="ru-RU" b="1" u="sng" dirty="0">
                <a:solidFill>
                  <a:srgbClr val="FF0000"/>
                </a:solidFill>
              </a:rPr>
              <a:t>специальная учебная литература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для слабовидящих детей</a:t>
            </a:r>
            <a:r>
              <a:rPr lang="ru-RU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все </a:t>
            </a:r>
            <a:r>
              <a:rPr lang="ru-RU" dirty="0"/>
              <a:t>официальные сайты учреждений разработали </a:t>
            </a:r>
            <a:r>
              <a:rPr lang="ru-RU" b="1" u="sng" dirty="0"/>
              <a:t>версию для слабовидящих</a:t>
            </a:r>
            <a:r>
              <a:rPr lang="ru-RU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оборудованы </a:t>
            </a:r>
            <a:r>
              <a:rPr lang="ru-RU" b="1" u="sng" dirty="0">
                <a:solidFill>
                  <a:srgbClr val="FF0000"/>
                </a:solidFill>
              </a:rPr>
              <a:t>пандусы </a:t>
            </a:r>
            <a:r>
              <a:rPr lang="ru-RU" dirty="0"/>
              <a:t>в  68 школах (60 %), в 10 – имеются подъемники; </a:t>
            </a:r>
            <a:r>
              <a:rPr lang="ru-RU" dirty="0" smtClean="0"/>
              <a:t>  </a:t>
            </a:r>
            <a:r>
              <a:rPr lang="ru-RU" dirty="0"/>
              <a:t>в 43 детских садах оборудованы пандусы (22%), в 20 имеются лифты (подъемники, </a:t>
            </a:r>
            <a:r>
              <a:rPr lang="ru-RU" dirty="0" err="1"/>
              <a:t>ступенькоходы</a:t>
            </a:r>
            <a:r>
              <a:rPr lang="ru-RU" dirty="0"/>
              <a:t>) (10%);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в СШ № 22 и 147 </a:t>
            </a:r>
            <a:r>
              <a:rPr lang="ru-RU" b="1" u="sng" dirty="0">
                <a:solidFill>
                  <a:srgbClr val="FF0000"/>
                </a:solidFill>
              </a:rPr>
              <a:t>открыты специализированные классы </a:t>
            </a:r>
            <a:r>
              <a:rPr lang="ru-RU" dirty="0"/>
              <a:t>для детей –колясочников вместимостью 5 человек, в которых закуплена специализированная мебель, выделена зона в столовой, устранены барьеры по движению;  оборудованы пандусы, санитарно-гигиенические помещения;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7162" y="464482"/>
            <a:ext cx="4833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Материально-техническое оснащение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1124744"/>
            <a:ext cx="8109972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buFont typeface="Wingdings" panose="05000000000000000000" pitchFamily="2" charset="2"/>
              <a:buChar char="Ø"/>
            </a:pPr>
            <a:r>
              <a:rPr lang="ru-RU" sz="1500" b="1" u="sng" dirty="0" smtClean="0"/>
              <a:t>созданы </a:t>
            </a:r>
            <a:r>
              <a:rPr lang="ru-RU" sz="1500" b="1" u="sng" dirty="0"/>
              <a:t>условия </a:t>
            </a:r>
            <a:r>
              <a:rPr lang="ru-RU" sz="1500" dirty="0"/>
              <a:t>для обучения детей с нарушением слуха в СШ № 17, закуплено специализированное оборудование</a:t>
            </a:r>
            <a:r>
              <a:rPr lang="ru-RU" sz="15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u="sng" dirty="0"/>
              <a:t>утверждены перечень базовых площадок </a:t>
            </a:r>
            <a:r>
              <a:rPr lang="ru-RU" sz="1500" dirty="0"/>
              <a:t>по формированию </a:t>
            </a:r>
            <a:r>
              <a:rPr lang="ru-RU" sz="1500" dirty="0" err="1"/>
              <a:t>безбарьерной</a:t>
            </a:r>
            <a:r>
              <a:rPr lang="ru-RU" sz="1500" dirty="0"/>
              <a:t> универсальной среды для детей с ОВЗ (39 школ, 15 ДОУ, 1 УДО</a:t>
            </a:r>
            <a:r>
              <a:rPr lang="ru-RU" sz="1500" dirty="0" smtClean="0"/>
              <a:t>);</a:t>
            </a:r>
            <a:endParaRPr lang="ru-RU" sz="15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 smtClean="0"/>
              <a:t> </a:t>
            </a:r>
            <a:r>
              <a:rPr lang="ru-RU" sz="1500" b="1" u="sng" dirty="0"/>
              <a:t>составлен реестр школ</a:t>
            </a:r>
            <a:r>
              <a:rPr lang="ru-RU" sz="1500" dirty="0"/>
              <a:t>, учреждений дошкольного образования, учреждений дополнительного образования, </a:t>
            </a:r>
            <a:r>
              <a:rPr lang="ru-RU" sz="1500" dirty="0" err="1"/>
              <a:t>ЦППМиСП</a:t>
            </a:r>
            <a:r>
              <a:rPr lang="ru-RU" sz="1500" dirty="0"/>
              <a:t>, где созданы условия для детей с </a:t>
            </a:r>
            <a:r>
              <a:rPr lang="ru-RU" sz="1500" dirty="0" smtClean="0"/>
              <a:t>ОВЗ;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/>
              <a:t>В 20 библиотеках имеется переносной телескопический пандус для организации свободного доступа маломобильных групп населения. </a:t>
            </a:r>
            <a:endParaRPr lang="ru-RU" sz="15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/>
              <a:t> в с/к «Звездный» ул. Говорова, 52 вход оборудован пандусом, перилами, адаптирован туалет;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/>
              <a:t> помещение на ул. Мичурина,8 оборудовано для посещения инвалидами всех нозологий. Адаптирован туалет и установлена душевая кабина для инвалидов – колясочников;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/>
              <a:t>в районе офисного здания ул. Дубровинского, 110 оборудовано 2 пандуса, также установлен лифт с выходом на вантовый мост;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/>
              <a:t> осуществляется регулярный мониторинг доступности для инвалидов объектов бюджетной, социальной и транспортной инфраструктуры;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/>
              <a:t>В 2019 году разработана проектно-сметная документация на обустройство спортивного павильона на о. Отдыха для организации занятий физической культурой и спортом лиц с ОВЗ и инвалидов;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dirty="0"/>
              <a:t>В ФОК «Звездный» и в с/к «Солнечный» дооборудованы тренажёрные залы, приобретен соответствующий инвентарь (</a:t>
            </a:r>
            <a:r>
              <a:rPr lang="ru-RU" sz="1500" dirty="0" err="1"/>
              <a:t>коленоупор</a:t>
            </a:r>
            <a:r>
              <a:rPr lang="ru-RU" sz="1500" dirty="0"/>
              <a:t>) для работы с лицами данной категории, приобретены </a:t>
            </a:r>
            <a:r>
              <a:rPr lang="ru-RU" sz="1500" dirty="0" err="1"/>
              <a:t>специализированые</a:t>
            </a:r>
            <a:r>
              <a:rPr lang="ru-RU" sz="1500" dirty="0"/>
              <a:t> кушетки, прихватки для рук, амортизационные резины, фитнес мячи (орех) адаптированы часть тренажеров.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2374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95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и сотрудничество с </a:t>
            </a:r>
            <a:endParaRPr lang="ru-R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общественными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39402" y="1121608"/>
            <a:ext cx="800473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616075" lvl="0" indent="-92075">
              <a:buFont typeface="Wingdings" panose="05000000000000000000" pitchFamily="2" charset="2"/>
              <a:buChar char="Ø"/>
              <a:tabLst>
                <a:tab pos="1706563" algn="l"/>
              </a:tabLst>
            </a:pPr>
            <a:r>
              <a:rPr lang="ru-RU" dirty="0"/>
              <a:t>	</a:t>
            </a:r>
            <a:r>
              <a:rPr lang="ru-RU" dirty="0" smtClean="0"/>
              <a:t>	Детский </a:t>
            </a:r>
            <a:r>
              <a:rPr lang="ru-RU" dirty="0"/>
              <a:t>благотворительный фонд «Живое дыхание» 	</a:t>
            </a:r>
            <a:r>
              <a:rPr lang="ru-RU" dirty="0" smtClean="0"/>
              <a:t>			(</a:t>
            </a:r>
            <a:r>
              <a:rPr lang="ru-RU" dirty="0"/>
              <a:t>по </a:t>
            </a:r>
            <a:r>
              <a:rPr lang="ru-RU" dirty="0" smtClean="0"/>
              <a:t>вопросу организации </a:t>
            </a:r>
            <a:r>
              <a:rPr lang="ru-RU" dirty="0"/>
              <a:t>«ресурсных» классов</a:t>
            </a:r>
            <a:r>
              <a:rPr lang="ru-RU" dirty="0" smtClean="0"/>
              <a:t>);</a:t>
            </a:r>
          </a:p>
          <a:p>
            <a:pPr lvl="0"/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общественная организация «Открытые сердца</a:t>
            </a:r>
            <a:r>
              <a:rPr lang="ru-RU" dirty="0" smtClean="0"/>
              <a:t>»;</a:t>
            </a:r>
          </a:p>
          <a:p>
            <a:pPr lvl="0"/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общественное движение «Право на счастье» (проведение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мероприятий</a:t>
            </a:r>
            <a:r>
              <a:rPr lang="ru-RU" dirty="0"/>
              <a:t>, конференций, театр,) </a:t>
            </a:r>
            <a:endParaRPr lang="ru-RU" dirty="0" smtClean="0"/>
          </a:p>
          <a:p>
            <a:pPr marL="2781300" indent="17462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КРОО «Общество </a:t>
            </a:r>
            <a:r>
              <a:rPr lang="ru-RU" dirty="0"/>
              <a:t>содействия семьям с детьми-инвалидами, </a:t>
            </a:r>
            <a:r>
              <a:rPr lang="ru-RU" dirty="0" smtClean="0"/>
              <a:t>страдающими </a:t>
            </a:r>
            <a:r>
              <a:rPr lang="ru-RU" dirty="0"/>
              <a:t>расстройствами аутистического спектра «Свет надежды»</a:t>
            </a:r>
            <a:r>
              <a:rPr lang="ru-RU" sz="1400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9402" y="2191383"/>
            <a:ext cx="7565986" cy="92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40" y="1399673"/>
            <a:ext cx="1336320" cy="78585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33" y="1916832"/>
            <a:ext cx="1215962" cy="9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83" y="3789040"/>
            <a:ext cx="1178540" cy="12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22917" y="5211561"/>
            <a:ext cx="4289167" cy="839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КРАСНОЯРСКАЯ КРАЕВАЯ ОБЩЕСТВЕННАЯ ОРГАНИЗАЦИЯ ИНВАЛИДОВ  "ЩИТ"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1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050" y="464482"/>
            <a:ext cx="8035662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Межведомственное взаимодействие на уровне муниципалитета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369471"/>
            <a:ext cx="7985536" cy="614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15000"/>
              </a:lnSpc>
            </a:pPr>
            <a:endParaRPr lang="ru-RU" b="1" u="sng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b="1" u="sng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b="1" u="sng" dirty="0" smtClean="0">
                <a:solidFill>
                  <a:prstClr val="black"/>
                </a:solidFill>
                <a:ea typeface="Calibri"/>
                <a:cs typeface="Times New Roman"/>
              </a:rPr>
              <a:t>Главное </a:t>
            </a:r>
            <a:r>
              <a:rPr lang="ru-RU" b="1" u="sng" dirty="0">
                <a:solidFill>
                  <a:prstClr val="black"/>
                </a:solidFill>
                <a:ea typeface="Calibri"/>
                <a:cs typeface="Times New Roman"/>
              </a:rPr>
              <a:t>управление по физической культуре, спорту и туризму:</a:t>
            </a:r>
          </a:p>
          <a:p>
            <a:pPr lvl="0" algn="just">
              <a:lnSpc>
                <a:spcPct val="115000"/>
              </a:lnSpc>
            </a:pPr>
            <a:r>
              <a:rPr lang="ru-RU" b="1" u="sng" dirty="0" smtClean="0">
                <a:solidFill>
                  <a:prstClr val="black"/>
                </a:solidFill>
                <a:ea typeface="Calibri"/>
                <a:cs typeface="Times New Roman"/>
              </a:rPr>
              <a:t>Мероприятия</a:t>
            </a: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:	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оздоровительный проект «Шаг за шагом к мечте» на базе МАУ «СШОР «Рассвет», ФОК «Звездный», с/к «Солнечный», МСК «Сопка»; 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3 Спартакиады среди лиц с ОВЗ по различным нозологическим группам:</a:t>
            </a:r>
          </a:p>
          <a:p>
            <a:pPr marL="625475" lvl="0" indent="2730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«Источник жизни» для лиц с нарушением зрения;</a:t>
            </a:r>
          </a:p>
          <a:p>
            <a:pPr marL="625475" lvl="0" indent="2730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 «Триумф» для лиц с нарушением слуха;</a:t>
            </a:r>
          </a:p>
          <a:p>
            <a:pPr marL="625475" lvl="0" indent="2730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 «Сила воли» для лиц нарушением опорно-двигательного аппарата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  городской фестиваль адаптивного спорта;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вело-колясочный заезд, на котором люди с ограниченными физическими возможностями, в том числе дети с ОВЗ преодолевают определенную дистанцию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3 спортивных праздника для детей-инвалидов и их семей и др.</a:t>
            </a:r>
          </a:p>
          <a:p>
            <a:pPr lvl="0" algn="just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</a:rPr>
              <a:t>Всего 24 мероприятия (более 1300 участников</a:t>
            </a:r>
            <a:r>
              <a:rPr lang="ru-RU" b="1" dirty="0" smtClean="0">
                <a:solidFill>
                  <a:prstClr val="black"/>
                </a:solidFill>
              </a:rPr>
              <a:t>);</a:t>
            </a:r>
            <a:r>
              <a:rPr lang="ru-RU" dirty="0" smtClean="0"/>
              <a:t> 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1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3865" y="464482"/>
            <a:ext cx="6440033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Главное управление социальной защиты населения: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1486519"/>
            <a:ext cx="77768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8775" algn="just"/>
            <a:r>
              <a:rPr lang="ru-RU" sz="2000" b="1" dirty="0" smtClean="0">
                <a:solidFill>
                  <a:srgbClr val="C00000"/>
                </a:solidFill>
              </a:rPr>
              <a:t>Взаимодействие </a:t>
            </a:r>
            <a:r>
              <a:rPr lang="ru-RU" sz="2000" b="1" dirty="0">
                <a:solidFill>
                  <a:srgbClr val="C00000"/>
                </a:solidFill>
              </a:rPr>
              <a:t>с НКО </a:t>
            </a:r>
            <a:r>
              <a:rPr lang="ru-RU" sz="2000" dirty="0" smtClean="0"/>
              <a:t>(предоставление субсидий </a:t>
            </a:r>
            <a:r>
              <a:rPr lang="ru-RU" sz="2000" dirty="0"/>
              <a:t>для оказания социальных </a:t>
            </a:r>
            <a:r>
              <a:rPr lang="ru-RU" sz="2000" dirty="0" smtClean="0"/>
              <a:t>услуг) осуществляется </a:t>
            </a:r>
            <a:r>
              <a:rPr lang="ru-RU" sz="2000" dirty="0"/>
              <a:t>по следующим направлениям:</a:t>
            </a:r>
          </a:p>
          <a:p>
            <a:pPr algn="just"/>
            <a:r>
              <a:rPr lang="ru-RU" sz="2000" dirty="0"/>
              <a:t>- разработка и совместная реализация социальных проектов; </a:t>
            </a:r>
          </a:p>
          <a:p>
            <a:pPr algn="just"/>
            <a:r>
              <a:rPr lang="ru-RU" sz="2000" b="1" dirty="0"/>
              <a:t>- </a:t>
            </a:r>
            <a:r>
              <a:rPr lang="ru-RU" sz="2000" dirty="0"/>
              <a:t>информирование граждан о деятельности НКО;</a:t>
            </a:r>
          </a:p>
          <a:p>
            <a:pPr algn="just"/>
            <a:r>
              <a:rPr lang="ru-RU" sz="2000" dirty="0"/>
              <a:t>- совместное проведение городских мероприятий, акций;</a:t>
            </a:r>
          </a:p>
          <a:p>
            <a:pPr algn="just"/>
            <a:r>
              <a:rPr lang="ru-RU" sz="2000" dirty="0"/>
              <a:t>- объединение ресурсов для оказания помощи отдельным категориям граждан. </a:t>
            </a:r>
          </a:p>
          <a:p>
            <a:pPr algn="just"/>
            <a:r>
              <a:rPr lang="ru-RU" sz="2000" dirty="0" smtClean="0"/>
              <a:t>Планируется </a:t>
            </a:r>
            <a:r>
              <a:rPr lang="ru-RU" sz="2000" dirty="0" smtClean="0"/>
              <a:t>оказание  финансовой поддержки </a:t>
            </a:r>
            <a:r>
              <a:rPr lang="ru-RU" sz="2000" dirty="0"/>
              <a:t>и </a:t>
            </a:r>
            <a:r>
              <a:rPr lang="ru-RU" sz="2000" dirty="0" smtClean="0"/>
              <a:t>выделение субсидии:</a:t>
            </a:r>
            <a:endParaRPr lang="ru-RU" sz="2000" dirty="0"/>
          </a:p>
          <a:p>
            <a:pPr algn="just"/>
            <a:r>
              <a:rPr lang="ru-RU" sz="2000" dirty="0"/>
              <a:t>2020 год – не менее 24 организации;</a:t>
            </a:r>
          </a:p>
          <a:p>
            <a:pPr algn="just"/>
            <a:r>
              <a:rPr lang="ru-RU" sz="2000" dirty="0"/>
              <a:t>2021 год – не менее 27 организаций;</a:t>
            </a:r>
          </a:p>
          <a:p>
            <a:pPr algn="just"/>
            <a:r>
              <a:rPr lang="ru-RU" sz="2000" dirty="0"/>
              <a:t>2022 год – не менее 30 организаций</a:t>
            </a:r>
            <a:r>
              <a:rPr lang="ru-RU" sz="2000" dirty="0" smtClean="0"/>
              <a:t>.</a:t>
            </a:r>
          </a:p>
          <a:p>
            <a:pPr indent="449263" algn="just" fontAlgn="base"/>
            <a:r>
              <a:rPr lang="ru-RU" sz="2000" dirty="0" smtClean="0"/>
              <a:t>. 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53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461" y="464482"/>
            <a:ext cx="335284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Проблемы и пути решения: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1231007"/>
            <a:ext cx="79208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u="sng" dirty="0" smtClean="0">
                <a:solidFill>
                  <a:srgbClr val="C00000"/>
                </a:solidFill>
                <a:ea typeface="Calibri"/>
                <a:cs typeface="Times New Roman"/>
              </a:rPr>
              <a:t>Недостаточное </a:t>
            </a:r>
            <a:r>
              <a:rPr lang="ru-RU" b="1" i="1" u="sng" dirty="0">
                <a:solidFill>
                  <a:srgbClr val="C00000"/>
                </a:solidFill>
                <a:ea typeface="Calibri"/>
                <a:cs typeface="Times New Roman"/>
              </a:rPr>
              <a:t>материально-техническое оснащение учреждений под нужды детей с ОВЗ 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Участие в Федеральной программе «Доступная среда» с целью привлечения дополнительных средств на создание среды для маломобильных групп населения;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Реализация муниципальной подпрограммы;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Сотрудничество с общественными организациями с целью привлечения добровольных пожертвований и участия в грантах;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 Создание доступной </a:t>
            </a:r>
            <a:r>
              <a:rPr lang="ru-RU" dirty="0" err="1">
                <a:ea typeface="Calibri"/>
                <a:cs typeface="Times New Roman"/>
              </a:rPr>
              <a:t>безбарьерной</a:t>
            </a:r>
            <a:r>
              <a:rPr lang="ru-RU" dirty="0">
                <a:ea typeface="Calibri"/>
                <a:cs typeface="Times New Roman"/>
              </a:rPr>
              <a:t> среды за счет средств субвенций и добровольных пожертвований и т.п.</a:t>
            </a:r>
          </a:p>
          <a:p>
            <a:pPr lvl="0" algn="just">
              <a:lnSpc>
                <a:spcPct val="90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2</a:t>
            </a:r>
            <a:r>
              <a:rPr lang="ru-RU" i="1" dirty="0" smtClean="0">
                <a:ea typeface="Calibri"/>
                <a:cs typeface="Times New Roman"/>
              </a:rPr>
              <a:t>. </a:t>
            </a:r>
            <a:r>
              <a:rPr lang="ru-RU" b="1" i="1" u="sng" dirty="0" smtClean="0">
                <a:solidFill>
                  <a:srgbClr val="C00000"/>
                </a:solidFill>
                <a:ea typeface="Calibri"/>
                <a:cs typeface="Times New Roman"/>
              </a:rPr>
              <a:t>Методическое </a:t>
            </a:r>
            <a:r>
              <a:rPr lang="ru-RU" b="1" i="1" u="sng" dirty="0">
                <a:solidFill>
                  <a:srgbClr val="C00000"/>
                </a:solidFill>
                <a:ea typeface="Calibri"/>
                <a:cs typeface="Times New Roman"/>
              </a:rPr>
              <a:t>сопровождение и совершенствование кадров: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Работа базовых площадок по распространению опыта инклюзивного образования  и создания «инклюзивной среды» (пополнение материалами городского электронного методического ресурса);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Реализация мероприятий по продвижению инициатив и моделей инклюзивного образования;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Проведение городской научно-практической конференции по проблемам инклюзивного образования;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Calibri"/>
                <a:cs typeface="Times New Roman"/>
              </a:rPr>
              <a:t>участие в конкурсах инклюзивных практик и </a:t>
            </a:r>
            <a:r>
              <a:rPr lang="ru-RU" dirty="0" err="1" smtClean="0">
                <a:ea typeface="Calibri"/>
                <a:cs typeface="Times New Roman"/>
              </a:rPr>
              <a:t>т.п</a:t>
            </a:r>
            <a:endParaRPr lang="ru-RU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7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461" y="464482"/>
            <a:ext cx="335284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Проблемы и пути решения: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1197732"/>
            <a:ext cx="7776864" cy="53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9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a typeface="Calibri"/>
                <a:cs typeface="Times New Roman"/>
              </a:rPr>
              <a:t>3</a:t>
            </a:r>
            <a:r>
              <a:rPr lang="ru-RU" b="1" i="1" dirty="0" smtClean="0">
                <a:solidFill>
                  <a:srgbClr val="C00000"/>
                </a:solidFill>
                <a:ea typeface="Calibri"/>
                <a:cs typeface="Times New Roman"/>
              </a:rPr>
              <a:t>. </a:t>
            </a:r>
            <a:r>
              <a:rPr lang="ru-RU" b="1" i="1" u="sng" dirty="0" smtClean="0">
                <a:solidFill>
                  <a:srgbClr val="C00000"/>
                </a:solidFill>
                <a:ea typeface="Calibri"/>
                <a:cs typeface="Times New Roman"/>
              </a:rPr>
              <a:t>Слабые возможности получения профобразования отдельным категориям и выхода на рынок труда, трудность в поиске работы</a:t>
            </a:r>
            <a:r>
              <a:rPr lang="ru-RU" dirty="0" smtClean="0">
                <a:ea typeface="Calibri"/>
                <a:cs typeface="Times New Roman"/>
              </a:rPr>
              <a:t>: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Calibri"/>
                <a:cs typeface="Times New Roman"/>
              </a:rPr>
              <a:t>Реализация муниципальной модели инклюзивного образования:  сегмент профессиональной ориентации обучающихся с ограниченными возможностями здоровья;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Calibri"/>
                <a:cs typeface="Times New Roman"/>
              </a:rPr>
              <a:t> Подготовка и участие детей в конкурсе «</a:t>
            </a:r>
            <a:r>
              <a:rPr lang="ru-RU" dirty="0" err="1" smtClean="0">
                <a:ea typeface="Calibri"/>
                <a:cs typeface="Times New Roman"/>
              </a:rPr>
              <a:t>Абилимпикс</a:t>
            </a:r>
            <a:r>
              <a:rPr lang="ru-RU" dirty="0" smtClean="0">
                <a:ea typeface="Calibri"/>
                <a:cs typeface="Times New Roman"/>
              </a:rPr>
              <a:t>»;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Calibri"/>
                <a:cs typeface="Times New Roman"/>
              </a:rPr>
              <a:t>  </a:t>
            </a:r>
            <a:r>
              <a:rPr lang="ru-RU" dirty="0" err="1" smtClean="0">
                <a:ea typeface="Calibri"/>
                <a:cs typeface="Times New Roman"/>
              </a:rPr>
              <a:t>профориентационное</a:t>
            </a:r>
            <a:r>
              <a:rPr lang="ru-RU" dirty="0" smtClean="0">
                <a:ea typeface="Calibri"/>
                <a:cs typeface="Times New Roman"/>
              </a:rPr>
              <a:t> информирование и </a:t>
            </a:r>
            <a:r>
              <a:rPr lang="ru-RU" dirty="0" err="1" smtClean="0">
                <a:ea typeface="Calibri"/>
                <a:cs typeface="Times New Roman"/>
              </a:rPr>
              <a:t>профориентационное</a:t>
            </a:r>
            <a:r>
              <a:rPr lang="ru-RU" dirty="0" smtClean="0">
                <a:ea typeface="Calibri"/>
                <a:cs typeface="Times New Roman"/>
              </a:rPr>
              <a:t> просвещение в образовательных учреждениях;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Calibri"/>
                <a:cs typeface="Times New Roman"/>
              </a:rPr>
              <a:t> Наставничество;</a:t>
            </a:r>
          </a:p>
          <a:p>
            <a:pPr marL="5524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Calibri"/>
                <a:cs typeface="Times New Roman"/>
              </a:rPr>
              <a:t>Профессиональные пробы, трудовое инклюзивное воспитание учащихся разных возрастных групп (в различных видах деятельности, с посильным привлечением по нозологическим показаниям учащихся с ОВЗ) и т.п.</a:t>
            </a:r>
          </a:p>
          <a:p>
            <a:pPr marL="266700" lvl="0" indent="-266700" algn="just">
              <a:lnSpc>
                <a:spcPct val="90000"/>
              </a:lnSpc>
              <a:spcAft>
                <a:spcPts val="0"/>
              </a:spcAft>
            </a:pPr>
            <a:r>
              <a:rPr lang="ru-RU" b="1" i="1" u="sng" dirty="0" smtClean="0">
                <a:solidFill>
                  <a:srgbClr val="C00000"/>
                </a:solidFill>
                <a:ea typeface="Calibri"/>
                <a:cs typeface="Times New Roman"/>
              </a:rPr>
              <a:t>4. Недостаточная </a:t>
            </a:r>
            <a:r>
              <a:rPr lang="ru-RU" b="1" i="1" u="sng" dirty="0" err="1" smtClean="0">
                <a:solidFill>
                  <a:srgbClr val="C00000"/>
                </a:solidFill>
                <a:ea typeface="Calibri"/>
                <a:cs typeface="Times New Roman"/>
              </a:rPr>
              <a:t>сформированность</a:t>
            </a:r>
            <a:r>
              <a:rPr lang="ru-RU" b="1" i="1" u="sng" dirty="0" smtClean="0">
                <a:solidFill>
                  <a:srgbClr val="C00000"/>
                </a:solidFill>
                <a:ea typeface="Calibri"/>
                <a:cs typeface="Times New Roman"/>
              </a:rPr>
              <a:t> инклюзивной культуры:</a:t>
            </a: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Calibri"/>
                <a:cs typeface="Times New Roman"/>
              </a:rPr>
              <a:t>Взаимодействие со средствами массовой информации;</a:t>
            </a:r>
          </a:p>
          <a:p>
            <a:pPr marL="285750" lvl="0" indent="-28575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Calibri"/>
                <a:cs typeface="Times New Roman"/>
              </a:rPr>
              <a:t>Взаимодействие с общественными организациями;</a:t>
            </a: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Calibri"/>
                <a:cs typeface="Times New Roman"/>
              </a:rPr>
              <a:t>Организация на уровне учреждений инклюзивных мероприятий: конкурсов, фестивалей, выставок и т.п.</a:t>
            </a:r>
          </a:p>
          <a:p>
            <a:pPr marL="342900" lvl="0" indent="-342900" algn="just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ea typeface="Calibri"/>
                <a:cs typeface="Times New Roman"/>
              </a:rPr>
              <a:t>Информационно-разъяснительная работа с родителями и детьми и т.д.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63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2714621"/>
            <a:ext cx="74295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800000"/>
              </a:solidFill>
            </a:endParaRPr>
          </a:p>
          <a:p>
            <a:pPr marL="457200" indent="-457200"/>
            <a:endParaRPr lang="ru-RU" sz="2800" b="1" dirty="0" smtClean="0">
              <a:solidFill>
                <a:srgbClr val="800000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dirty="0" smtClean="0">
              <a:solidFill>
                <a:srgbClr val="800000"/>
              </a:solidFill>
              <a:latin typeface="+mn-lt"/>
            </a:endParaRPr>
          </a:p>
          <a:p>
            <a:pPr marL="457200" indent="-457200"/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2038277" y="476672"/>
            <a:ext cx="5737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модель инклюзивного образования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(схема)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е 1"/>
          <p:cNvSpPr txBox="1"/>
          <p:nvPr/>
        </p:nvSpPr>
        <p:spPr>
          <a:xfrm>
            <a:off x="1147099" y="1694214"/>
            <a:ext cx="817214" cy="1646548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Целевой компонент</a:t>
            </a:r>
          </a:p>
        </p:txBody>
      </p:sp>
      <p:sp>
        <p:nvSpPr>
          <p:cNvPr id="9" name="Поле 4"/>
          <p:cNvSpPr txBox="1"/>
          <p:nvPr/>
        </p:nvSpPr>
        <p:spPr>
          <a:xfrm>
            <a:off x="1134910" y="4027936"/>
            <a:ext cx="952674" cy="1938020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Организационно  -управленческий  компонент</a:t>
            </a:r>
          </a:p>
        </p:txBody>
      </p:sp>
      <p:sp>
        <p:nvSpPr>
          <p:cNvPr id="10" name="Поле 7"/>
          <p:cNvSpPr txBox="1"/>
          <p:nvPr/>
        </p:nvSpPr>
        <p:spPr>
          <a:xfrm>
            <a:off x="2776578" y="1508653"/>
            <a:ext cx="5991911" cy="896005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Цель: обеспечить равный доступ к образованию для всех обучающихся с учетом разнообразия особых образовательных потребностей и индивидуальных возможностей</a:t>
            </a:r>
          </a:p>
        </p:txBody>
      </p:sp>
      <p:sp>
        <p:nvSpPr>
          <p:cNvPr id="11" name="Поле 8"/>
          <p:cNvSpPr txBox="1"/>
          <p:nvPr/>
        </p:nvSpPr>
        <p:spPr>
          <a:xfrm>
            <a:off x="2777178" y="2618822"/>
            <a:ext cx="6009664" cy="792088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  <a:ea typeface="Calibri"/>
                <a:cs typeface="Times New Roman"/>
              </a:rPr>
              <a:t>Формирование инклюзивной культуры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  <a:ea typeface="Calibri"/>
                <a:cs typeface="Times New Roman"/>
              </a:rPr>
              <a:t>Развитие инклюзивной политики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  <a:ea typeface="Calibri"/>
                <a:cs typeface="Times New Roman"/>
              </a:rPr>
              <a:t>Внедрение инклюзивной практики</a:t>
            </a:r>
            <a:endParaRPr lang="ru-RU" sz="15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961736" y="2044618"/>
            <a:ext cx="81484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964313" y="2942686"/>
            <a:ext cx="812865" cy="2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оле 11"/>
          <p:cNvSpPr txBox="1"/>
          <p:nvPr/>
        </p:nvSpPr>
        <p:spPr>
          <a:xfrm>
            <a:off x="2696567" y="3850787"/>
            <a:ext cx="1731417" cy="755237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Уровень муниципалитета</a:t>
            </a:r>
          </a:p>
        </p:txBody>
      </p:sp>
      <p:sp>
        <p:nvSpPr>
          <p:cNvPr id="15" name="Поле 12"/>
          <p:cNvSpPr txBox="1"/>
          <p:nvPr/>
        </p:nvSpPr>
        <p:spPr>
          <a:xfrm>
            <a:off x="2653821" y="4996946"/>
            <a:ext cx="1691540" cy="1080120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Уровень образовательной  организации</a:t>
            </a:r>
          </a:p>
        </p:txBody>
      </p:sp>
      <p:sp>
        <p:nvSpPr>
          <p:cNvPr id="16" name="Поле 2"/>
          <p:cNvSpPr txBox="1"/>
          <p:nvPr/>
        </p:nvSpPr>
        <p:spPr>
          <a:xfrm>
            <a:off x="4526492" y="3628794"/>
            <a:ext cx="4241997" cy="1368152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Нормативно – правовая база, финансовое обеспечение, 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муниципальная модель развития 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МСО, система методического сопровождения инклюзивного образования, поддержка гражданским 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инициативам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Поле 3"/>
          <p:cNvSpPr txBox="1"/>
          <p:nvPr/>
        </p:nvSpPr>
        <p:spPr>
          <a:xfrm>
            <a:off x="4560131" y="5140962"/>
            <a:ext cx="4226710" cy="1233830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Нормативно – правовая база (в том числе локальные акты, регламентирующие обучение детей с особыми образовательными потребностями), программа развития  ОО, 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модели инклюзивного образования ОУ, паспорт доступности и т.п.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8" name="Прямая соединительная линия 17"/>
          <p:cNvCxnSpPr>
            <a:endCxn id="14" idx="1"/>
          </p:cNvCxnSpPr>
          <p:nvPr/>
        </p:nvCxnSpPr>
        <p:spPr>
          <a:xfrm flipV="1">
            <a:off x="2107910" y="4228406"/>
            <a:ext cx="588657" cy="87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13434" y="5419376"/>
            <a:ext cx="52567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5"/>
          <p:cNvSpPr txBox="1"/>
          <p:nvPr/>
        </p:nvSpPr>
        <p:spPr>
          <a:xfrm>
            <a:off x="684492" y="1124743"/>
            <a:ext cx="935179" cy="1753999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ea typeface="Calibri"/>
                <a:cs typeface="Times New Roman"/>
              </a:rPr>
              <a:t>С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одержательный  компонент </a:t>
            </a:r>
          </a:p>
        </p:txBody>
      </p:sp>
      <p:sp>
        <p:nvSpPr>
          <p:cNvPr id="4" name="Поле 6"/>
          <p:cNvSpPr txBox="1"/>
          <p:nvPr/>
        </p:nvSpPr>
        <p:spPr>
          <a:xfrm>
            <a:off x="684492" y="3359471"/>
            <a:ext cx="1007188" cy="2600291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Результативно – аналитический  компонент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оле 13"/>
          <p:cNvSpPr txBox="1"/>
          <p:nvPr/>
        </p:nvSpPr>
        <p:spPr>
          <a:xfrm>
            <a:off x="2494960" y="404664"/>
            <a:ext cx="5058410" cy="531237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Инклюзивная образовательная среда</a:t>
            </a:r>
          </a:p>
        </p:txBody>
      </p:sp>
      <p:sp>
        <p:nvSpPr>
          <p:cNvPr id="6" name="Поле 14"/>
          <p:cNvSpPr txBox="1"/>
          <p:nvPr/>
        </p:nvSpPr>
        <p:spPr>
          <a:xfrm>
            <a:off x="1763688" y="1726218"/>
            <a:ext cx="1368152" cy="1357194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Универсальная </a:t>
            </a:r>
            <a:r>
              <a:rPr lang="ru-RU" sz="1400" dirty="0" err="1">
                <a:solidFill>
                  <a:prstClr val="black"/>
                </a:solidFill>
                <a:ea typeface="Calibri"/>
                <a:cs typeface="Times New Roman"/>
              </a:rPr>
              <a:t>безбарьерная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 среда</a:t>
            </a:r>
          </a:p>
        </p:txBody>
      </p:sp>
      <p:sp>
        <p:nvSpPr>
          <p:cNvPr id="7" name="Поле 15"/>
          <p:cNvSpPr txBox="1"/>
          <p:nvPr/>
        </p:nvSpPr>
        <p:spPr>
          <a:xfrm>
            <a:off x="3275856" y="1556792"/>
            <a:ext cx="1748309" cy="1872208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Вариативность предоставления 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муниципальных  услуг лицам с ОВЗ, в том числе в спорте, культуре, молодежной политике, социальной защите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Поле 16"/>
          <p:cNvSpPr txBox="1"/>
          <p:nvPr/>
        </p:nvSpPr>
        <p:spPr>
          <a:xfrm>
            <a:off x="5364088" y="1726218"/>
            <a:ext cx="1861622" cy="1774790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Комплексное психолого-</a:t>
            </a:r>
            <a:r>
              <a:rPr lang="ru-RU" sz="1400" dirty="0" err="1">
                <a:solidFill>
                  <a:prstClr val="black"/>
                </a:solidFill>
                <a:ea typeface="Calibri"/>
                <a:cs typeface="Times New Roman"/>
              </a:rPr>
              <a:t>медико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 -педагогическое сопровождение ( в том числе ранняя помощь детям от 0 до 3-х)</a:t>
            </a:r>
          </a:p>
        </p:txBody>
      </p:sp>
      <p:sp>
        <p:nvSpPr>
          <p:cNvPr id="9" name="Поле 20"/>
          <p:cNvSpPr txBox="1"/>
          <p:nvPr/>
        </p:nvSpPr>
        <p:spPr>
          <a:xfrm>
            <a:off x="7380312" y="1726218"/>
            <a:ext cx="1224136" cy="1152525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err="1">
                <a:solidFill>
                  <a:prstClr val="black"/>
                </a:solidFill>
                <a:ea typeface="Calibri"/>
                <a:cs typeface="Times New Roman"/>
              </a:rPr>
              <a:t>Профориентационная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 работа с 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детьми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94961" y="935901"/>
            <a:ext cx="2414586" cy="789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211960" y="935901"/>
            <a:ext cx="714251" cy="6208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0"/>
          </p:cNvCxnSpPr>
          <p:nvPr/>
        </p:nvCxnSpPr>
        <p:spPr>
          <a:xfrm>
            <a:off x="4926211" y="949143"/>
            <a:ext cx="1368688" cy="777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909547" y="935901"/>
            <a:ext cx="2643822" cy="805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оле 17"/>
          <p:cNvSpPr txBox="1"/>
          <p:nvPr/>
        </p:nvSpPr>
        <p:spPr>
          <a:xfrm>
            <a:off x="2084586" y="3717032"/>
            <a:ext cx="6663877" cy="122413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Мониторинг качества инклюзивного образования (реализация образовательных программ, в том числе дополнительных; АООП, сопровождение детей; создание универсальной </a:t>
            </a:r>
            <a:r>
              <a:rPr lang="ru-RU" sz="1400" dirty="0" err="1">
                <a:solidFill>
                  <a:prstClr val="black"/>
                </a:solidFill>
                <a:ea typeface="Calibri"/>
                <a:cs typeface="Times New Roman"/>
              </a:rPr>
              <a:t>безбарьерной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 среды, повышение квалификации педагогических работников в рамках инклюзивного образования, межведомственное взаимодействие на уровне муниципалитета,  взаимодействие с НКО  по вопросам инклюзивного образования)</a:t>
            </a:r>
          </a:p>
        </p:txBody>
      </p:sp>
      <p:sp>
        <p:nvSpPr>
          <p:cNvPr id="15" name="Поле 18"/>
          <p:cNvSpPr txBox="1"/>
          <p:nvPr/>
        </p:nvSpPr>
        <p:spPr>
          <a:xfrm>
            <a:off x="2056359" y="5157192"/>
            <a:ext cx="6768752" cy="1213654"/>
          </a:xfrm>
          <a:prstGeom prst="rect">
            <a:avLst/>
          </a:prstGeom>
          <a:noFill/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Равный доступ к образованию и другим муниципальным услугам для всех лиц с ограниченными возможностями здоровья, в том числе детей с ОВЗ и детей инвалидов с учетом разнообразия особых образовательных потребностей и индивидуальных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173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5971" y="2408585"/>
            <a:ext cx="8193173" cy="136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lvl="8" fontAlgn="base">
              <a:spcBef>
                <a:spcPct val="0"/>
              </a:spcBef>
              <a:spcAft>
                <a:spcPct val="0"/>
              </a:spcAft>
            </a:pPr>
            <a:endParaRPr lang="ru-RU" altLang="ru-RU" sz="24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34975" lvl="8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 kern="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92075" lvl="8" indent="6207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5452" y="1751371"/>
            <a:ext cx="7534212" cy="1152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78116" y="404664"/>
            <a:ext cx="3973984" cy="807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Администрация </a:t>
            </a:r>
          </a:p>
          <a:p>
            <a:pPr algn="ctr"/>
            <a:r>
              <a:rPr lang="ru-RU" sz="2000" b="1" dirty="0" smtClean="0"/>
              <a:t>г. Красноярска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383926" y="1033525"/>
            <a:ext cx="336349" cy="35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552101" y="2079591"/>
            <a:ext cx="680256" cy="537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4" idx="3"/>
          </p:cNvCxnSpPr>
          <p:nvPr/>
        </p:nvCxnSpPr>
        <p:spPr>
          <a:xfrm flipH="1">
            <a:off x="2497096" y="1184194"/>
            <a:ext cx="980066" cy="3916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63549" y="1184194"/>
            <a:ext cx="654535" cy="258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665166" y="1122790"/>
            <a:ext cx="1451109" cy="1652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716862" y="1437349"/>
            <a:ext cx="3487363" cy="64224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kern="1200" dirty="0">
                <a:solidFill>
                  <a:srgbClr val="FFFFFF"/>
                </a:solidFill>
                <a:effectLst/>
                <a:latin typeface="Calibri"/>
              </a:rPr>
              <a:t>Департамент социального развития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783" y="2824233"/>
            <a:ext cx="1996765" cy="53123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000" b="1" kern="1200" dirty="0" smtClean="0">
              <a:solidFill>
                <a:srgbClr val="FFFFFF"/>
              </a:solidFill>
              <a:effectLst/>
              <a:latin typeface="Calibri"/>
              <a:ea typeface="+mn-ea"/>
              <a:cs typeface="+mn-cs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kern="1200" dirty="0" smtClean="0">
                <a:solidFill>
                  <a:srgbClr val="FFFFFF"/>
                </a:solidFill>
                <a:effectLst/>
                <a:latin typeface="Calibri"/>
              </a:rPr>
              <a:t>Департамент </a:t>
            </a:r>
            <a:r>
              <a:rPr lang="ru-RU" sz="1200" b="1" kern="1200" dirty="0">
                <a:solidFill>
                  <a:srgbClr val="FFFFFF"/>
                </a:solidFill>
                <a:effectLst/>
                <a:latin typeface="Calibri"/>
              </a:rPr>
              <a:t>информационной политики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3659745"/>
            <a:ext cx="1996765" cy="75973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kern="1200" dirty="0">
                <a:solidFill>
                  <a:srgbClr val="FFFFFF"/>
                </a:solidFill>
                <a:effectLst/>
                <a:latin typeface="Calibri"/>
              </a:rPr>
              <a:t>Департамент экономической политики и инвестиционного развития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2788" y="4888020"/>
            <a:ext cx="1774309" cy="42599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000" b="1" kern="1200" dirty="0" smtClean="0">
              <a:solidFill>
                <a:srgbClr val="FFFFFF"/>
              </a:solidFill>
              <a:effectLst/>
              <a:latin typeface="Calibri"/>
              <a:ea typeface="+mn-ea"/>
              <a:cs typeface="+mn-cs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kern="1200" dirty="0" smtClean="0">
                <a:solidFill>
                  <a:srgbClr val="FFFFFF"/>
                </a:solidFill>
                <a:effectLst/>
                <a:latin typeface="Calibri"/>
              </a:rPr>
              <a:t>Департамент </a:t>
            </a:r>
            <a:r>
              <a:rPr lang="ru-RU" sz="1200" b="1" kern="1200" dirty="0">
                <a:solidFill>
                  <a:srgbClr val="FFFFFF"/>
                </a:solidFill>
                <a:effectLst/>
                <a:latin typeface="Calibri"/>
              </a:rPr>
              <a:t>финансов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94046" y="2477657"/>
            <a:ext cx="1969446" cy="87781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kern="1200" dirty="0">
                <a:solidFill>
                  <a:srgbClr val="FFFFFF"/>
                </a:solidFill>
                <a:effectLst/>
                <a:latin typeface="Calibri"/>
              </a:rPr>
              <a:t>Главное управление образования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41736" y="4074456"/>
            <a:ext cx="1959900" cy="102656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kern="1200" dirty="0">
                <a:solidFill>
                  <a:srgbClr val="FFFFFF"/>
                </a:solidFill>
                <a:effectLst/>
                <a:latin typeface="Calibri"/>
              </a:rPr>
              <a:t>Главное управление по физической культуре, спорту и туризму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14301" y="2674036"/>
            <a:ext cx="2001603" cy="61773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kern="1200" dirty="0">
                <a:solidFill>
                  <a:srgbClr val="FFFFFF"/>
                </a:solidFill>
                <a:effectLst/>
                <a:latin typeface="Calibri"/>
              </a:rPr>
              <a:t>Главное управление культуры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11350" y="4284996"/>
            <a:ext cx="1996765" cy="81602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kern="1200" dirty="0">
                <a:solidFill>
                  <a:srgbClr val="FFFFFF"/>
                </a:solidFill>
                <a:effectLst/>
                <a:latin typeface="Calibri"/>
              </a:rPr>
              <a:t>Управление молодежной политики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4174" y="5576655"/>
            <a:ext cx="3083745" cy="87668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kern="1200" dirty="0" smtClean="0">
                <a:solidFill>
                  <a:srgbClr val="FFFFFF"/>
                </a:solidFill>
                <a:effectLst/>
                <a:latin typeface="Calibri"/>
              </a:rPr>
              <a:t>Главное управление социальной защиты населения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076143" y="2092434"/>
            <a:ext cx="941776" cy="21539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390720" y="1896978"/>
            <a:ext cx="1311915" cy="927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3" idx="3"/>
          </p:cNvCxnSpPr>
          <p:nvPr/>
        </p:nvCxnSpPr>
        <p:spPr>
          <a:xfrm flipH="1">
            <a:off x="2608325" y="2058962"/>
            <a:ext cx="1094310" cy="198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4" idx="3"/>
          </p:cNvCxnSpPr>
          <p:nvPr/>
        </p:nvCxnSpPr>
        <p:spPr>
          <a:xfrm flipH="1">
            <a:off x="2497096" y="2092434"/>
            <a:ext cx="1205539" cy="3008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201637" y="2135416"/>
            <a:ext cx="739967" cy="1982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04217" y="2136679"/>
            <a:ext cx="63724" cy="3428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663548" y="3031295"/>
            <a:ext cx="930498" cy="1133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4" idx="3"/>
          </p:cNvCxnSpPr>
          <p:nvPr/>
        </p:nvCxnSpPr>
        <p:spPr>
          <a:xfrm flipH="1">
            <a:off x="2497096" y="3063762"/>
            <a:ext cx="1096950" cy="2037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259860" y="2111546"/>
            <a:ext cx="0" cy="3899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0"/>
          </p:cNvCxnSpPr>
          <p:nvPr/>
        </p:nvCxnSpPr>
        <p:spPr>
          <a:xfrm>
            <a:off x="4185746" y="3089852"/>
            <a:ext cx="35941" cy="9846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3"/>
            <a:endCxn id="17" idx="1"/>
          </p:cNvCxnSpPr>
          <p:nvPr/>
        </p:nvCxnSpPr>
        <p:spPr>
          <a:xfrm>
            <a:off x="5563492" y="2916564"/>
            <a:ext cx="1050809" cy="663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532768" y="3089851"/>
            <a:ext cx="1359460" cy="11951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336176" y="3096779"/>
            <a:ext cx="0" cy="24687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5" idx="1"/>
          </p:cNvCxnSpPr>
          <p:nvPr/>
        </p:nvCxnSpPr>
        <p:spPr>
          <a:xfrm flipH="1">
            <a:off x="2712656" y="2916564"/>
            <a:ext cx="881390" cy="1327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411272" y="2538447"/>
            <a:ext cx="8770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lvl="8" fontAlgn="base">
              <a:spcBef>
                <a:spcPct val="0"/>
              </a:spcBef>
              <a:spcAft>
                <a:spcPct val="0"/>
              </a:spcAft>
            </a:pPr>
            <a:endParaRPr lang="ru-RU" altLang="ru-RU" sz="24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34975" lvl="8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 kern="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92075" lvl="8" indent="6207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63960" y="1959473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952092" y="372008"/>
            <a:ext cx="5688632" cy="608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Администрация г. Красноярска </a:t>
            </a:r>
            <a:endParaRPr lang="ru-RU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059832" y="1196752"/>
            <a:ext cx="3733001" cy="186168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000" b="1" u="sng" kern="1200" dirty="0">
                <a:solidFill>
                  <a:srgbClr val="FFFFFF"/>
                </a:solidFill>
                <a:effectLst/>
                <a:latin typeface="Calibri"/>
              </a:rPr>
              <a:t>Департамент социального </a:t>
            </a:r>
            <a:r>
              <a:rPr lang="ru-RU" sz="1000" b="1" u="sng" dirty="0" smtClean="0">
                <a:solidFill>
                  <a:srgbClr val="FFFFFF"/>
                </a:solidFill>
              </a:rPr>
              <a:t>развития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Реализация </a:t>
            </a:r>
            <a:r>
              <a:rPr lang="ru-RU" sz="1000" dirty="0">
                <a:solidFill>
                  <a:srgbClr val="FFFFFF"/>
                </a:solidFill>
              </a:rPr>
              <a:t>социальной политики города, направленной на эффективное развитие отраслей социальной сферы; </a:t>
            </a:r>
            <a:endParaRPr lang="ru-RU" sz="1000" dirty="0" smtClean="0">
              <a:solidFill>
                <a:srgbClr val="FFFFFF"/>
              </a:solidFill>
            </a:endParaRP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Реализация </a:t>
            </a:r>
            <a:r>
              <a:rPr lang="ru-RU" sz="1000" dirty="0">
                <a:solidFill>
                  <a:srgbClr val="FFFFFF"/>
                </a:solidFill>
              </a:rPr>
              <a:t>единой социальной политики в области проведения общегородских социально значимых мероприятий. </a:t>
            </a:r>
            <a:endParaRPr lang="ru-RU" sz="1000" dirty="0" smtClean="0">
              <a:solidFill>
                <a:srgbClr val="FFFFFF"/>
              </a:solidFill>
            </a:endParaRP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Разработка </a:t>
            </a:r>
            <a:r>
              <a:rPr lang="ru-RU" sz="1000" dirty="0">
                <a:solidFill>
                  <a:srgbClr val="FFFFFF"/>
                </a:solidFill>
              </a:rPr>
              <a:t>и обеспечение реализации механизмов и форм взаимодействия администрации города с некоммерческими организациями.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Координация </a:t>
            </a:r>
            <a:r>
              <a:rPr lang="ru-RU" sz="1000" dirty="0">
                <a:solidFill>
                  <a:srgbClr val="FFFFFF"/>
                </a:solidFill>
              </a:rPr>
              <a:t>деятельности органов администрации города в сфере межнациональных и межконфессиональных отношений.</a:t>
            </a:r>
          </a:p>
          <a:p>
            <a:pPr marL="171450" indent="-171450" algn="ctr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36424" y="1349152"/>
            <a:ext cx="2698409" cy="84519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000" b="1" kern="1200" dirty="0" smtClean="0">
              <a:solidFill>
                <a:srgbClr val="FFFFFF"/>
              </a:solidFill>
              <a:effectLst/>
              <a:latin typeface="Calibri"/>
              <a:ea typeface="+mn-ea"/>
              <a:cs typeface="+mn-cs"/>
            </a:endParaRPr>
          </a:p>
          <a:p>
            <a:pPr algn="just">
              <a:lnSpc>
                <a:spcPct val="90000"/>
              </a:lnSpc>
            </a:pPr>
            <a:r>
              <a:rPr lang="ru-RU" sz="1000" b="1" u="sng" kern="1200" dirty="0" smtClean="0">
                <a:solidFill>
                  <a:srgbClr val="FFFFFF"/>
                </a:solidFill>
                <a:effectLst/>
                <a:latin typeface="Calibri"/>
              </a:rPr>
              <a:t>Департамент </a:t>
            </a:r>
            <a:r>
              <a:rPr lang="ru-RU" sz="1000" b="1" u="sng" kern="1200" dirty="0">
                <a:solidFill>
                  <a:srgbClr val="FFFFFF"/>
                </a:solidFill>
                <a:effectLst/>
                <a:latin typeface="Calibri"/>
              </a:rPr>
              <a:t>информационной </a:t>
            </a:r>
            <a:r>
              <a:rPr lang="ru-RU" sz="1000" b="1" u="sng" kern="1200" dirty="0" smtClean="0">
                <a:solidFill>
                  <a:srgbClr val="FFFFFF"/>
                </a:solidFill>
                <a:effectLst/>
                <a:latin typeface="Calibri"/>
              </a:rPr>
              <a:t>политики</a:t>
            </a:r>
            <a:r>
              <a:rPr lang="ru-RU" sz="1000" b="1" kern="1200" dirty="0" smtClean="0">
                <a:solidFill>
                  <a:srgbClr val="FFFFFF"/>
                </a:solidFill>
                <a:effectLst/>
                <a:latin typeface="Calibri"/>
              </a:rPr>
              <a:t>: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  <a:latin typeface="Calibri"/>
              </a:rPr>
              <a:t>Взаимодействие со СМИ по освещению инклюзивных практик;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000" kern="1200" dirty="0" smtClean="0">
                <a:solidFill>
                  <a:srgbClr val="FFFFFF"/>
                </a:solidFill>
                <a:effectLst/>
                <a:latin typeface="Calibri"/>
              </a:rPr>
              <a:t>Формирование инклюзивной культуры</a:t>
            </a:r>
          </a:p>
          <a:p>
            <a:pPr algn="ctr">
              <a:lnSpc>
                <a:spcPct val="90000"/>
              </a:lnSpc>
            </a:pPr>
            <a:endParaRPr lang="ru-RU" sz="10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06152" y="2348880"/>
            <a:ext cx="2728681" cy="244725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1000" b="1" u="sng" kern="1200" dirty="0">
                <a:solidFill>
                  <a:srgbClr val="FFFFFF"/>
                </a:solidFill>
                <a:effectLst/>
                <a:latin typeface="Calibri"/>
              </a:rPr>
              <a:t>Департамент экономической политики и инвестиционного </a:t>
            </a:r>
            <a:r>
              <a:rPr lang="ru-RU" sz="1000" b="1" u="sng" dirty="0" smtClean="0">
                <a:solidFill>
                  <a:srgbClr val="FFFFFF"/>
                </a:solidFill>
              </a:rPr>
              <a:t>развития</a:t>
            </a:r>
            <a:r>
              <a:rPr lang="ru-RU" sz="1000" b="1" dirty="0" smtClean="0">
                <a:solidFill>
                  <a:srgbClr val="FFFFFF"/>
                </a:solidFill>
              </a:rPr>
              <a:t>: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анализ </a:t>
            </a:r>
            <a:r>
              <a:rPr lang="ru-RU" sz="1000" dirty="0">
                <a:solidFill>
                  <a:srgbClr val="FFFFFF"/>
                </a:solidFill>
              </a:rPr>
              <a:t>социально-экономической </a:t>
            </a:r>
            <a:r>
              <a:rPr lang="ru-RU" sz="1000" dirty="0" smtClean="0">
                <a:solidFill>
                  <a:srgbClr val="FFFFFF"/>
                </a:solidFill>
              </a:rPr>
              <a:t>ситуации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определение </a:t>
            </a:r>
            <a:r>
              <a:rPr lang="ru-RU" sz="1000" dirty="0">
                <a:solidFill>
                  <a:srgbClr val="FFFFFF"/>
                </a:solidFill>
              </a:rPr>
              <a:t>направлений и приоритетов социально-экономической политики города, форм и методов эффективного использования производственного, научного потенциала города, природных, трудовых, материальных и финансовых ресурсов </a:t>
            </a:r>
            <a:r>
              <a:rPr lang="ru-RU" sz="1000" dirty="0" smtClean="0">
                <a:solidFill>
                  <a:srgbClr val="FFFFFF"/>
                </a:solidFill>
              </a:rPr>
              <a:t>развития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FFFF"/>
                </a:solidFill>
              </a:rPr>
              <a:t> </a:t>
            </a:r>
            <a:r>
              <a:rPr lang="ru-RU" sz="1000" dirty="0" smtClean="0">
                <a:solidFill>
                  <a:srgbClr val="FFFFFF"/>
                </a:solidFill>
              </a:rPr>
              <a:t>организация </a:t>
            </a:r>
            <a:r>
              <a:rPr lang="ru-RU" sz="1000" dirty="0">
                <a:solidFill>
                  <a:srgbClr val="FFFFFF"/>
                </a:solidFill>
              </a:rPr>
              <a:t>работы по составлению перспективных и годовых планов</a:t>
            </a:r>
            <a:endParaRPr lang="ru-RU" sz="1000" kern="1200" dirty="0" smtClean="0">
              <a:solidFill>
                <a:srgbClr val="FFFFFF"/>
              </a:solidFill>
              <a:effectLst/>
              <a:latin typeface="Calibri"/>
            </a:endParaRP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05034" y="4887423"/>
            <a:ext cx="2907197" cy="157839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1000" b="1" u="sng" dirty="0" smtClean="0">
                <a:solidFill>
                  <a:srgbClr val="FFFFFF"/>
                </a:solidFill>
              </a:rPr>
              <a:t>Департамент финансов: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бюджетно-финансовая </a:t>
            </a:r>
            <a:r>
              <a:rPr lang="ru-RU" sz="1000" dirty="0">
                <a:solidFill>
                  <a:srgbClr val="FFFFFF"/>
                </a:solidFill>
              </a:rPr>
              <a:t>и </a:t>
            </a:r>
            <a:r>
              <a:rPr lang="ru-RU" sz="1000" dirty="0" smtClean="0">
                <a:solidFill>
                  <a:srgbClr val="FFFFFF"/>
                </a:solidFill>
              </a:rPr>
              <a:t>кредитная политика города;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 составление проекта </a:t>
            </a:r>
            <a:r>
              <a:rPr lang="ru-RU" sz="1000" dirty="0">
                <a:solidFill>
                  <a:srgbClr val="FFFFFF"/>
                </a:solidFill>
              </a:rPr>
              <a:t>бюджета </a:t>
            </a:r>
            <a:r>
              <a:rPr lang="ru-RU" sz="1000" dirty="0" smtClean="0">
                <a:solidFill>
                  <a:srgbClr val="FFFFFF"/>
                </a:solidFill>
              </a:rPr>
              <a:t>города;</a:t>
            </a:r>
          </a:p>
          <a:p>
            <a:pPr marL="171450" indent="-1714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организация </a:t>
            </a:r>
            <a:r>
              <a:rPr lang="ru-RU" sz="1000" dirty="0">
                <a:solidFill>
                  <a:srgbClr val="FFFFFF"/>
                </a:solidFill>
              </a:rPr>
              <a:t>его </a:t>
            </a:r>
            <a:r>
              <a:rPr lang="ru-RU" sz="1000" dirty="0" smtClean="0">
                <a:solidFill>
                  <a:srgbClr val="FFFFFF"/>
                </a:solidFill>
              </a:rPr>
              <a:t>исполнения </a:t>
            </a:r>
            <a:r>
              <a:rPr lang="ru-RU" sz="1000" dirty="0">
                <a:solidFill>
                  <a:srgbClr val="FFFFFF"/>
                </a:solidFill>
              </a:rPr>
              <a:t>и </a:t>
            </a:r>
            <a:r>
              <a:rPr lang="ru-RU" sz="1000" dirty="0" smtClean="0">
                <a:solidFill>
                  <a:srgbClr val="FFFFFF"/>
                </a:solidFill>
              </a:rPr>
              <a:t>осуществление полномочий </a:t>
            </a:r>
            <a:r>
              <a:rPr lang="ru-RU" sz="1000" dirty="0">
                <a:solidFill>
                  <a:srgbClr val="FFFFFF"/>
                </a:solidFill>
              </a:rPr>
              <a:t>по внутреннему муниципальному финансовому контролю.​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212231" y="3138612"/>
            <a:ext cx="3159969" cy="174881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000" b="1" u="sng" kern="1200" dirty="0">
                <a:solidFill>
                  <a:srgbClr val="FFFFFF"/>
                </a:solidFill>
                <a:effectLst/>
                <a:latin typeface="Calibri"/>
              </a:rPr>
              <a:t>Главное управление </a:t>
            </a:r>
            <a:r>
              <a:rPr lang="ru-RU" sz="1000" b="1" u="sng" dirty="0" smtClean="0">
                <a:solidFill>
                  <a:srgbClr val="FFFFFF"/>
                </a:solidFill>
              </a:rPr>
              <a:t>образования</a:t>
            </a:r>
          </a:p>
          <a:p>
            <a:pPr marL="92075" indent="-92075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Разработка </a:t>
            </a:r>
            <a:r>
              <a:rPr lang="ru-RU" sz="1000" dirty="0">
                <a:solidFill>
                  <a:srgbClr val="FFFFFF"/>
                </a:solidFill>
              </a:rPr>
              <a:t>и реализация </a:t>
            </a:r>
            <a:r>
              <a:rPr lang="ru-RU" sz="1000" dirty="0" smtClean="0">
                <a:solidFill>
                  <a:srgbClr val="FFFFFF"/>
                </a:solidFill>
              </a:rPr>
              <a:t>единой </a:t>
            </a:r>
            <a:r>
              <a:rPr lang="ru-RU" sz="1000" dirty="0">
                <a:solidFill>
                  <a:srgbClr val="FFFFFF"/>
                </a:solidFill>
              </a:rPr>
              <a:t>стратегии развития муниципальной системы </a:t>
            </a:r>
            <a:r>
              <a:rPr lang="ru-RU" sz="1000" dirty="0" smtClean="0">
                <a:solidFill>
                  <a:srgbClr val="FFFFFF"/>
                </a:solidFill>
              </a:rPr>
              <a:t>образования, в том числе инклюзивного образования;</a:t>
            </a:r>
          </a:p>
          <a:p>
            <a:pPr marL="92075" indent="-92075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Организация </a:t>
            </a:r>
            <a:r>
              <a:rPr lang="ru-RU" sz="1000" dirty="0">
                <a:solidFill>
                  <a:srgbClr val="FFFFFF"/>
                </a:solidFill>
              </a:rPr>
              <a:t>учета детей, </a:t>
            </a:r>
            <a:r>
              <a:rPr lang="ru-RU" sz="1000" dirty="0" smtClean="0">
                <a:solidFill>
                  <a:srgbClr val="FFFFFF"/>
                </a:solidFill>
              </a:rPr>
              <a:t>в том числе детей с ОВЗ и детей-инвалидов;</a:t>
            </a:r>
          </a:p>
          <a:p>
            <a:pPr marL="92075" indent="-92075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Планирование</a:t>
            </a:r>
            <a:r>
              <a:rPr lang="ru-RU" sz="1000" dirty="0">
                <a:solidFill>
                  <a:srgbClr val="FFFFFF"/>
                </a:solidFill>
              </a:rPr>
              <a:t>, организация, регулирование и контроль деятельности </a:t>
            </a:r>
            <a:r>
              <a:rPr lang="ru-RU" sz="1000" dirty="0" smtClean="0">
                <a:solidFill>
                  <a:srgbClr val="FFFFFF"/>
                </a:solidFill>
              </a:rPr>
              <a:t>МОУ </a:t>
            </a:r>
            <a:r>
              <a:rPr lang="ru-RU" sz="1000" dirty="0">
                <a:solidFill>
                  <a:srgbClr val="FFFFFF"/>
                </a:solidFill>
              </a:rPr>
              <a:t>в целях осуществления государственной политики в области </a:t>
            </a:r>
            <a:r>
              <a:rPr lang="ru-RU" sz="1000" dirty="0" smtClean="0">
                <a:solidFill>
                  <a:srgbClr val="FFFFFF"/>
                </a:solidFill>
              </a:rPr>
              <a:t>образования</a:t>
            </a:r>
          </a:p>
          <a:p>
            <a:pPr marL="92075" indent="-92075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нормативно-правовое </a:t>
            </a:r>
            <a:r>
              <a:rPr lang="ru-RU" sz="1000" dirty="0">
                <a:solidFill>
                  <a:srgbClr val="FFFFFF"/>
                </a:solidFill>
              </a:rPr>
              <a:t>сопровождение </a:t>
            </a:r>
            <a:r>
              <a:rPr lang="ru-RU" sz="1000" dirty="0" smtClean="0">
                <a:solidFill>
                  <a:srgbClr val="FFFFFF"/>
                </a:solidFill>
              </a:rPr>
              <a:t> и т.п.</a:t>
            </a:r>
            <a:endParaRPr lang="ru-RU" sz="1000" dirty="0">
              <a:solidFill>
                <a:srgbClr val="FFFFFF"/>
              </a:solidFill>
            </a:endParaRPr>
          </a:p>
          <a:p>
            <a:pPr marL="92075" indent="-92075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606274" y="5095062"/>
            <a:ext cx="2503229" cy="128626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000" b="1" u="sng" kern="1200" dirty="0">
                <a:solidFill>
                  <a:srgbClr val="FFFFFF"/>
                </a:solidFill>
                <a:effectLst/>
                <a:latin typeface="Calibri"/>
              </a:rPr>
              <a:t>Главное управление по физической культуре, спорту и </a:t>
            </a:r>
            <a:r>
              <a:rPr lang="ru-RU" sz="1000" b="1" u="sng" dirty="0" smtClean="0">
                <a:solidFill>
                  <a:srgbClr val="FFFFFF"/>
                </a:solidFill>
              </a:rPr>
              <a:t>туризму</a:t>
            </a:r>
          </a:p>
          <a:p>
            <a:pPr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организация </a:t>
            </a:r>
            <a:r>
              <a:rPr lang="ru-RU" sz="1000" dirty="0">
                <a:solidFill>
                  <a:srgbClr val="FFFFFF"/>
                </a:solidFill>
              </a:rPr>
              <a:t>и проведение физкультурно-оздоровительных и спортивно-массовых </a:t>
            </a:r>
            <a:r>
              <a:rPr lang="ru-RU" sz="1000" dirty="0" smtClean="0">
                <a:solidFill>
                  <a:srgbClr val="FFFFFF"/>
                </a:solidFill>
              </a:rPr>
              <a:t>мероприятий</a:t>
            </a:r>
          </a:p>
          <a:p>
            <a:pPr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Развитие </a:t>
            </a:r>
            <a:r>
              <a:rPr lang="ru-RU" sz="1000" dirty="0">
                <a:solidFill>
                  <a:srgbClr val="FFFFFF"/>
                </a:solidFill>
              </a:rPr>
              <a:t>массовой физической культуры и активного </a:t>
            </a:r>
            <a:r>
              <a:rPr lang="ru-RU" sz="1000" dirty="0" smtClean="0">
                <a:solidFill>
                  <a:srgbClr val="FFFFFF"/>
                </a:solidFill>
              </a:rPr>
              <a:t>отдыха;</a:t>
            </a:r>
          </a:p>
          <a:p>
            <a:pPr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Пропаганда адаптивного спорта и </a:t>
            </a:r>
            <a:r>
              <a:rPr lang="ru-RU" sz="1000" dirty="0" err="1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др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876256" y="1353060"/>
            <a:ext cx="2224276" cy="137106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000" b="1" u="sng" kern="1200" dirty="0">
                <a:solidFill>
                  <a:srgbClr val="FFFFFF"/>
                </a:solidFill>
                <a:effectLst/>
                <a:latin typeface="Calibri"/>
              </a:rPr>
              <a:t>Главное управление </a:t>
            </a:r>
            <a:r>
              <a:rPr lang="ru-RU" sz="1000" b="1" u="sng" dirty="0" smtClean="0">
                <a:solidFill>
                  <a:srgbClr val="FFFFFF"/>
                </a:solidFill>
              </a:rPr>
              <a:t>культуры</a:t>
            </a:r>
          </a:p>
          <a:p>
            <a:pPr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Создание </a:t>
            </a:r>
            <a:r>
              <a:rPr lang="ru-RU" sz="1000" dirty="0">
                <a:solidFill>
                  <a:srgbClr val="FFFFFF"/>
                </a:solidFill>
              </a:rPr>
              <a:t>условий для организации досуга и обеспечения жителей города услугами организаций культуры; </a:t>
            </a:r>
            <a:endParaRPr lang="ru-RU" sz="1000" dirty="0" smtClean="0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Организация </a:t>
            </a:r>
            <a:r>
              <a:rPr lang="ru-RU" sz="1000" dirty="0">
                <a:solidFill>
                  <a:srgbClr val="FFFFFF"/>
                </a:solidFill>
              </a:rPr>
              <a:t>предоставления дополнительного образования </a:t>
            </a:r>
            <a:r>
              <a:rPr lang="ru-RU" sz="1000" dirty="0" smtClean="0">
                <a:solidFill>
                  <a:srgbClr val="FFFFFF"/>
                </a:solidFill>
              </a:rPr>
              <a:t>детям и др.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588224" y="3068960"/>
            <a:ext cx="2503229" cy="187220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000" b="1" u="sng" kern="1200" dirty="0">
                <a:solidFill>
                  <a:srgbClr val="FFFFFF"/>
                </a:solidFill>
                <a:effectLst/>
                <a:latin typeface="Calibri"/>
              </a:rPr>
              <a:t>Управление молодежной </a:t>
            </a:r>
            <a:r>
              <a:rPr lang="ru-RU" sz="1000" b="1" u="sng" dirty="0" smtClean="0">
                <a:solidFill>
                  <a:srgbClr val="FFFFFF"/>
                </a:solidFill>
              </a:rPr>
              <a:t>политики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осуществление </a:t>
            </a:r>
            <a:r>
              <a:rPr lang="ru-RU" sz="1000" dirty="0">
                <a:solidFill>
                  <a:srgbClr val="FFFFFF"/>
                </a:solidFill>
              </a:rPr>
              <a:t>мероприятий по работе с детьми и молодежью</a:t>
            </a:r>
            <a:r>
              <a:rPr lang="ru-RU" sz="1000" dirty="0" smtClean="0">
                <a:solidFill>
                  <a:srgbClr val="FFFFFF"/>
                </a:solidFill>
              </a:rPr>
              <a:t>;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содействие </a:t>
            </a:r>
            <a:r>
              <a:rPr lang="ru-RU" sz="1000" dirty="0">
                <a:solidFill>
                  <a:srgbClr val="FFFFFF"/>
                </a:solidFill>
              </a:rPr>
              <a:t>в организации трудового воспитания, трудоустройства и временной занятости подростков и </a:t>
            </a:r>
            <a:r>
              <a:rPr lang="ru-RU" sz="1000" dirty="0" smtClean="0">
                <a:solidFill>
                  <a:srgbClr val="FFFFFF"/>
                </a:solidFill>
              </a:rPr>
              <a:t>молодежи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профилактика </a:t>
            </a:r>
            <a:r>
              <a:rPr lang="ru-RU" sz="1000" dirty="0">
                <a:solidFill>
                  <a:srgbClr val="FFFFFF"/>
                </a:solidFill>
              </a:rPr>
              <a:t>правонарушений, </a:t>
            </a:r>
            <a:r>
              <a:rPr lang="ru-RU" sz="1000" dirty="0" smtClean="0">
                <a:solidFill>
                  <a:srgbClr val="FFFFFF"/>
                </a:solidFill>
              </a:rPr>
              <a:t> </a:t>
            </a:r>
            <a:r>
              <a:rPr lang="ru-RU" sz="1000" dirty="0">
                <a:solidFill>
                  <a:srgbClr val="FFFFFF"/>
                </a:solidFill>
              </a:rPr>
              <a:t>формирование мотивации к социально позитивному образу жизни, продолжению </a:t>
            </a:r>
            <a:r>
              <a:rPr lang="ru-RU" sz="1000" dirty="0" smtClean="0">
                <a:solidFill>
                  <a:srgbClr val="FFFFFF"/>
                </a:solidFill>
              </a:rPr>
              <a:t>образования  и др. 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321097" y="5013176"/>
            <a:ext cx="3195119" cy="142667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1000" b="1" u="sng" kern="1200" dirty="0" smtClean="0">
                <a:solidFill>
                  <a:srgbClr val="FFFFFF"/>
                </a:solidFill>
                <a:effectLst/>
                <a:latin typeface="Calibri"/>
              </a:rPr>
              <a:t>Главное управление социальной </a:t>
            </a:r>
            <a:r>
              <a:rPr lang="ru-RU" sz="1000" b="1" u="sng" dirty="0">
                <a:solidFill>
                  <a:srgbClr val="FFFFFF"/>
                </a:solidFill>
              </a:rPr>
              <a:t>защиты </a:t>
            </a:r>
            <a:r>
              <a:rPr lang="ru-RU" sz="1000" b="1" u="sng" dirty="0" smtClean="0">
                <a:solidFill>
                  <a:srgbClr val="FFFFFF"/>
                </a:solidFill>
              </a:rPr>
              <a:t>населения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социальная поддержка </a:t>
            </a:r>
            <a:r>
              <a:rPr lang="ru-RU" sz="1000" dirty="0">
                <a:solidFill>
                  <a:srgbClr val="FFFFFF"/>
                </a:solidFill>
              </a:rPr>
              <a:t>и </a:t>
            </a:r>
            <a:r>
              <a:rPr lang="ru-RU" sz="1000" dirty="0" smtClean="0">
                <a:solidFill>
                  <a:srgbClr val="FFFFFF"/>
                </a:solidFill>
              </a:rPr>
              <a:t>социальное обслуживание населения;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FFFFFF"/>
                </a:solidFill>
              </a:rPr>
              <a:t>дополнительные меры социальной </a:t>
            </a:r>
            <a:r>
              <a:rPr lang="ru-RU" sz="1000" dirty="0">
                <a:solidFill>
                  <a:srgbClr val="FFFFFF"/>
                </a:solidFill>
              </a:rPr>
              <a:t>поддержки и социальной </a:t>
            </a:r>
            <a:r>
              <a:rPr lang="ru-RU" sz="1000" dirty="0" smtClean="0">
                <a:solidFill>
                  <a:srgbClr val="FFFFFF"/>
                </a:solidFill>
              </a:rPr>
              <a:t>помощи;</a:t>
            </a:r>
          </a:p>
          <a:p>
            <a:pPr marL="171450" indent="-17145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FFFFFF"/>
                </a:solidFill>
              </a:rPr>
              <a:t> </a:t>
            </a:r>
            <a:r>
              <a:rPr lang="ru-RU" sz="1000" dirty="0" smtClean="0">
                <a:solidFill>
                  <a:srgbClr val="FFFFFF"/>
                </a:solidFill>
              </a:rPr>
              <a:t>Обеспечение </a:t>
            </a:r>
            <a:r>
              <a:rPr lang="ru-RU" sz="1000" dirty="0">
                <a:solidFill>
                  <a:srgbClr val="FFFFFF"/>
                </a:solidFill>
              </a:rPr>
              <a:t>доступности и повышение качества социальных </a:t>
            </a:r>
            <a:r>
              <a:rPr lang="ru-RU" sz="1000" dirty="0" smtClean="0">
                <a:solidFill>
                  <a:srgbClr val="FFFFFF"/>
                </a:solidFill>
              </a:rPr>
              <a:t>услуг, в том числе для детей с ОВЗ и детей-инвалидов и т.п.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19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8872" y="2386047"/>
            <a:ext cx="8770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lvl="8" fontAlgn="base">
              <a:spcBef>
                <a:spcPct val="0"/>
              </a:spcBef>
              <a:spcAft>
                <a:spcPct val="0"/>
              </a:spcAft>
            </a:pPr>
            <a:endParaRPr lang="ru-RU" altLang="ru-RU" sz="24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34975" lvl="8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 kern="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92075" lvl="8" indent="6207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07073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31840" y="892672"/>
            <a:ext cx="2677992" cy="142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Инклюзивное образование</a:t>
            </a:r>
          </a:p>
          <a:p>
            <a:pPr algn="ctr"/>
            <a:r>
              <a:rPr lang="ru-RU" dirty="0" smtClean="0"/>
              <a:t>(категории детей)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527744"/>
            <a:ext cx="2440920" cy="1265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Дети с ОВЗ, дети инвалиды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1484784"/>
            <a:ext cx="2304256" cy="1337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Одаренные дети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586376"/>
            <a:ext cx="2376264" cy="1642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Дети мигранты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3809600"/>
            <a:ext cx="2520280" cy="1923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Дети в трудной жизненной ситуации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99076" y="3686144"/>
            <a:ext cx="2138536" cy="1543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Дети с </a:t>
            </a:r>
            <a:r>
              <a:rPr lang="ru-RU" sz="2400" dirty="0" err="1" smtClean="0"/>
              <a:t>девиантным</a:t>
            </a:r>
            <a:r>
              <a:rPr lang="ru-RU" sz="2400" dirty="0" smtClean="0"/>
              <a:t> поведением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436096" y="2071811"/>
            <a:ext cx="1080120" cy="637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27472" y="2251720"/>
            <a:ext cx="1748784" cy="1434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11388" y="2323296"/>
            <a:ext cx="59448" cy="148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11760" y="2214328"/>
            <a:ext cx="1336136" cy="137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699792" y="2091687"/>
            <a:ext cx="784112" cy="545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9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8872" y="2386047"/>
            <a:ext cx="8770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2075" lvl="8" fontAlgn="base">
              <a:spcBef>
                <a:spcPct val="0"/>
              </a:spcBef>
              <a:spcAft>
                <a:spcPct val="0"/>
              </a:spcAft>
            </a:pPr>
            <a:endParaRPr lang="ru-RU" altLang="ru-RU" sz="24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34975" lvl="8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 kern="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92075" lvl="8" indent="6207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400" kern="0" dirty="0" smtClean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07073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30387"/>
              </p:ext>
            </p:extLst>
          </p:nvPr>
        </p:nvGraphicFramePr>
        <p:xfrm>
          <a:off x="790619" y="179213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436602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состояния проблемы в муниципалитете</a:t>
            </a:r>
          </a:p>
        </p:txBody>
      </p:sp>
    </p:spTree>
    <p:extLst>
      <p:ext uri="{BB962C8B-B14F-4D97-AF65-F5344CB8AC3E}">
        <p14:creationId xmlns:p14="http://schemas.microsoft.com/office/powerpoint/2010/main" val="42948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07073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kern="0" dirty="0" smtClean="0">
              <a:solidFill>
                <a:srgbClr val="333399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23802" y="476672"/>
            <a:ext cx="48404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нозологиям  (школы)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47223"/>
              </p:ext>
            </p:extLst>
          </p:nvPr>
        </p:nvGraphicFramePr>
        <p:xfrm>
          <a:off x="323529" y="1784625"/>
          <a:ext cx="8452024" cy="423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4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2492</Words>
  <Application>Microsoft Office PowerPoint</Application>
  <PresentationFormat>Экран (4:3)</PresentationFormat>
  <Paragraphs>287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города Красноярска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Никитина</dc:creator>
  <cp:lastModifiedBy>Попова Светлана Викторовна</cp:lastModifiedBy>
  <cp:revision>285</cp:revision>
  <cp:lastPrinted>2015-04-08T06:35:30Z</cp:lastPrinted>
  <dcterms:created xsi:type="dcterms:W3CDTF">2012-09-28T02:41:01Z</dcterms:created>
  <dcterms:modified xsi:type="dcterms:W3CDTF">2019-12-11T05:13:58Z</dcterms:modified>
</cp:coreProperties>
</file>