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media/image9.png" ContentType="image/png"/>
  <Override PartName="/ppt/media/image1.png" ContentType="image/png"/>
  <Override PartName="/ppt/media/image3.png" ContentType="image/png"/>
  <Override PartName="/ppt/media/image2.wmf" ContentType="image/x-wmf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2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2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2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2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3200" spc="-1" strike="noStrike">
                <a:latin typeface="Arial"/>
              </a:rPr>
              <a:t>Для правки текста заглавия щёлкните мышью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574F4E12-DDAC-4A6A-B41B-1A7B31B103C6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1"/>
          <p:cNvSpPr/>
          <p:nvPr/>
        </p:nvSpPr>
        <p:spPr>
          <a:xfrm>
            <a:off x="9659880" y="360"/>
            <a:ext cx="0" cy="5670000"/>
          </a:xfrm>
          <a:prstGeom prst="line">
            <a:avLst/>
          </a:prstGeom>
          <a:ln w="38160">
            <a:solidFill>
              <a:srgbClr val="fec3ae">
                <a:alpha val="93000"/>
              </a:srgbClr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Line 2"/>
          <p:cNvSpPr/>
          <p:nvPr/>
        </p:nvSpPr>
        <p:spPr>
          <a:xfrm>
            <a:off x="83880" y="0"/>
            <a:ext cx="0" cy="5670000"/>
          </a:xfrm>
          <a:prstGeom prst="line">
            <a:avLst/>
          </a:prstGeom>
          <a:ln w="57240">
            <a:solidFill>
              <a:srgbClr val="fec3a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Line 3"/>
          <p:cNvSpPr/>
          <p:nvPr/>
        </p:nvSpPr>
        <p:spPr>
          <a:xfrm>
            <a:off x="9911880" y="0"/>
            <a:ext cx="0" cy="5670000"/>
          </a:xfrm>
          <a:prstGeom prst="line">
            <a:avLst/>
          </a:prstGeom>
          <a:ln w="1908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CustomShape 4"/>
          <p:cNvSpPr/>
          <p:nvPr/>
        </p:nvSpPr>
        <p:spPr>
          <a:xfrm>
            <a:off x="9743760" y="0"/>
            <a:ext cx="336240" cy="5670000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Line 5"/>
          <p:cNvSpPr/>
          <p:nvPr/>
        </p:nvSpPr>
        <p:spPr>
          <a:xfrm>
            <a:off x="9827640" y="360"/>
            <a:ext cx="0" cy="5670000"/>
          </a:xfrm>
          <a:prstGeom prst="line">
            <a:avLst/>
          </a:prstGeom>
          <a:ln w="9360">
            <a:solidFill>
              <a:srgbClr val="fe8637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CustomShape 6"/>
          <p:cNvSpPr/>
          <p:nvPr/>
        </p:nvSpPr>
        <p:spPr>
          <a:xfrm>
            <a:off x="8991360" y="4725000"/>
            <a:ext cx="605520" cy="453960"/>
          </a:xfrm>
          <a:prstGeom prst="ellipse">
            <a:avLst/>
          </a:prstGeom>
          <a:solidFill>
            <a:srgbClr val="fe8637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PlaceHolder 7"/>
          <p:cNvSpPr>
            <a:spLocks noGrp="1"/>
          </p:cNvSpPr>
          <p:nvPr>
            <p:ph type="title"/>
          </p:nvPr>
        </p:nvSpPr>
        <p:spPr>
          <a:xfrm>
            <a:off x="503280" y="226800"/>
            <a:ext cx="8231760" cy="94500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r>
              <a:rPr b="0" lang="ru-RU" sz="2900" spc="-1" strike="noStrike">
                <a:solidFill>
                  <a:srgbClr val="575f6d"/>
                </a:solidFill>
                <a:latin typeface="Century Schoolbook"/>
              </a:rPr>
              <a:t>Для правки текста заглавия щёлкните мышью</a:t>
            </a:r>
            <a:endParaRPr b="0" lang="ru-RU" sz="29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body"/>
          </p:nvPr>
        </p:nvSpPr>
        <p:spPr>
          <a:xfrm>
            <a:off x="503280" y="1323000"/>
            <a:ext cx="8231760" cy="4029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493"/>
              </a:spcBef>
              <a:buClr>
                <a:srgbClr val="fe8637"/>
              </a:buClr>
              <a:buSzPct val="70000"/>
              <a:buFont typeface="Wingdings" charset="2"/>
              <a:buChar char=""/>
            </a:pPr>
            <a:r>
              <a:rPr b="0" lang="ru-RU" sz="1990" spc="-1" strike="noStrike">
                <a:solidFill>
                  <a:srgbClr val="000000"/>
                </a:solidFill>
                <a:latin typeface="Century Schoolbook"/>
              </a:rPr>
              <a:t>Для правки структуры щёлкните мышью</a:t>
            </a:r>
            <a:endParaRPr b="0" lang="ru-RU" sz="1990" spc="-1" strike="noStrike">
              <a:solidFill>
                <a:srgbClr val="000000"/>
              </a:solidFill>
              <a:latin typeface="Century Schoolbook"/>
            </a:endParaRPr>
          </a:p>
          <a:p>
            <a:pPr lvl="1" marL="639720" indent="-273240">
              <a:spcBef>
                <a:spcPts val="493"/>
              </a:spcBef>
              <a:buClr>
                <a:srgbClr val="fe8637"/>
              </a:buClr>
              <a:buSzPct val="80000"/>
              <a:buFont typeface="Wingdings 2" charset="2"/>
              <a:buChar char=""/>
            </a:pPr>
            <a:r>
              <a:rPr b="0" lang="ru-RU" sz="1990" spc="-1" strike="noStrike">
                <a:solidFill>
                  <a:srgbClr val="000000"/>
                </a:solidFill>
                <a:latin typeface="Century Schoolbook"/>
              </a:rPr>
              <a:t>Второй уровень структуры</a:t>
            </a:r>
            <a:endParaRPr b="0" lang="ru-RU" sz="1990" spc="-1" strike="noStrike">
              <a:solidFill>
                <a:srgbClr val="000000"/>
              </a:solidFill>
              <a:latin typeface="Century Schoolbook"/>
            </a:endParaRPr>
          </a:p>
          <a:p>
            <a:pPr lvl="2" marL="914400" indent="-182880">
              <a:spcBef>
                <a:spcPts val="493"/>
              </a:spcBef>
              <a:buClr>
                <a:srgbClr val="e0752f"/>
              </a:buClr>
              <a:buSzPct val="60000"/>
              <a:buFont typeface="Wingdings" charset="2"/>
              <a:buChar char=""/>
            </a:pPr>
            <a:r>
              <a:rPr b="0" lang="ru-RU" sz="1990" spc="-1" strike="noStrike">
                <a:solidFill>
                  <a:srgbClr val="000000"/>
                </a:solidFill>
                <a:latin typeface="Century Schoolbook"/>
              </a:rPr>
              <a:t>Третий уровень структуры</a:t>
            </a:r>
            <a:endParaRPr b="0" lang="ru-RU" sz="1990" spc="-1" strike="noStrike">
              <a:solidFill>
                <a:srgbClr val="000000"/>
              </a:solidFill>
              <a:latin typeface="Century Schoolbook"/>
            </a:endParaRPr>
          </a:p>
          <a:p>
            <a:pPr lvl="3" marL="1187280" indent="-182520">
              <a:spcBef>
                <a:spcPts val="493"/>
              </a:spcBef>
              <a:buClr>
                <a:srgbClr val="fec3ae"/>
              </a:buClr>
              <a:buSzPct val="60000"/>
              <a:buFont typeface="Wingdings" charset="2"/>
              <a:buChar char=""/>
            </a:pPr>
            <a:r>
              <a:rPr b="0" lang="ru-RU" sz="1990" spc="-1" strike="noStrike">
                <a:solidFill>
                  <a:srgbClr val="000000"/>
                </a:solidFill>
                <a:latin typeface="Century Schoolbook"/>
              </a:rPr>
              <a:t>Четвёртый уровень структуры</a:t>
            </a:r>
            <a:endParaRPr b="0" lang="ru-RU" sz="1990" spc="-1" strike="noStrike">
              <a:solidFill>
                <a:srgbClr val="000000"/>
              </a:solidFill>
              <a:latin typeface="Century Schoolbook"/>
            </a:endParaRPr>
          </a:p>
          <a:p>
            <a:pPr lvl="4" marL="1461960" indent="-182520">
              <a:spcBef>
                <a:spcPts val="493"/>
              </a:spcBef>
              <a:buClr>
                <a:srgbClr val="bdcae9"/>
              </a:buClr>
              <a:buSzPct val="68000"/>
              <a:buFont typeface="Wingdings 2" charset="2"/>
              <a:buChar char=""/>
            </a:pPr>
            <a:r>
              <a:rPr b="0" lang="ru-RU" sz="1990" spc="-1" strike="noStrike">
                <a:solidFill>
                  <a:srgbClr val="000000"/>
                </a:solidFill>
                <a:latin typeface="Century Schoolbook"/>
              </a:rPr>
              <a:t>Пятый уровень структуры</a:t>
            </a:r>
            <a:endParaRPr b="0" lang="ru-RU" sz="1990" spc="-1" strike="noStrike">
              <a:solidFill>
                <a:srgbClr val="000000"/>
              </a:solidFill>
              <a:latin typeface="Century Schoolbook"/>
            </a:endParaRPr>
          </a:p>
          <a:p>
            <a:pPr lvl="5" marL="1461960" indent="-182520">
              <a:spcBef>
                <a:spcPts val="493"/>
              </a:spcBef>
              <a:buClr>
                <a:srgbClr val="bdcae9"/>
              </a:buClr>
              <a:buSzPct val="68000"/>
              <a:buFont typeface="Wingdings 2" charset="2"/>
              <a:buChar char=""/>
            </a:pPr>
            <a:r>
              <a:rPr b="0" lang="ru-RU" sz="1990" spc="-1" strike="noStrike">
                <a:solidFill>
                  <a:srgbClr val="000000"/>
                </a:solidFill>
                <a:latin typeface="Century Schoolbook"/>
              </a:rPr>
              <a:t>Шестой уровень структуры</a:t>
            </a:r>
            <a:endParaRPr b="0" lang="ru-RU" sz="1990" spc="-1" strike="noStrike">
              <a:solidFill>
                <a:srgbClr val="000000"/>
              </a:solidFill>
              <a:latin typeface="Century Schoolbook"/>
            </a:endParaRPr>
          </a:p>
          <a:p>
            <a:pPr lvl="6" marL="1461960" indent="-182520">
              <a:spcBef>
                <a:spcPts val="493"/>
              </a:spcBef>
              <a:buClr>
                <a:srgbClr val="bdcae9"/>
              </a:buClr>
              <a:buSzPct val="68000"/>
              <a:buFont typeface="Wingdings 2" charset="2"/>
              <a:buChar char=""/>
            </a:pPr>
            <a:r>
              <a:rPr b="0" lang="ru-RU" sz="1990" spc="-1" strike="noStrike">
                <a:solidFill>
                  <a:srgbClr val="000000"/>
                </a:solidFill>
                <a:latin typeface="Century Schoolbook"/>
              </a:rPr>
              <a:t>Седьмой уровень структуры</a:t>
            </a:r>
            <a:endParaRPr b="0" lang="ru-RU" sz="199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9" name="PlaceHolder 9"/>
          <p:cNvSpPr>
            <a:spLocks noGrp="1"/>
          </p:cNvSpPr>
          <p:nvPr>
            <p:ph type="dt"/>
          </p:nvPr>
        </p:nvSpPr>
        <p:spPr>
          <a:xfrm rot="5400000">
            <a:off x="8642880" y="840960"/>
            <a:ext cx="1662840" cy="4233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/>
            <a:r>
              <a:rPr b="0" lang="ru-RU" sz="1200" spc="-1" strike="noStrike">
                <a:solidFill>
                  <a:srgbClr val="575f6d"/>
                </a:solidFill>
                <a:latin typeface="Times New Roman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50" name="PlaceHolder 10"/>
          <p:cNvSpPr>
            <a:spLocks noGrp="1"/>
          </p:cNvSpPr>
          <p:nvPr>
            <p:ph type="sldNum"/>
          </p:nvPr>
        </p:nvSpPr>
        <p:spPr>
          <a:xfrm>
            <a:off x="8961480" y="4740480"/>
            <a:ext cx="672120" cy="43056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ctr"/>
            <a:fld id="{ADE3CE82-2D22-4273-8903-BD244A6B0F30}" type="slidenum">
              <a:rPr b="1" lang="ru-RU" sz="1400" spc="-1" strike="noStrike">
                <a:solidFill>
                  <a:srgbClr val="ffffff"/>
                </a:solidFill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51" name="PlaceHolder 11"/>
          <p:cNvSpPr>
            <a:spLocks noGrp="1"/>
          </p:cNvSpPr>
          <p:nvPr>
            <p:ph type="ftr"/>
          </p:nvPr>
        </p:nvSpPr>
        <p:spPr>
          <a:xfrm rot="5400000">
            <a:off x="8146080" y="3039120"/>
            <a:ext cx="2646000" cy="40248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TextShape 2"/>
          <p:cNvSpPr txBox="1"/>
          <p:nvPr/>
        </p:nvSpPr>
        <p:spPr>
          <a:xfrm>
            <a:off x="504360" y="1654200"/>
            <a:ext cx="9071640" cy="1585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1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«</a:t>
            </a: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Общий подход  и  особенности смешанного обучения</a:t>
            </a:r>
            <a:r>
              <a:rPr b="1" lang="ru-RU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»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25640" y="-5580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TextShape 2"/>
          <p:cNvSpPr txBox="1"/>
          <p:nvPr/>
        </p:nvSpPr>
        <p:spPr>
          <a:xfrm>
            <a:off x="432000" y="7200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ru-RU" sz="3200" spc="-1" strike="noStrike">
                <a:latin typeface="Arial"/>
              </a:rPr>
              <a:t>Модели смешанного обучения: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648360" y="1609200"/>
            <a:ext cx="9071640" cy="249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1. Традиционное личное взаимодействие участников                                образовательного процесса.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2. Интерактивное взаимодействие.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3. Самообразование.</a:t>
            </a:r>
            <a:endParaRPr b="0" lang="ru-RU" sz="2200" spc="-1" strike="noStrike">
              <a:latin typeface="Arial"/>
            </a:endParaRPr>
          </a:p>
        </p:txBody>
      </p:sp>
      <p:pic>
        <p:nvPicPr>
          <p:cNvPr id="136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0" y="792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TextShape 2"/>
          <p:cNvSpPr txBox="1"/>
          <p:nvPr/>
        </p:nvSpPr>
        <p:spPr>
          <a:xfrm>
            <a:off x="432000" y="7200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ru-RU" sz="3200" spc="-1" strike="noStrike">
                <a:latin typeface="Arial"/>
              </a:rPr>
              <a:t>Модели смешанного обучения в </a:t>
            </a:r>
            <a:br/>
            <a:r>
              <a:rPr b="0" lang="ru-RU" sz="3200" spc="-1" strike="noStrike">
                <a:latin typeface="Arial"/>
              </a:rPr>
              <a:t>МБОУ СШ № 155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39" name="TextShape 3"/>
          <p:cNvSpPr txBox="1"/>
          <p:nvPr/>
        </p:nvSpPr>
        <p:spPr>
          <a:xfrm>
            <a:off x="648360" y="1609200"/>
            <a:ext cx="9071640" cy="249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1. «Автономная группа»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2. «Перевернутый класс».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3. «Ротация станций».</a:t>
            </a:r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25640" y="-5580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TextShape 2"/>
          <p:cNvSpPr txBox="1"/>
          <p:nvPr/>
        </p:nvSpPr>
        <p:spPr>
          <a:xfrm>
            <a:off x="648360" y="1609200"/>
            <a:ext cx="9071640" cy="249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2"/>
          <a:stretch/>
        </p:blipFill>
        <p:spPr>
          <a:xfrm>
            <a:off x="1728000" y="-55800"/>
            <a:ext cx="755964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25640" y="-5580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TextShape 2"/>
          <p:cNvSpPr txBox="1"/>
          <p:nvPr/>
        </p:nvSpPr>
        <p:spPr>
          <a:xfrm>
            <a:off x="432000" y="72000"/>
            <a:ext cx="9071640" cy="12502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sp>
        <p:nvSpPr>
          <p:cNvPr id="147" name="TextShape 3"/>
          <p:cNvSpPr txBox="1"/>
          <p:nvPr/>
        </p:nvSpPr>
        <p:spPr>
          <a:xfrm>
            <a:off x="648360" y="1609200"/>
            <a:ext cx="9071640" cy="249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  <p:pic>
        <p:nvPicPr>
          <p:cNvPr id="149" name="" descr=""/>
          <p:cNvPicPr/>
          <p:nvPr/>
        </p:nvPicPr>
        <p:blipFill>
          <a:blip r:embed="rId2"/>
          <a:stretch/>
        </p:blipFill>
        <p:spPr>
          <a:xfrm>
            <a:off x="1393560" y="1800"/>
            <a:ext cx="753444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25640" y="-5580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TextShape 2"/>
          <p:cNvSpPr txBox="1"/>
          <p:nvPr/>
        </p:nvSpPr>
        <p:spPr>
          <a:xfrm>
            <a:off x="648360" y="1609200"/>
            <a:ext cx="9071640" cy="2494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  <a:p>
            <a:endParaRPr b="0" lang="ru-RU" sz="2200" spc="-1" strike="noStrike">
              <a:latin typeface="Arial"/>
            </a:endParaRPr>
          </a:p>
        </p:txBody>
      </p:sp>
      <p:pic>
        <p:nvPicPr>
          <p:cNvPr id="152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1656000" y="72000"/>
            <a:ext cx="6857640" cy="5143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0" y="95400"/>
            <a:ext cx="10080000" cy="945000"/>
          </a:xfrm>
          <a:prstGeom prst="rect">
            <a:avLst/>
          </a:prstGeom>
          <a:solidFill>
            <a:srgbClr val="d2611c"/>
          </a:solidFill>
          <a:ln w="38160">
            <a:solidFill>
              <a:srgbClr val="ff3300"/>
            </a:solidFill>
            <a:miter/>
          </a:ln>
        </p:spPr>
        <p:txBody>
          <a:bodyPr lIns="90000" rIns="90000" tIns="46800" bIns="4680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Tahoma"/>
              </a:rPr>
              <a:t>ФГОС: КАКИМ ОБРАЗОМ МОЖНО ПОЛУЧИТЬ НОВЫЙ РЕЗУЛЬТАТ?</a:t>
            </a:r>
            <a:endParaRPr b="0" lang="ru-RU" sz="3200" spc="-1" strike="noStrike">
              <a:solidFill>
                <a:srgbClr val="575f6d"/>
              </a:solidFill>
              <a:latin typeface="Century Schoolbook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435600" y="1168200"/>
            <a:ext cx="9446760" cy="476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6800" bIns="46800">
            <a:normAutofit fontScale="94000"/>
          </a:bodyPr>
          <a:p>
            <a:pPr marL="272880" indent="-272880" algn="ctr">
              <a:lnSpc>
                <a:spcPct val="100000"/>
              </a:lnSpc>
              <a:spcBef>
                <a:spcPts val="598"/>
              </a:spcBef>
            </a:pPr>
            <a:r>
              <a:rPr b="1" lang="ru-RU" sz="2800" spc="-1" strike="noStrike">
                <a:solidFill>
                  <a:srgbClr val="2b03f5"/>
                </a:solidFill>
                <a:latin typeface="Times New Roman"/>
              </a:rPr>
              <a:t>ОРГАНИЗОВАТЬ ДЕЯТЕЛЬНОСТЬ УЧЕНИКОВ:</a:t>
            </a:r>
            <a:endParaRPr b="0" lang="ru-RU" sz="2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0" y="4740480"/>
            <a:ext cx="10080000" cy="1169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2844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spcBef>
                <a:spcPts val="1749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СОВРЕМЕННЫЕ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ts val="1749"/>
              </a:spcBef>
            </a:pPr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ОБРАЗОВАТЕЛЬНЫХ ТЕХНОЛОГИИ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CustomShape 4"/>
          <p:cNvSpPr/>
          <p:nvPr/>
        </p:nvSpPr>
        <p:spPr>
          <a:xfrm>
            <a:off x="0" y="3966120"/>
            <a:ext cx="10080000" cy="1046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ctr">
              <a:lnSpc>
                <a:spcPct val="80000"/>
              </a:lnSpc>
              <a:spcBef>
                <a:spcPts val="598"/>
              </a:spcBef>
            </a:pPr>
            <a:r>
              <a:rPr b="1" lang="ru-RU" sz="2400" spc="-1" strike="noStrike">
                <a:solidFill>
                  <a:srgbClr val="2b03f5"/>
                </a:solidFill>
                <a:latin typeface="Arial"/>
              </a:rPr>
              <a:t>умение</a:t>
            </a:r>
            <a:r>
              <a:rPr b="0" lang="ru-RU" sz="2400" spc="-1" strike="noStrike">
                <a:solidFill>
                  <a:srgbClr val="2b03f5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2b03f5"/>
                </a:solidFill>
                <a:latin typeface="Arial"/>
              </a:rPr>
              <a:t>решать учебные задачи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на основе сформированных предметных и универсальных способов действий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598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CustomShape 5"/>
          <p:cNvSpPr/>
          <p:nvPr/>
        </p:nvSpPr>
        <p:spPr>
          <a:xfrm>
            <a:off x="-360" y="1823040"/>
            <a:ext cx="3332160" cy="2113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spcBef>
                <a:spcPts val="598"/>
              </a:spcBef>
            </a:pPr>
            <a:r>
              <a:rPr b="1" lang="ru-RU" sz="2400" spc="-1" strike="noStrike">
                <a:solidFill>
                  <a:srgbClr val="2b03f5"/>
                </a:solidFill>
                <a:latin typeface="Arial"/>
              </a:rPr>
              <a:t>способность к самоорганизации</a:t>
            </a: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 в решении учебных задач.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1500"/>
              </a:spcBef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CustomShape 6"/>
          <p:cNvSpPr/>
          <p:nvPr/>
        </p:nvSpPr>
        <p:spPr>
          <a:xfrm>
            <a:off x="6786360" y="1823040"/>
            <a:ext cx="3293640" cy="11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 algn="r">
              <a:spcBef>
                <a:spcPts val="598"/>
              </a:spcBef>
            </a:pPr>
            <a:r>
              <a:rPr b="1" lang="ru-RU" sz="2400" spc="-1" strike="noStrike">
                <a:solidFill>
                  <a:srgbClr val="2b03f5"/>
                </a:solidFill>
                <a:latin typeface="Arial"/>
              </a:rPr>
              <a:t>прогресс</a:t>
            </a:r>
            <a:r>
              <a:rPr b="1" i="1" lang="ru-RU" sz="2400" spc="-1" strike="noStrike">
                <a:solidFill>
                  <a:srgbClr val="2b03f5"/>
                </a:solidFill>
                <a:latin typeface="Arial"/>
              </a:rPr>
              <a:t> </a:t>
            </a:r>
            <a:r>
              <a:rPr b="1" lang="ru-RU" sz="2400" spc="-1" strike="noStrike">
                <a:solidFill>
                  <a:srgbClr val="2b03f5"/>
                </a:solidFill>
                <a:latin typeface="Arial"/>
              </a:rPr>
              <a:t>в личностном развитии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8" descr=""/>
          <p:cNvPicPr/>
          <p:nvPr/>
        </p:nvPicPr>
        <p:blipFill>
          <a:blip r:embed="rId1"/>
          <a:stretch/>
        </p:blipFill>
        <p:spPr>
          <a:xfrm>
            <a:off x="3214800" y="1619640"/>
            <a:ext cx="4126320" cy="2307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Shape 2"/>
          <p:cNvSpPr txBox="1"/>
          <p:nvPr/>
        </p:nvSpPr>
        <p:spPr>
          <a:xfrm>
            <a:off x="504360" y="1654200"/>
            <a:ext cx="9071640" cy="1585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1152000" y="360"/>
            <a:ext cx="775224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Shape 2"/>
          <p:cNvSpPr txBox="1"/>
          <p:nvPr/>
        </p:nvSpPr>
        <p:spPr>
          <a:xfrm>
            <a:off x="648360" y="1450440"/>
            <a:ext cx="9071640" cy="2653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spAutoFit/>
          </a:bodyPr>
          <a:p>
            <a:r>
              <a:rPr b="1" lang="ru-RU" sz="2800" spc="-1" strike="noStrike">
                <a:solidFill>
                  <a:srgbClr val="000000"/>
                </a:solidFill>
                <a:latin typeface="Arial"/>
              </a:rPr>
              <a:t>Смешанное обучение — технология организации образовательного процесса, в основе которого лежит концепция объединения технологий традиционной классно-урочной системы и технологий электронного обучения</a:t>
            </a:r>
            <a:br/>
            <a:endParaRPr b="1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6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1265400" y="1800"/>
            <a:ext cx="7559640" cy="566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Shape 2"/>
          <p:cNvSpPr txBox="1"/>
          <p:nvPr/>
        </p:nvSpPr>
        <p:spPr>
          <a:xfrm>
            <a:off x="504000" y="1145520"/>
            <a:ext cx="9071640" cy="36507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Задачи: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* расширить образовательные возможности обучающихся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* повышение мотивации обучающегося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* профессиональный рост педагога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* индивидуализация обучения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TextShape 2"/>
          <p:cNvSpPr txBox="1"/>
          <p:nvPr/>
        </p:nvSpPr>
        <p:spPr>
          <a:xfrm>
            <a:off x="504000" y="481680"/>
            <a:ext cx="9071640" cy="4978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1 условие: Качественный отбор заданий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2 условие: Доверие о самостоятельности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3 условие: Проверка домашнего задания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4 условие: Доступность принципа модели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</a:pPr>
            <a:endParaRPr b="0" lang="ru-RU" sz="22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6346080" y="0"/>
            <a:ext cx="3733920" cy="2262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72000" y="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  <p:sp>
        <p:nvSpPr>
          <p:cNvPr id="117" name="CustomShape 2"/>
          <p:cNvSpPr/>
          <p:nvPr/>
        </p:nvSpPr>
        <p:spPr>
          <a:xfrm>
            <a:off x="792000" y="2448000"/>
            <a:ext cx="2520000" cy="8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Анализ собственной</a:t>
            </a:r>
            <a:endParaRPr b="0" lang="ru-RU" sz="1400" spc="-1" strike="noStrike">
              <a:latin typeface="Times New Roman"/>
            </a:endParaRPr>
          </a:p>
          <a:p>
            <a:pPr algn="ctr"/>
            <a:r>
              <a:rPr b="0" lang="ru-RU" sz="1400" spc="-1" strike="noStrike">
                <a:latin typeface="Times New Roman"/>
              </a:rPr>
              <a:t>деятельности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4032000" y="648000"/>
            <a:ext cx="2520000" cy="8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Планирование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6912000" y="2376000"/>
            <a:ext cx="2520000" cy="8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Организация учебной </a:t>
            </a:r>
            <a:endParaRPr b="0" lang="ru-RU" sz="1400" spc="-1" strike="noStrike">
              <a:latin typeface="Times New Roman"/>
            </a:endParaRPr>
          </a:p>
          <a:p>
            <a:pPr algn="ctr"/>
            <a:r>
              <a:rPr b="0" lang="ru-RU" sz="1400" spc="-1" strike="noStrike">
                <a:latin typeface="Times New Roman"/>
              </a:rPr>
              <a:t>деятельности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4032000" y="4176000"/>
            <a:ext cx="2520000" cy="864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Оценивание достижений</a:t>
            </a:r>
            <a:endParaRPr b="0" lang="ru-RU" sz="1400" spc="-1" strike="noStrike">
              <a:latin typeface="Times New Roman"/>
            </a:endParaRPr>
          </a:p>
          <a:p>
            <a:pPr algn="ctr"/>
            <a:r>
              <a:rPr b="0" lang="ru-RU" sz="1400" spc="-1" strike="noStrike">
                <a:latin typeface="Times New Roman"/>
              </a:rPr>
              <a:t>учащихся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1" name="Line 6"/>
          <p:cNvSpPr/>
          <p:nvPr/>
        </p:nvSpPr>
        <p:spPr>
          <a:xfrm>
            <a:off x="6624000" y="1008000"/>
            <a:ext cx="1512000" cy="1008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Line 7"/>
          <p:cNvSpPr/>
          <p:nvPr/>
        </p:nvSpPr>
        <p:spPr>
          <a:xfrm flipH="1">
            <a:off x="6912000" y="3384000"/>
            <a:ext cx="1224000" cy="1152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Line 8"/>
          <p:cNvSpPr/>
          <p:nvPr/>
        </p:nvSpPr>
        <p:spPr>
          <a:xfrm flipH="1" flipV="1">
            <a:off x="1872000" y="3528000"/>
            <a:ext cx="1440000" cy="1080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Line 9"/>
          <p:cNvSpPr/>
          <p:nvPr/>
        </p:nvSpPr>
        <p:spPr>
          <a:xfrm flipV="1">
            <a:off x="1656000" y="1008000"/>
            <a:ext cx="2088000" cy="1152000"/>
          </a:xfrm>
          <a:prstGeom prst="line">
            <a:avLst/>
          </a:prstGeom>
          <a:ln>
            <a:solidFill>
              <a:srgbClr val="3465a4"/>
            </a:solidFill>
            <a:headEnd len="med" type="oval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72000" y="0"/>
            <a:ext cx="10080000" cy="567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c7dc"/>
              </a:gs>
            </a:gsLst>
            <a:lin ang="36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" descr=""/>
          <p:cNvPicPr/>
          <p:nvPr/>
        </p:nvPicPr>
        <p:blipFill>
          <a:blip r:embed="rId1"/>
          <a:srcRect l="81315" t="8843" r="5823" b="76675"/>
          <a:stretch/>
        </p:blipFill>
        <p:spPr>
          <a:xfrm>
            <a:off x="0" y="7920"/>
            <a:ext cx="1295640" cy="820080"/>
          </a:xfrm>
          <a:prstGeom prst="rect">
            <a:avLst/>
          </a:prstGeom>
          <a:ln>
            <a:noFill/>
          </a:ln>
        </p:spPr>
      </p:pic>
      <p:sp>
        <p:nvSpPr>
          <p:cNvPr id="127" name="CustomShape 2"/>
          <p:cNvSpPr/>
          <p:nvPr/>
        </p:nvSpPr>
        <p:spPr>
          <a:xfrm>
            <a:off x="720000" y="1224000"/>
            <a:ext cx="2088000" cy="100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CustomShape 3"/>
          <p:cNvSpPr/>
          <p:nvPr/>
        </p:nvSpPr>
        <p:spPr>
          <a:xfrm>
            <a:off x="3672000" y="2304000"/>
            <a:ext cx="2088000" cy="100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Констатирующее </a:t>
            </a:r>
            <a:endParaRPr b="0" lang="ru-RU" sz="1400" spc="-1" strike="noStrike">
              <a:latin typeface="Times New Roman"/>
            </a:endParaRPr>
          </a:p>
          <a:p>
            <a:pPr algn="ctr"/>
            <a:r>
              <a:rPr b="0" lang="ru-RU" sz="1400" spc="-1" strike="noStrike">
                <a:latin typeface="Times New Roman"/>
              </a:rPr>
              <a:t>оценивание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29" name="CustomShape 4"/>
          <p:cNvSpPr/>
          <p:nvPr/>
        </p:nvSpPr>
        <p:spPr>
          <a:xfrm>
            <a:off x="6768000" y="3672000"/>
            <a:ext cx="2088000" cy="1008000"/>
          </a:xfrm>
          <a:prstGeom prst="rect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План действий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30" name="Line 5"/>
          <p:cNvSpPr/>
          <p:nvPr/>
        </p:nvSpPr>
        <p:spPr>
          <a:xfrm>
            <a:off x="2952000" y="1728000"/>
            <a:ext cx="1080000" cy="504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Line 6"/>
          <p:cNvSpPr/>
          <p:nvPr/>
        </p:nvSpPr>
        <p:spPr>
          <a:xfrm>
            <a:off x="5904000" y="2880000"/>
            <a:ext cx="1800000" cy="7200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TextShape 7"/>
          <p:cNvSpPr txBox="1"/>
          <p:nvPr/>
        </p:nvSpPr>
        <p:spPr>
          <a:xfrm>
            <a:off x="792000" y="1296000"/>
            <a:ext cx="1944000" cy="870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pPr algn="ctr"/>
            <a:r>
              <a:rPr b="0" lang="ru-RU" sz="1400" spc="-1" strike="noStrike">
                <a:latin typeface="Times New Roman"/>
              </a:rPr>
              <a:t>Ожидаемые результаты</a:t>
            </a:r>
            <a:endParaRPr b="0" lang="ru-RU" sz="1400" spc="-1" strike="noStrike">
              <a:latin typeface="Times New Roman"/>
            </a:endParaRPr>
          </a:p>
          <a:p>
            <a:pPr algn="ctr"/>
            <a:r>
              <a:rPr b="0" lang="ru-RU" sz="1400" spc="-1" strike="noStrike">
                <a:latin typeface="Times New Roman"/>
              </a:rPr>
              <a:t>(определены учебными целями)</a:t>
            </a:r>
            <a:endParaRPr b="0" lang="ru-RU" sz="14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Application>LibreOffice/6.2.5.2$Windows_X86_64 LibreOffice_project/1ec314fa52f458adc18c4f025c545a4e8b22c159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2020-08-19T10:15:35Z</dcterms:created>
  <dc:creator/>
  <dc:description/>
  <dc:language>ru-RU</dc:language>
  <cp:lastModifiedBy/>
  <dcterms:modified xsi:type="dcterms:W3CDTF">2020-08-25T17:44:10Z</dcterms:modified>
  <cp:revision>16</cp:revision>
  <dc:subject/>
  <dc:title/>
</cp:coreProperties>
</file>