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48"/>
  </p:notesMasterIdLst>
  <p:sldIdLst>
    <p:sldId id="256" r:id="rId2"/>
    <p:sldId id="350" r:id="rId3"/>
    <p:sldId id="351" r:id="rId4"/>
    <p:sldId id="352" r:id="rId5"/>
    <p:sldId id="376" r:id="rId6"/>
    <p:sldId id="375" r:id="rId7"/>
    <p:sldId id="355" r:id="rId8"/>
    <p:sldId id="308" r:id="rId9"/>
    <p:sldId id="317" r:id="rId10"/>
    <p:sldId id="333" r:id="rId11"/>
    <p:sldId id="265" r:id="rId12"/>
    <p:sldId id="268" r:id="rId13"/>
    <p:sldId id="269" r:id="rId14"/>
    <p:sldId id="270" r:id="rId15"/>
    <p:sldId id="266" r:id="rId16"/>
    <p:sldId id="267" r:id="rId17"/>
    <p:sldId id="309" r:id="rId18"/>
    <p:sldId id="377" r:id="rId19"/>
    <p:sldId id="378" r:id="rId20"/>
    <p:sldId id="411" r:id="rId21"/>
    <p:sldId id="379" r:id="rId22"/>
    <p:sldId id="381" r:id="rId23"/>
    <p:sldId id="382" r:id="rId24"/>
    <p:sldId id="383" r:id="rId25"/>
    <p:sldId id="385" r:id="rId26"/>
    <p:sldId id="387" r:id="rId27"/>
    <p:sldId id="396" r:id="rId28"/>
    <p:sldId id="397" r:id="rId29"/>
    <p:sldId id="412" r:id="rId30"/>
    <p:sldId id="398" r:id="rId31"/>
    <p:sldId id="399" r:id="rId32"/>
    <p:sldId id="400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388" r:id="rId42"/>
    <p:sldId id="274" r:id="rId43"/>
    <p:sldId id="275" r:id="rId44"/>
    <p:sldId id="276" r:id="rId45"/>
    <p:sldId id="277" r:id="rId46"/>
    <p:sldId id="389" r:id="rId4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3300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9538" autoAdjust="0"/>
  </p:normalViewPr>
  <p:slideViewPr>
    <p:cSldViewPr>
      <p:cViewPr>
        <p:scale>
          <a:sx n="66" d="100"/>
          <a:sy n="66" d="100"/>
        </p:scale>
        <p:origin x="-1722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9BF35555-63C7-43DE-ACBA-C18646550C95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558FD53-E85E-4A8B-B152-BE1C72CB4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033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E8DDC8-CE19-4FA1-9653-AF8901F9B02E}" type="datetimeFigureOut">
              <a:rPr lang="ru-RU" smtClean="0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856FC-FDD3-4C4B-9207-2D4F6DEA6C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1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7C50B0-83FC-4AC9-86F6-BA040C560E3C}" type="datetimeFigureOut">
              <a:rPr lang="ru-RU" smtClean="0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588A2-96F5-42F5-B4D3-C31AF02050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21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FC24F-AF03-4129-A37F-1E48D7429103}" type="datetimeFigureOut">
              <a:rPr lang="ru-RU" smtClean="0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8387B-A4FE-4DC7-A69D-FD3DF65304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52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28596" y="1714487"/>
            <a:ext cx="2071703" cy="2071703"/>
          </a:xfrm>
        </p:spPr>
        <p:txBody>
          <a:bodyPr rtlCol="0">
            <a:normAutofit/>
          </a:bodyPr>
          <a:lstStyle/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571735" y="1714488"/>
            <a:ext cx="2071703" cy="2071703"/>
          </a:xfrm>
        </p:spPr>
        <p:txBody>
          <a:bodyPr rtlCol="0">
            <a:normAutofit/>
          </a:bodyPr>
          <a:lstStyle/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428595" y="3857627"/>
            <a:ext cx="2071703" cy="2071703"/>
          </a:xfrm>
        </p:spPr>
        <p:txBody>
          <a:bodyPr rtlCol="0">
            <a:normAutofit/>
          </a:bodyPr>
          <a:lstStyle/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2571736" y="3857627"/>
            <a:ext cx="2071703" cy="2071703"/>
          </a:xfrm>
        </p:spPr>
        <p:txBody>
          <a:bodyPr rtlCol="0">
            <a:normAutofit/>
          </a:bodyPr>
          <a:lstStyle/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-785850" y="-16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Образец заголовка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4786313" y="1714500"/>
            <a:ext cx="3786187" cy="4214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85E71-831B-494B-AB2B-D64FA33CC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5274B-953C-4788-9494-34BCBA997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8D09E-BEBD-42D1-B7D9-E76162D13952}" type="datetimeFigureOut">
              <a:rPr lang="ru-RU" smtClean="0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4D734-8C82-402C-9FA5-EF94113F64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30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16C4A3-E9B1-402A-AECC-119EE143DE3B}" type="datetimeFigureOut">
              <a:rPr lang="ru-RU" smtClean="0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D39D6-3432-4846-B3AE-0F1F9B4D22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94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39EA4-619C-44C9-A479-2AF68BA25924}" type="datetimeFigureOut">
              <a:rPr lang="ru-RU" smtClean="0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C0DB6-DEAA-4264-A649-3FFAD92F1A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96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905440-462D-4D08-AEB7-825E4D311C30}" type="datetimeFigureOut">
              <a:rPr lang="ru-RU" smtClean="0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71BD9-BA06-4ED8-B558-5149A45EF5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DF78A6-C644-4341-8542-9ACF0ECE3E32}" type="datetimeFigureOut">
              <a:rPr lang="ru-RU" smtClean="0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94F21-6A1A-47F9-B677-A309336F6B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47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8CA3A7-50E9-43B3-BB49-10D9D6EDE65F}" type="datetimeFigureOut">
              <a:rPr lang="ru-RU" smtClean="0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38BA8-AD39-43F2-8A2E-6B7C13D9DA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3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035C8-2B9F-42C3-A371-2FF2CC4202DB}" type="datetimeFigureOut">
              <a:rPr lang="ru-RU" smtClean="0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F0624-314E-43B4-BEFF-6A2BC781D5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6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A10D87-BE86-4C99-9CAA-582F334F1304}" type="datetimeFigureOut">
              <a:rPr lang="ru-RU" smtClean="0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39EEC-6C17-41AE-9A47-B18EF2062C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8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E487C9-BF1E-4DAA-BD64-B7FC73C58E12}" type="datetimeFigureOut">
              <a:rPr lang="ru-RU" smtClean="0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215E1F-A3BE-4B54-88E1-8DB2CD1AA3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8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2;&#1088;&#1080;&#1089;&#1072;\Desktop\&#1042;&#1086;&#1083;&#1086;&#1073;&#1091;&#1077;&#1074;&#1072;%20&#1051;.%20&#1053;\&#1041;&#1072;&#1088;&#1072;&#1073;&#1072;&#1085;&#1099;.mp3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920880" cy="3744416"/>
          </a:xfrm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МАОУ гимназия №13 «</a:t>
            </a:r>
            <a:r>
              <a:rPr lang="ru-RU" sz="2400" b="1" dirty="0" err="1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Академ</a:t>
            </a:r>
            <a:r>
              <a:rPr lang="ru-RU" sz="24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»</a:t>
            </a:r>
            <a:r>
              <a:rPr lang="ru-RU" sz="28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Тема: «Совершенствование и повышение качества преподавания географии в условиях введения обновленных ФГОС»</a:t>
            </a:r>
            <a:br>
              <a:rPr lang="ru-RU" sz="32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32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5" y="4653136"/>
            <a:ext cx="6696745" cy="1656184"/>
          </a:xfrm>
        </p:spPr>
        <p:txBody>
          <a:bodyPr>
            <a:normAutofit fontScale="92500" lnSpcReduction="20000"/>
          </a:bodyPr>
          <a:lstStyle/>
          <a:p>
            <a:pPr marR="0" algn="r" eaLnBrk="1" hangingPunct="1"/>
            <a:r>
              <a:rPr lang="ru-RU" sz="1800" b="1" dirty="0" err="1" smtClean="0">
                <a:solidFill>
                  <a:srgbClr val="0000FF"/>
                </a:solidFill>
                <a:latin typeface="Verdana" pitchFamily="34" charset="0"/>
              </a:rPr>
              <a:t>Пусева</a:t>
            </a:r>
            <a:r>
              <a:rPr lang="ru-RU" sz="1800" b="1" dirty="0" smtClean="0">
                <a:solidFill>
                  <a:srgbClr val="0000FF"/>
                </a:solidFill>
                <a:latin typeface="Verdana" pitchFamily="34" charset="0"/>
              </a:rPr>
              <a:t> Л.М., </a:t>
            </a:r>
          </a:p>
          <a:p>
            <a:pPr marR="0" algn="r" eaLnBrk="1" hangingPunct="1"/>
            <a:r>
              <a:rPr lang="ru-RU" sz="1800" b="1" dirty="0" smtClean="0">
                <a:solidFill>
                  <a:srgbClr val="0000FF"/>
                </a:solidFill>
                <a:latin typeface="Verdana" pitchFamily="34" charset="0"/>
              </a:rPr>
              <a:t>учитель географии 1 категории</a:t>
            </a:r>
            <a:endParaRPr lang="ru-RU" sz="1800" b="1" dirty="0">
              <a:solidFill>
                <a:srgbClr val="0000FF"/>
              </a:solidFill>
              <a:latin typeface="Verdana" pitchFamily="34" charset="0"/>
            </a:endParaRPr>
          </a:p>
          <a:p>
            <a:pPr marR="0" algn="r" eaLnBrk="1" hangingPunct="1"/>
            <a:endParaRPr lang="ru-RU" sz="1800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 marR="0" eaLnBrk="1" hangingPunct="1"/>
            <a:endParaRPr lang="ru-RU" sz="1800" b="1" dirty="0">
              <a:solidFill>
                <a:srgbClr val="0000FF"/>
              </a:solidFill>
              <a:latin typeface="Verdana" pitchFamily="34" charset="0"/>
            </a:endParaRPr>
          </a:p>
          <a:p>
            <a:pPr marR="0" eaLnBrk="1" hangingPunct="1"/>
            <a:endParaRPr lang="ru-RU" sz="1800" b="1" dirty="0">
              <a:solidFill>
                <a:srgbClr val="0000FF"/>
              </a:solidFill>
              <a:latin typeface="Verdana" pitchFamily="34" charset="0"/>
            </a:endParaRPr>
          </a:p>
          <a:p>
            <a:pPr marR="0" eaLnBrk="1" hangingPunct="1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Красноярск 2023г.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86360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урока</a:t>
            </a:r>
          </a:p>
        </p:txBody>
      </p:sp>
      <p:sp>
        <p:nvSpPr>
          <p:cNvPr id="16387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</a:t>
            </a:r>
            <a:r>
              <a:rPr lang="ru-RU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чёткое представление замысла урока: 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чего </a:t>
            </a:r>
            <a:r>
              <a:rPr lang="ru-RU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будет проводится, 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должен быть построен, 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обучающиеся должны вынести из него.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 rot="10800000" flipV="1">
            <a:off x="1571625" y="4643438"/>
            <a:ext cx="518318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Современный урок географии в условиях 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295400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Технологические карты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319587"/>
          </a:xfrm>
        </p:spPr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ru-RU" b="1" dirty="0" smtClean="0">
                <a:solidFill>
                  <a:srgbClr val="032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Технологическая карта урока </a:t>
            </a:r>
            <a:r>
              <a:rPr lang="ru-RU" sz="2800" b="1" i="1" dirty="0" smtClean="0">
                <a:solidFill>
                  <a:srgbClr val="032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способ графического проектирования урока, таблица, позволяющая структурировать урок по выбранным учителем параметрам. </a:t>
            </a:r>
            <a:endParaRPr lang="ru-RU" sz="28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748712" cy="114300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разработке технологической карты (конспекта) урока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285750" y="1714500"/>
            <a:ext cx="8401050" cy="475773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структуры урока положениям системно-</a:t>
            </a:r>
            <a:r>
              <a:rPr lang="ru-RU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деятельностного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подхода</a:t>
            </a:r>
            <a:r>
              <a:rPr lang="ru-RU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наличие мотивационного, </a:t>
            </a:r>
            <a:r>
              <a:rPr lang="ru-RU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операционального</a:t>
            </a:r>
            <a:r>
              <a:rPr lang="ru-RU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рефлексивно-оценочного этапов</a:t>
            </a:r>
          </a:p>
          <a:p>
            <a:pPr eaLnBrk="1" hangingPunct="1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Направленность деятельности обучающихся на формирование универсальных учебных действий</a:t>
            </a:r>
            <a:r>
              <a:rPr lang="ru-RU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познавательных, регулятивных, коммуникативных, личностных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675687" cy="114300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разработке технологической карты (конспекта) урока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323850" y="1989138"/>
            <a:ext cx="8401050" cy="44831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обучающихся </a:t>
            </a:r>
            <a:r>
              <a:rPr lang="ru-RU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целеобразовании</a:t>
            </a:r>
            <a:r>
              <a:rPr lang="ru-RU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планировании, поисковой деятельности по открытию нового знания, осуществление самоконтроля, самооценки, корректирующих действий</a:t>
            </a:r>
          </a:p>
          <a:p>
            <a:pPr eaLnBrk="1" hangingPunct="1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разных форм организации учебной деятельности </a:t>
            </a:r>
            <a:r>
              <a:rPr lang="ru-RU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(включая индивидуальную и групповую)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разработке технологической карты (конспекта) урока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85750" y="1428750"/>
            <a:ext cx="8401050" cy="50434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Технологичность структуры урока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диагностичность</a:t>
            </a:r>
            <a:r>
              <a:rPr lang="ru-RU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целей и задач, адекватность всех компонентов целям урока, соответствие целей и результата, </a:t>
            </a:r>
            <a:r>
              <a:rPr lang="ru-RU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критериальная</a:t>
            </a:r>
            <a:r>
              <a:rPr lang="ru-RU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оценка результата, строгая логика действий учителя и учащихся</a:t>
            </a:r>
          </a:p>
          <a:p>
            <a:pPr eaLnBrk="1" hangingPunct="1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Оптимальный отбор содержания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ценностные ориентиры, научность, доступность, отражение </a:t>
            </a:r>
            <a:r>
              <a:rPr lang="ru-RU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межпредметных</a:t>
            </a:r>
            <a:r>
              <a:rPr lang="ru-RU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связей, практическая направленность, достаточность и необходимость объема для изучения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827088" y="188913"/>
            <a:ext cx="7859712" cy="792162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032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Технологические карты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876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технологических картах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определены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цели, задачи, планируемые результаты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(личностные , предметные и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указаны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возможные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межпредметные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связи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 алгоритм прохождения темы;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диагностические работы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(промежуточные и итоговые) для определения уровня освоения темы учащимися.  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endParaRPr lang="ru-RU" sz="20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Параметры технологической карты урока</a:t>
            </a: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могут быть следующие</a:t>
            </a: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урока;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его цели;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учебного материала;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методы и приемы организации учебной деятельности обучающихся;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 учителя и деятельность обучающихся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другие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Технологическая карта урока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357188" y="1304925"/>
            <a:ext cx="87868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 dirty="0">
                <a:effectLst/>
              </a:rPr>
              <a:t>Предмет _________________    Класс _____________________________________ </a:t>
            </a:r>
          </a:p>
          <a:p>
            <a:pPr algn="l"/>
            <a:r>
              <a:rPr lang="ru-RU" b="1" dirty="0">
                <a:effectLst/>
              </a:rPr>
              <a:t>Базовый УМК _________________________________________________________</a:t>
            </a:r>
          </a:p>
          <a:p>
            <a:pPr algn="l"/>
            <a:r>
              <a:rPr lang="ru-RU" b="1" dirty="0">
                <a:effectLst/>
              </a:rPr>
              <a:t>Тема урока ___________________________________________________________</a:t>
            </a:r>
          </a:p>
          <a:p>
            <a:pPr algn="l"/>
            <a:r>
              <a:rPr lang="ru-RU" b="1" dirty="0">
                <a:effectLst/>
              </a:rPr>
              <a:t>Цель урока ___________________________________________________________ </a:t>
            </a:r>
          </a:p>
          <a:p>
            <a:pPr algn="l"/>
            <a:r>
              <a:rPr lang="ru-RU" b="1" dirty="0">
                <a:effectLst/>
              </a:rPr>
              <a:t>Задачи урока: _________________________________________________________</a:t>
            </a:r>
          </a:p>
          <a:p>
            <a:pPr algn="l"/>
            <a:r>
              <a:rPr lang="ru-RU" b="1" dirty="0">
                <a:effectLst/>
              </a:rPr>
              <a:t>Тип урока _____________________________________________________________</a:t>
            </a:r>
          </a:p>
          <a:p>
            <a:pPr algn="l"/>
            <a:r>
              <a:rPr lang="ru-RU" b="1" dirty="0">
                <a:effectLst/>
              </a:rPr>
              <a:t>Необходимое оборудование _____________________________________________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3571875"/>
            <a:ext cx="8429625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cs typeface="+mn-cs"/>
              </a:rPr>
              <a:t>Структура и ход урока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effectLst/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cs typeface="+mn-cs"/>
              </a:rPr>
              <a:t>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/>
                <a:latin typeface="+mn-lt"/>
                <a:cs typeface="+mn-cs"/>
              </a:rPr>
              <a:t>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/>
                <a:latin typeface="+mn-lt"/>
                <a:cs typeface="+mn-cs"/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850" y="4149725"/>
          <a:ext cx="8424863" cy="16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29"/>
                <a:gridCol w="2193851"/>
                <a:gridCol w="1872192"/>
                <a:gridCol w="1944199"/>
                <a:gridCol w="1872192"/>
              </a:tblGrid>
              <a:tr h="9142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Этап урока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Деятельность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учителя </a:t>
                      </a: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Деятельность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обучающихся 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Формируемые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УУД 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1" marB="45711"/>
                </a:tc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L="91439" marR="91439" marT="45711" marB="45711"/>
                </a:tc>
              </a:tr>
              <a:tr h="370769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1" marB="4571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7207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постановки цели и задач при проектировании урока географии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964488" cy="500524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Тема: «Население Африки»   7 класс</a:t>
            </a:r>
          </a:p>
          <a:p>
            <a:pPr>
              <a:buNone/>
            </a:pPr>
            <a:endParaRPr lang="ru-RU" b="1" dirty="0" smtClean="0">
              <a:solidFill>
                <a:srgbClr val="EE39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ознакомить обучающихся с народами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фрики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приемах выражается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возможная модель урока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здоровьесбережения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формирования ключевых компетенций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учащихся </a:t>
            </a:r>
            <a:endParaRPr lang="ru-RU" b="1" dirty="0" smtClean="0">
              <a:solidFill>
                <a:srgbClr val="EE39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000066"/>
                </a:solidFill>
              </a:rPr>
              <a:t>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09" y="332656"/>
            <a:ext cx="8363272" cy="17008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реализации данной цели необходимо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00808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825" algn="l">
              <a:defRPr/>
            </a:pPr>
            <a:r>
              <a:rPr lang="ru-RU" sz="2400" dirty="0" smtClean="0">
                <a:solidFill>
                  <a:srgbClr val="660033"/>
                </a:solidFill>
                <a:effectLst/>
              </a:rPr>
              <a:t>* </a:t>
            </a:r>
            <a:r>
              <a:rPr lang="ru-RU" sz="2400" dirty="0" smtClean="0">
                <a:effectLst/>
              </a:rPr>
              <a:t>создать условия для активного включения учащихся в урок, для поддержания познавательного интереса; </a:t>
            </a:r>
          </a:p>
          <a:p>
            <a:pPr marL="250825" algn="l">
              <a:defRPr/>
            </a:pPr>
            <a:endParaRPr lang="ru-RU" sz="2400" dirty="0" smtClean="0">
              <a:effectLst/>
            </a:endParaRPr>
          </a:p>
          <a:p>
            <a:pPr marL="250825" algn="l">
              <a:defRPr/>
            </a:pPr>
            <a:r>
              <a:rPr lang="ru-RU" sz="2400" dirty="0" smtClean="0">
                <a:effectLst/>
              </a:rPr>
              <a:t>*создать атмосферу психологического и физического комфорта;</a:t>
            </a:r>
          </a:p>
          <a:p>
            <a:pPr marL="250825" algn="l">
              <a:defRPr/>
            </a:pPr>
            <a:r>
              <a:rPr lang="ru-RU" sz="2400" dirty="0" smtClean="0">
                <a:effectLst/>
              </a:rPr>
              <a:t> </a:t>
            </a:r>
          </a:p>
          <a:p>
            <a:pPr marL="250825" algn="l">
              <a:defRPr/>
            </a:pPr>
            <a:r>
              <a:rPr lang="ru-RU" sz="2400" dirty="0" smtClean="0">
                <a:effectLst/>
              </a:rPr>
              <a:t>*дать возможность продемонстрировать коммуникативные действия участников в условиях малой группы.</a:t>
            </a:r>
            <a:r>
              <a:rPr lang="ru-RU" sz="2400" b="1" dirty="0" smtClean="0">
                <a:effectLst/>
              </a:rPr>
              <a:t> </a:t>
            </a:r>
            <a:endParaRPr lang="ru-RU" sz="24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эффективного решения задач необходимы 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методические приёмы: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988839"/>
            <a:ext cx="8064896" cy="419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effectLst/>
              </a:rPr>
              <a:t>- Включение эмоциональной сферы</a:t>
            </a:r>
          </a:p>
          <a:p>
            <a:pPr marL="36000"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ru-RU" sz="2000" dirty="0" smtClean="0">
                <a:solidFill>
                  <a:prstClr val="black"/>
                </a:solidFill>
                <a:effectLst/>
              </a:rPr>
              <a:t>- Проверяет </a:t>
            </a:r>
            <a:r>
              <a:rPr lang="ru-RU" sz="2000" dirty="0">
                <a:solidFill>
                  <a:prstClr val="black"/>
                </a:solidFill>
                <a:effectLst/>
              </a:rPr>
              <a:t>готовность обучающихся к уроку.</a:t>
            </a:r>
          </a:p>
          <a:p>
            <a:pPr marL="36000"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ru-RU" sz="2000" dirty="0">
                <a:solidFill>
                  <a:prstClr val="black"/>
                </a:solidFill>
                <a:effectLst/>
              </a:rPr>
              <a:t>- Озвучивает тему и цель урока.</a:t>
            </a:r>
          </a:p>
          <a:p>
            <a:pPr marL="3600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effectLst/>
              </a:rPr>
              <a:t>- Смена видов </a:t>
            </a:r>
            <a:r>
              <a:rPr lang="ru-RU" sz="2000" dirty="0" smtClean="0">
                <a:solidFill>
                  <a:prstClr val="black"/>
                </a:solidFill>
                <a:effectLst/>
              </a:rPr>
              <a:t>деятельности</a:t>
            </a:r>
          </a:p>
          <a:p>
            <a:pPr marL="3600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effectLst/>
              </a:rPr>
              <a:t>- Динамические паузы</a:t>
            </a:r>
          </a:p>
          <a:p>
            <a:pPr marL="3600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effectLst/>
              </a:rPr>
              <a:t>- </a:t>
            </a:r>
            <a:r>
              <a:rPr lang="ru-RU" sz="2000" dirty="0">
                <a:solidFill>
                  <a:prstClr val="black"/>
                </a:solidFill>
                <a:effectLst/>
              </a:rPr>
              <a:t>Моделирование</a:t>
            </a:r>
          </a:p>
          <a:p>
            <a:pPr marL="3600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effectLst/>
              </a:rPr>
              <a:t>- Сопоставление</a:t>
            </a:r>
            <a:r>
              <a:rPr lang="ru-RU" sz="2000" dirty="0">
                <a:solidFill>
                  <a:prstClr val="black"/>
                </a:solidFill>
                <a:effectLst/>
              </a:rPr>
              <a:t>, </a:t>
            </a:r>
            <a:r>
              <a:rPr lang="ru-RU" sz="2000" dirty="0" smtClean="0">
                <a:solidFill>
                  <a:prstClr val="black"/>
                </a:solidFill>
                <a:effectLst/>
              </a:rPr>
              <a:t>анализ</a:t>
            </a:r>
          </a:p>
          <a:p>
            <a:pPr marL="36000"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ru-RU" sz="2000" dirty="0" smtClean="0">
                <a:solidFill>
                  <a:prstClr val="black"/>
                </a:solidFill>
                <a:effectLst/>
              </a:rPr>
              <a:t>- Контролирует </a:t>
            </a:r>
            <a:r>
              <a:rPr lang="ru-RU" sz="2000" dirty="0">
                <a:solidFill>
                  <a:prstClr val="black"/>
                </a:solidFill>
                <a:effectLst/>
              </a:rPr>
              <a:t>выполнение работы. </a:t>
            </a:r>
          </a:p>
          <a:p>
            <a:pPr marL="3600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effectLst/>
              </a:rPr>
              <a:t>- Создание атмосферы сотворчества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388" y="1125538"/>
            <a:ext cx="4643437" cy="46000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ru-RU" sz="2200" dirty="0">
                <a:effectLst/>
              </a:rPr>
              <a:t>«Современный урок</a:t>
            </a:r>
            <a:r>
              <a:rPr lang="ru-RU" sz="2200" i="1" dirty="0">
                <a:effectLst/>
              </a:rPr>
              <a:t> – </a:t>
            </a:r>
            <a:r>
              <a:rPr lang="ru-RU" sz="2200" dirty="0">
                <a:effectLst/>
              </a:rPr>
              <a:t>это, прежде всего урок, на котором учитель умело использует все возможности для развития личности ученика, ее активного умственного роста, глубокого и осмысленного усвоения знаний, для формирования ее нравственных основ</a:t>
            </a:r>
            <a:r>
              <a:rPr lang="ru-RU" sz="2200" dirty="0" smtClean="0">
                <a:effectLst/>
              </a:rPr>
              <a:t>».</a:t>
            </a:r>
            <a:endParaRPr lang="ru-RU" sz="2200" dirty="0">
              <a:effectLst/>
            </a:endParaRPr>
          </a:p>
        </p:txBody>
      </p:sp>
      <p:sp>
        <p:nvSpPr>
          <p:cNvPr id="14" name="Заголовок 11"/>
          <p:cNvSpPr>
            <a:spLocks noGrp="1"/>
          </p:cNvSpPr>
          <p:nvPr>
            <p:ph type="ctrTitle" idx="4294967295"/>
          </p:nvPr>
        </p:nvSpPr>
        <p:spPr>
          <a:xfrm>
            <a:off x="762000" y="333375"/>
            <a:ext cx="8382000" cy="936625"/>
          </a:xfrm>
          <a:ln w="19050" cap="flat" algn="ctr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>Современный урок географии в условиях ФГОС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61684" y="6021288"/>
            <a:ext cx="2399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/>
              </a:rPr>
              <a:t>https://</a:t>
            </a:r>
            <a:r>
              <a:rPr lang="ru-RU" dirty="0" err="1">
                <a:effectLst/>
              </a:rPr>
              <a:t>педпроект.рф</a:t>
            </a:r>
            <a:r>
              <a:rPr lang="ru-RU" dirty="0">
                <a:effectLst/>
              </a:rPr>
              <a:t>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71500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 формулировки деятельности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ученика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3568" y="1700808"/>
            <a:ext cx="8003232" cy="4728567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Отвечают на вопросы …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Выполняют задание  в тетради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очереди комментируют...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Обосновывают выбор ...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Анализируют …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Определяют …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Приводят примеры … </a:t>
            </a:r>
          </a:p>
        </p:txBody>
      </p:sp>
    </p:spTree>
    <p:extLst>
      <p:ext uri="{BB962C8B-B14F-4D97-AF65-F5344CB8AC3E}">
        <p14:creationId xmlns:p14="http://schemas.microsoft.com/office/powerpoint/2010/main" val="293253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Начинается урок!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2000" y="188640"/>
            <a:ext cx="828092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effectLst/>
              </a:rPr>
              <a:t>Общие сведения о населении Африки: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effectLst/>
              </a:rPr>
              <a:t>Население </a:t>
            </a:r>
            <a:r>
              <a:rPr lang="ru-RU" sz="2400" b="1" dirty="0">
                <a:effectLst/>
              </a:rPr>
              <a:t>Африки </a:t>
            </a:r>
            <a:r>
              <a:rPr lang="ru-RU" sz="2400" b="1" dirty="0" smtClean="0">
                <a:effectLst/>
              </a:rPr>
              <a:t>численность </a:t>
            </a:r>
            <a:r>
              <a:rPr lang="ru-RU" sz="2400" dirty="0">
                <a:solidFill>
                  <a:srgbClr val="000000"/>
                </a:solidFill>
                <a:effectLst/>
              </a:rPr>
              <a:t>1 422 861 000</a:t>
            </a:r>
            <a:endParaRPr lang="ru-RU" sz="2400" b="1" dirty="0" smtClean="0">
              <a:effectLst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effectLst/>
              </a:rPr>
              <a:t>составляет 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около миллиарда человек. </a:t>
            </a:r>
            <a:r>
              <a:rPr lang="ru-RU" sz="2400" dirty="0">
                <a:effectLst/>
              </a:rPr>
              <a:t>Африка считается прародиной человечества: именно здесь нашли самые древние останки человека</a:t>
            </a:r>
            <a:r>
              <a:rPr lang="ru-RU" sz="2400" dirty="0" smtClean="0">
                <a:effectLst/>
              </a:rPr>
              <a:t>.</a:t>
            </a:r>
            <a:endParaRPr lang="ru-RU" sz="2400" dirty="0">
              <a:effectLst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effectLst/>
              </a:rPr>
              <a:t> </a:t>
            </a:r>
            <a:r>
              <a:rPr lang="ru-RU" sz="2400" b="1" dirty="0">
                <a:effectLst/>
              </a:rPr>
              <a:t>Население состоит 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из представителей трех рас:</a:t>
            </a:r>
            <a:r>
              <a:rPr lang="ru-RU" sz="2400" dirty="0">
                <a:effectLst/>
              </a:rPr>
              <a:t> </a:t>
            </a:r>
          </a:p>
          <a:p>
            <a:pPr algn="just"/>
            <a:r>
              <a:rPr lang="ru-RU" sz="2400" dirty="0">
                <a:effectLst/>
              </a:rPr>
              <a:t>- </a:t>
            </a:r>
            <a:r>
              <a:rPr lang="ru-RU" sz="2400" b="1" dirty="0">
                <a:effectLst/>
              </a:rPr>
              <a:t>европеоидной</a:t>
            </a:r>
            <a:r>
              <a:rPr lang="ru-RU" sz="2400" dirty="0">
                <a:effectLst/>
              </a:rPr>
              <a:t> в Северной Африке (арабы, алжирцы, марокканцы); </a:t>
            </a:r>
          </a:p>
          <a:p>
            <a:pPr algn="just"/>
            <a:r>
              <a:rPr lang="ru-RU" sz="2400" b="1" dirty="0">
                <a:effectLst/>
              </a:rPr>
              <a:t>- негроидной</a:t>
            </a:r>
            <a:r>
              <a:rPr lang="ru-RU" sz="2400" dirty="0">
                <a:effectLst/>
              </a:rPr>
              <a:t> южнее Сахары (</a:t>
            </a:r>
            <a:r>
              <a:rPr lang="ru-RU" sz="2400" dirty="0" err="1">
                <a:effectLst/>
              </a:rPr>
              <a:t>тутси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химми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масаи</a:t>
            </a:r>
            <a:r>
              <a:rPr lang="ru-RU" sz="2400" dirty="0">
                <a:effectLst/>
              </a:rPr>
              <a:t>, пигмеи и др.);</a:t>
            </a:r>
          </a:p>
          <a:p>
            <a:pPr algn="just">
              <a:buFontTx/>
              <a:buChar char="-"/>
            </a:pPr>
            <a:r>
              <a:rPr lang="ru-RU" sz="2400" b="1" dirty="0">
                <a:effectLst/>
              </a:rPr>
              <a:t> монголоидная + негроидная </a:t>
            </a:r>
            <a:r>
              <a:rPr lang="ru-RU" sz="2400" dirty="0">
                <a:effectLst/>
              </a:rPr>
              <a:t>(</a:t>
            </a:r>
            <a:r>
              <a:rPr lang="ru-RU" sz="2400" dirty="0" err="1">
                <a:effectLst/>
              </a:rPr>
              <a:t>малагассийцы</a:t>
            </a:r>
            <a:r>
              <a:rPr lang="ru-RU" sz="2400" dirty="0">
                <a:effectLst/>
              </a:rPr>
              <a:t>).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cf.ppt-online.org/files/slide/n/NqWsojgtacnIy3JUDAblFBCuQhpGX7x4SvYZPz/slid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509120"/>
            <a:ext cx="3465004" cy="20162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Некоторые африканские племена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C:\Users\Веррунчик\Desktop\art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192688" cy="453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9581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Некоторые африканские племена:</a:t>
            </a:r>
            <a:b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ПИГМЕИ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2" descr="C:\Users\Веррунчик\Desktop\Пигм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2776"/>
            <a:ext cx="47525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низ 3"/>
          <p:cNvSpPr/>
          <p:nvPr/>
        </p:nvSpPr>
        <p:spPr>
          <a:xfrm>
            <a:off x="5364088" y="1052736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645024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/>
              </a:rPr>
              <a:t>Арабские народы – алжирцы, марокканцы, египтяне,  </a:t>
            </a:r>
            <a:r>
              <a:rPr lang="ru-RU" sz="2400" b="1" dirty="0" err="1" smtClean="0">
                <a:effectLst/>
              </a:rPr>
              <a:t>туареги,берберы</a:t>
            </a:r>
            <a:r>
              <a:rPr lang="ru-RU" sz="2400" b="1" dirty="0" smtClean="0">
                <a:effectLst/>
              </a:rPr>
              <a:t>.</a:t>
            </a:r>
            <a:endParaRPr lang="ru-RU" sz="2400" dirty="0">
              <a:effectLst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61048"/>
            <a:ext cx="2736304" cy="258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785938" y="428625"/>
            <a:ext cx="5865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/>
              <a:t>Некоторые африканские племена</a:t>
            </a: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83568" y="980728"/>
            <a:ext cx="1355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 err="1"/>
              <a:t>масаи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1268760"/>
            <a:ext cx="1224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132856"/>
            <a:ext cx="2251862" cy="31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500" y="23574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</a:rPr>
              <a:t>Динамическая пауза!</a:t>
            </a:r>
          </a:p>
        </p:txBody>
      </p:sp>
      <p:pic>
        <p:nvPicPr>
          <p:cNvPr id="3" name="Бараба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0444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7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cf.ppt-online.org/files1/slide/c/Cgmf8dWKjZl45wvBorR0ub3YscPSFLkQVipHE7xq9e/slid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</a:rPr>
              <a:t>Чем  объяснить  различия  в  жилищах  народов  Африки?</a:t>
            </a:r>
            <a:endParaRPr lang="ru-RU" dirty="0"/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560775"/>
              </p:ext>
            </p:extLst>
          </p:nvPr>
        </p:nvGraphicFramePr>
        <p:xfrm>
          <a:off x="971601" y="1595142"/>
          <a:ext cx="5976664" cy="5262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5" name="Фотография Photo Editor" r:id="rId3" imgW="3885714" imgH="4780952" progId="">
                  <p:embed/>
                </p:oleObj>
              </mc:Choice>
              <mc:Fallback>
                <p:oleObj name="Фотография Photo Editor" r:id="rId3" imgW="3885714" imgH="4780952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971" t="2641" r="2193" b="2846"/>
                      <a:stretch>
                        <a:fillRect/>
                      </a:stretch>
                    </p:blipFill>
                    <p:spPr bwMode="auto">
                      <a:xfrm>
                        <a:off x="971601" y="1595142"/>
                        <a:ext cx="5976664" cy="526285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40038" y="1582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795800"/>
              </p:ext>
            </p:extLst>
          </p:nvPr>
        </p:nvGraphicFramePr>
        <p:xfrm>
          <a:off x="83681" y="-21771"/>
          <a:ext cx="9036496" cy="6823133"/>
        </p:xfrm>
        <a:graphic>
          <a:graphicData uri="http://schemas.openxmlformats.org/drawingml/2006/table">
            <a:tbl>
              <a:tblPr/>
              <a:tblGrid>
                <a:gridCol w="2761984"/>
                <a:gridCol w="1486069"/>
                <a:gridCol w="1636176"/>
                <a:gridCol w="3152267"/>
              </a:tblGrid>
              <a:tr h="605819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расы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02" marR="32906" marT="32906" marB="3290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Народы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02" marR="32906" marT="32906" marB="3290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 </a:t>
                      </a:r>
                      <a:r>
                        <a:rPr lang="ru-RU" sz="1800" b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проживания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02" marR="32906" marT="32906" marB="3290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Характерные черты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02" marR="36102" marT="32906" marB="3290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7767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1.Европеоидная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02" marR="32906" marT="32906" marB="3290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Алжирцы,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марроканцы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египтяне, берберы</a:t>
                      </a:r>
                    </a:p>
                  </a:txBody>
                  <a:tcPr marL="36102" marR="32906" marT="32906" marB="3290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 Африки</a:t>
                      </a:r>
                    </a:p>
                  </a:txBody>
                  <a:tcPr marL="36102" marR="32906" marT="32906" marB="3290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Смуглая кожа, темная окраска волос и глаз, удлиненный череп, узкий нос и овальное лицо</a:t>
                      </a:r>
                    </a:p>
                  </a:txBody>
                  <a:tcPr marL="36102" marR="36102" marT="32906" marB="3290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9080"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Экваториальная раса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02" marR="32906" marT="32906" marB="3290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Тутси, нилоты, масаи</a:t>
                      </a:r>
                    </a:p>
                    <a:p>
                      <a:pPr algn="l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ru-RU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Пигмеи</a:t>
                      </a:r>
                    </a:p>
                  </a:txBody>
                  <a:tcPr marL="36102" marR="32906" marT="32906" marB="3290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Саванны в северной части материка</a:t>
                      </a:r>
                    </a:p>
                    <a:p>
                      <a:pPr algn="l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ru-RU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Зона экваториальных лесов</a:t>
                      </a:r>
                    </a:p>
                  </a:txBody>
                  <a:tcPr marL="36102" marR="32906" marT="32906" marB="3290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Очень темная, почти черная кожа, рост 180-200 см.</a:t>
                      </a:r>
                    </a:p>
                    <a:p>
                      <a:pPr algn="l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Кожа менее темная, губы тонкие, широкий нос, коренастые, малорослые (150см)</a:t>
                      </a:r>
                    </a:p>
                  </a:txBody>
                  <a:tcPr marL="36102" marR="36102" marT="32906" marB="3290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6285"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3.Монголоидная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02" marR="32906" marT="32906" marB="3290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Бушмены, готтентоты</a:t>
                      </a:r>
                    </a:p>
                  </a:txBody>
                  <a:tcPr marL="36102" marR="32906" marT="32906" marB="3290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Полупустыни, пустыни</a:t>
                      </a:r>
                    </a:p>
                  </a:txBody>
                  <a:tcPr marL="36102" marR="32906" marT="32906" marB="3290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Желтовато-коричневый цвет кожи, широкое плоское лицо</a:t>
                      </a:r>
                    </a:p>
                  </a:txBody>
                  <a:tcPr marL="36102" marR="36102" marT="32906" marB="3290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9937"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4.Промежуточная раса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02" marR="32906" marT="32906" marB="3290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Эфиопы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Малагасийцы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02" marR="32906" marT="32906" marB="3290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О.Мадагаскар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02" marR="32906" marT="32906" marB="3290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 светлая, но с красноватым оттенком кожа</a:t>
                      </a:r>
                    </a:p>
                    <a:p>
                      <a:pPr algn="l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Смешение монголоидной и негроидной рас</a:t>
                      </a:r>
                    </a:p>
                  </a:txBody>
                  <a:tcPr marL="36102" marR="36102" marT="32906" marB="3290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7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1"/>
          <p:cNvSpPr>
            <a:spLocks noGrp="1"/>
          </p:cNvSpPr>
          <p:nvPr>
            <p:ph type="ctrTitle" idx="4294967295"/>
          </p:nvPr>
        </p:nvSpPr>
        <p:spPr>
          <a:xfrm>
            <a:off x="762000" y="404813"/>
            <a:ext cx="8382000" cy="1079500"/>
          </a:xfrm>
          <a:ln w="19050" cap="flat" algn="ctr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rIns="91440" bIns="45720" anchor="ctr"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>Современный</a:t>
            </a:r>
            <a:r>
              <a:rPr lang="ru-RU" sz="2800" dirty="0" smtClean="0">
                <a:solidFill>
                  <a:srgbClr val="000066"/>
                </a:solidFill>
              </a:rPr>
              <a:t> </a:t>
            </a:r>
            <a:r>
              <a:rPr lang="ru-RU" sz="2800" b="1" dirty="0" smtClean="0">
                <a:solidFill>
                  <a:srgbClr val="000066"/>
                </a:solidFill>
              </a:rPr>
              <a:t>урок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000066"/>
                </a:solidFill>
              </a:rPr>
              <a:t>географии в условиях ФГОС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9388" y="1815106"/>
            <a:ext cx="8353052" cy="400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  <a:tabLst>
                <a:tab pos="687388" algn="l"/>
              </a:tabLs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Признаки </a:t>
            </a:r>
            <a:r>
              <a:rPr lang="ru-RU" sz="2400" b="1" dirty="0">
                <a:effectLst/>
              </a:rPr>
              <a:t>современного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урока</a:t>
            </a:r>
            <a:r>
              <a:rPr lang="ru-RU" sz="2400" dirty="0">
                <a:effectLst/>
              </a:rPr>
              <a:t>:</a:t>
            </a:r>
          </a:p>
          <a:p>
            <a:pPr algn="l">
              <a:lnSpc>
                <a:spcPct val="130000"/>
              </a:lnSpc>
              <a:buFont typeface="Arial" pitchFamily="34" charset="0"/>
              <a:buChar char="•"/>
              <a:tabLst>
                <a:tab pos="687388" algn="l"/>
              </a:tabLst>
              <a:defRPr/>
            </a:pPr>
            <a:r>
              <a:rPr lang="ru-RU" sz="2400" dirty="0">
                <a:effectLst/>
              </a:rPr>
              <a:t> 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главной целью урока является развитие каждой личности, в процессе обучения и воспитания;</a:t>
            </a:r>
          </a:p>
          <a:p>
            <a:pPr algn="l" eaLnBrk="0" hangingPunct="0">
              <a:lnSpc>
                <a:spcPct val="130000"/>
              </a:lnSpc>
              <a:buFont typeface="Arial" pitchFamily="34" charset="0"/>
              <a:buChar char="•"/>
              <a:tabLst>
                <a:tab pos="687388" algn="l"/>
              </a:tabLst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уроке реализуется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личностно-ориентированный и 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деятельностный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подход к обучению;</a:t>
            </a:r>
          </a:p>
          <a:p>
            <a:pPr algn="l" eaLnBrk="0" hangingPunct="0">
              <a:lnSpc>
                <a:spcPct val="130000"/>
              </a:lnSpc>
              <a:buFont typeface="Arial" pitchFamily="34" charset="0"/>
              <a:buChar char="•"/>
              <a:tabLst>
                <a:tab pos="687388" algn="l"/>
              </a:tabLst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организация урока динамична и вариативна;</a:t>
            </a:r>
          </a:p>
          <a:p>
            <a:pPr algn="l" eaLnBrk="0" hangingPunct="0">
              <a:lnSpc>
                <a:spcPct val="130000"/>
              </a:lnSpc>
              <a:buFont typeface="Arial" pitchFamily="34" charset="0"/>
              <a:buChar char="•"/>
              <a:tabLst>
                <a:tab pos="687388" algn="l"/>
              </a:tabLst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на уроке используются современные педагогические технологии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61648" cy="626469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жилищах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народов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Африки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обусловлены в природных условиях, где проживают коренные 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народы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Главным образом к ним относят климат, а также сырье для строительства 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жилищ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 (дерево, камень, глина и т.д.).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Местное население в основном живет за чертой бедности</a:t>
            </a:r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628775"/>
            <a:ext cx="4038600" cy="2189163"/>
          </a:xfrm>
        </p:spPr>
      </p:pic>
      <p:pic>
        <p:nvPicPr>
          <p:cNvPr id="4915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64075" y="1600200"/>
            <a:ext cx="4022725" cy="2308225"/>
          </a:xfrm>
        </p:spPr>
      </p:pic>
      <p:pic>
        <p:nvPicPr>
          <p:cNvPr id="49157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9388" y="3941763"/>
            <a:ext cx="4316412" cy="2339975"/>
          </a:xfrm>
        </p:spPr>
      </p:pic>
      <p:pic>
        <p:nvPicPr>
          <p:cNvPr id="49158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00563" y="3933825"/>
            <a:ext cx="4316412" cy="2339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857250"/>
          </a:xfrm>
        </p:spPr>
        <p:txBody>
          <a:bodyPr/>
          <a:lstStyle/>
          <a:p>
            <a:r>
              <a:rPr lang="ru-RU" smtClean="0"/>
              <a:t>Хозяйственная деятельность</a:t>
            </a:r>
          </a:p>
        </p:txBody>
      </p:sp>
      <p:pic>
        <p:nvPicPr>
          <p:cNvPr id="19458" name="Picture 2" descr="D:\ТАНЯ2\Рисунки с дисков\Class7\Хозяйство Афр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908719"/>
            <a:ext cx="8784975" cy="5806405"/>
          </a:xfr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0" name="Picture 3" descr="D:\ТАНЯ2\Рисунки с дисков\Class7\эквадор обрабат зем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7338"/>
            <a:ext cx="2484437" cy="16557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78653"/>
              </p:ext>
            </p:extLst>
          </p:nvPr>
        </p:nvGraphicFramePr>
        <p:xfrm>
          <a:off x="500063" y="1285875"/>
          <a:ext cx="8356600" cy="5360671"/>
        </p:xfrm>
        <a:graphic>
          <a:graphicData uri="http://schemas.openxmlformats.org/drawingml/2006/table">
            <a:tbl>
              <a:tblPr/>
              <a:tblGrid>
                <a:gridCol w="1500187"/>
                <a:gridCol w="2714625"/>
                <a:gridCol w="1643063"/>
                <a:gridCol w="2498725"/>
              </a:tblGrid>
              <a:tr h="392113">
                <a:tc>
                  <a:txBody>
                    <a:bodyPr/>
                    <a:lstStyle/>
                    <a:p>
                      <a:pPr marL="1111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Представители народов данной расы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Где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проживают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Характерные внешние признаки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Европеоидная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Смуглая кожа, темные глаза, волосы, удлинённый череп, узкий нос, овальное лицо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 rowSpan="3"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Негроидная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Негроиды 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африканская </a:t>
                      </a:r>
                    </a:p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ветвь экваториальной расы</a:t>
                      </a: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Высокорослые, (180-), стройны, грациозны. Очень темный, почти черный цвет кожи.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Низкорослые, (150-.), темный цвет кожи, губы тонкие, широкий нос.  Коренастые. Численность их сокращается.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Желтовато-коричневый цвет кожи, широкое плоское лицо, что придает сходство с монголоидами. Низкорослы.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988">
                <a:tc rowSpan="2"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Промежуточная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Светлая, с красноватым оттенком кожа. По внешним признакам эфиопы ближе к южной ветви европеоидной расы.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Светлая кожа с желтоватым оттенком, широкое плоское лицо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3357563" y="500063"/>
            <a:ext cx="1943100" cy="228600"/>
            <a:chOff x="4851" y="4305"/>
            <a:chExt cx="2075" cy="247"/>
          </a:xfrm>
        </p:grpSpPr>
        <p:sp>
          <p:nvSpPr>
            <p:cNvPr id="53294" name="AutoShape 6"/>
            <p:cNvSpPr>
              <a:spLocks noChangeAspect="1" noChangeArrowheads="1" noTextEdit="1"/>
            </p:cNvSpPr>
            <p:nvPr/>
          </p:nvSpPr>
          <p:spPr bwMode="auto">
            <a:xfrm>
              <a:off x="4851" y="4305"/>
              <a:ext cx="2075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95" name="Line 5"/>
            <p:cNvSpPr>
              <a:spLocks noChangeShapeType="1"/>
            </p:cNvSpPr>
            <p:nvPr/>
          </p:nvSpPr>
          <p:spPr bwMode="auto">
            <a:xfrm flipH="1">
              <a:off x="4851" y="4305"/>
              <a:ext cx="244" cy="2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96" name="Line 4"/>
            <p:cNvSpPr>
              <a:spLocks noChangeShapeType="1"/>
            </p:cNvSpPr>
            <p:nvPr/>
          </p:nvSpPr>
          <p:spPr bwMode="auto">
            <a:xfrm>
              <a:off x="6438" y="4305"/>
              <a:ext cx="244" cy="2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1285875" y="428625"/>
            <a:ext cx="6743700" cy="457200"/>
            <a:chOff x="2288" y="11701"/>
            <a:chExt cx="7200" cy="494"/>
          </a:xfrm>
        </p:grpSpPr>
        <p:sp>
          <p:nvSpPr>
            <p:cNvPr id="53293" name="AutoShape 2"/>
            <p:cNvSpPr>
              <a:spLocks noChangeAspect="1" noChangeArrowheads="1" noTextEdit="1"/>
            </p:cNvSpPr>
            <p:nvPr/>
          </p:nvSpPr>
          <p:spPr bwMode="auto">
            <a:xfrm>
              <a:off x="2288" y="11701"/>
              <a:ext cx="7200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291" name="Rectangle 7"/>
          <p:cNvSpPr>
            <a:spLocks noChangeArrowheads="1"/>
          </p:cNvSpPr>
          <p:nvPr/>
        </p:nvSpPr>
        <p:spPr bwMode="auto">
          <a:xfrm>
            <a:off x="1857375" y="285750"/>
            <a:ext cx="32686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b="1">
                <a:cs typeface="Times New Roman" pitchFamily="18" charset="0"/>
              </a:rPr>
              <a:t>	</a:t>
            </a:r>
            <a:r>
              <a:rPr lang="ru-RU" sz="1200" b="1">
                <a:solidFill>
                  <a:srgbClr val="FF0000"/>
                </a:solidFill>
                <a:cs typeface="Times New Roman" pitchFamily="18" charset="0"/>
              </a:rPr>
              <a:t>               Население Африки </a:t>
            </a:r>
            <a:endParaRPr lang="ru-RU" sz="900">
              <a:solidFill>
                <a:srgbClr val="FF0000"/>
              </a:solidFill>
              <a:cs typeface="Arial" charset="0"/>
            </a:endParaRPr>
          </a:p>
          <a:p>
            <a:pPr eaLnBrk="0" hangingPunct="0"/>
            <a:endParaRPr lang="ru-RU" sz="1800">
              <a:cs typeface="Arial" charset="0"/>
            </a:endParaRPr>
          </a:p>
        </p:txBody>
      </p:sp>
      <p:sp>
        <p:nvSpPr>
          <p:cNvPr id="53292" name="Rectangle 8"/>
          <p:cNvSpPr>
            <a:spLocks noChangeArrowheads="1"/>
          </p:cNvSpPr>
          <p:nvPr/>
        </p:nvSpPr>
        <p:spPr bwMode="auto">
          <a:xfrm>
            <a:off x="1643063" y="500063"/>
            <a:ext cx="54308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u="sng" dirty="0">
                <a:cs typeface="Times New Roman" pitchFamily="18" charset="0"/>
              </a:rPr>
              <a:t>Коренное население</a:t>
            </a:r>
            <a:r>
              <a:rPr lang="ru-RU" sz="1200" b="1" dirty="0">
                <a:cs typeface="Times New Roman" pitchFamily="18" charset="0"/>
              </a:rPr>
              <a:t>                                                </a:t>
            </a:r>
            <a:r>
              <a:rPr lang="ru-RU" sz="1200" b="1" u="sng" dirty="0">
                <a:cs typeface="Times New Roman" pitchFamily="18" charset="0"/>
              </a:rPr>
              <a:t>Пришлое население</a:t>
            </a:r>
            <a:r>
              <a:rPr lang="ru-RU" sz="1200" b="1" dirty="0">
                <a:cs typeface="Times New Roman" pitchFamily="18" charset="0"/>
              </a:rPr>
              <a:t> </a:t>
            </a:r>
          </a:p>
          <a:p>
            <a:endParaRPr lang="ru-RU" sz="1200" b="1" u="sng" dirty="0">
              <a:cs typeface="Times New Roman" pitchFamily="18" charset="0"/>
            </a:endParaRPr>
          </a:p>
          <a:p>
            <a:r>
              <a:rPr lang="ru-RU" sz="1200" b="1" u="sng" dirty="0">
                <a:cs typeface="Times New Roman" pitchFamily="18" charset="0"/>
              </a:rPr>
              <a:t>Расовый состав коренного населения Африки</a:t>
            </a:r>
            <a:endParaRPr lang="ru-RU" sz="900" dirty="0">
              <a:cs typeface="Arial" charset="0"/>
            </a:endParaRPr>
          </a:p>
          <a:p>
            <a:pPr eaLnBrk="0" hangingPunct="0"/>
            <a:endParaRPr lang="ru-RU" sz="18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807350"/>
              </p:ext>
            </p:extLst>
          </p:nvPr>
        </p:nvGraphicFramePr>
        <p:xfrm>
          <a:off x="500063" y="1285875"/>
          <a:ext cx="8356600" cy="5570983"/>
        </p:xfrm>
        <a:graphic>
          <a:graphicData uri="http://schemas.openxmlformats.org/drawingml/2006/table">
            <a:tbl>
              <a:tblPr/>
              <a:tblGrid>
                <a:gridCol w="1500187"/>
                <a:gridCol w="2714625"/>
                <a:gridCol w="1643063"/>
                <a:gridCol w="2498725"/>
              </a:tblGrid>
              <a:tr h="392113">
                <a:tc>
                  <a:txBody>
                    <a:bodyPr/>
                    <a:lstStyle/>
                    <a:p>
                      <a:pPr marL="1111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Представители народов данной расы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Где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Проживают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стр.атласа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Характерные внешние признаки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Европеоидная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Арабские народы – алжирцы, марокканцы, египтяне;  берберы, туареги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Смуглая кожа, темные глаза, волосы, удлинённый череп, узкий нос, овальное лицо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 rowSpan="3"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Негроидная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Негроиды 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африканская </a:t>
                      </a:r>
                    </a:p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ветвь экваториальной расы</a:t>
                      </a: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1.Нилоты,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тутси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масаи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Высокорослые, (180-), стройны, грациозны. Очень темный, почти черный цвет кожи.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2.Пигмеи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Низкорослые, (150-.), темный цвет кожи, губы тонкие, широкий нос.  Коренастые. Численность их сокращается.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Бушмены 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готтентоты</a:t>
                      </a: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Желтовато-коричневый цвет кожи, широкое плоское лицо, что придает сходство с монголоидами. Низкорослы.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988">
                <a:tc rowSpan="2"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Промежуточная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Эфиопы – потомки европеоидов и негроидов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Светлая, с красноватым оттенком кожа. По внешним признакам эфиопы ближе к южной ветви европеоидной расы.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Малагасийцы – потомки негроидов и монголоидов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Светлая кожа с желтоватым оттенком, широкое плоское лицо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3357563" y="500063"/>
            <a:ext cx="1943100" cy="228600"/>
            <a:chOff x="4851" y="4305"/>
            <a:chExt cx="2075" cy="247"/>
          </a:xfrm>
        </p:grpSpPr>
        <p:sp>
          <p:nvSpPr>
            <p:cNvPr id="54318" name="AutoShape 6"/>
            <p:cNvSpPr>
              <a:spLocks noChangeAspect="1" noChangeArrowheads="1" noTextEdit="1"/>
            </p:cNvSpPr>
            <p:nvPr/>
          </p:nvSpPr>
          <p:spPr bwMode="auto">
            <a:xfrm>
              <a:off x="4851" y="4305"/>
              <a:ext cx="2075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319" name="Line 5"/>
            <p:cNvSpPr>
              <a:spLocks noChangeShapeType="1"/>
            </p:cNvSpPr>
            <p:nvPr/>
          </p:nvSpPr>
          <p:spPr bwMode="auto">
            <a:xfrm flipH="1">
              <a:off x="4851" y="4305"/>
              <a:ext cx="244" cy="2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320" name="Line 4"/>
            <p:cNvSpPr>
              <a:spLocks noChangeShapeType="1"/>
            </p:cNvSpPr>
            <p:nvPr/>
          </p:nvSpPr>
          <p:spPr bwMode="auto">
            <a:xfrm>
              <a:off x="6438" y="4305"/>
              <a:ext cx="244" cy="2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1285875" y="428625"/>
            <a:ext cx="6743700" cy="457200"/>
            <a:chOff x="2288" y="11701"/>
            <a:chExt cx="7200" cy="494"/>
          </a:xfrm>
        </p:grpSpPr>
        <p:sp>
          <p:nvSpPr>
            <p:cNvPr id="54317" name="AutoShape 2"/>
            <p:cNvSpPr>
              <a:spLocks noChangeAspect="1" noChangeArrowheads="1" noTextEdit="1"/>
            </p:cNvSpPr>
            <p:nvPr/>
          </p:nvSpPr>
          <p:spPr bwMode="auto">
            <a:xfrm>
              <a:off x="2288" y="11701"/>
              <a:ext cx="7200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315" name="Rectangle 7"/>
          <p:cNvSpPr>
            <a:spLocks noChangeArrowheads="1"/>
          </p:cNvSpPr>
          <p:nvPr/>
        </p:nvSpPr>
        <p:spPr bwMode="auto">
          <a:xfrm>
            <a:off x="1857375" y="285750"/>
            <a:ext cx="32686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b="1">
                <a:cs typeface="Times New Roman" pitchFamily="18" charset="0"/>
              </a:rPr>
              <a:t>	</a:t>
            </a:r>
            <a:r>
              <a:rPr lang="ru-RU" sz="1200" b="1">
                <a:solidFill>
                  <a:srgbClr val="FF0000"/>
                </a:solidFill>
                <a:cs typeface="Times New Roman" pitchFamily="18" charset="0"/>
              </a:rPr>
              <a:t>               Население Африки </a:t>
            </a:r>
            <a:endParaRPr lang="ru-RU" sz="900">
              <a:solidFill>
                <a:srgbClr val="FF0000"/>
              </a:solidFill>
              <a:cs typeface="Arial" charset="0"/>
            </a:endParaRPr>
          </a:p>
          <a:p>
            <a:pPr eaLnBrk="0" hangingPunct="0"/>
            <a:endParaRPr lang="ru-RU" sz="1800">
              <a:cs typeface="Arial" charset="0"/>
            </a:endParaRPr>
          </a:p>
        </p:txBody>
      </p:sp>
      <p:sp>
        <p:nvSpPr>
          <p:cNvPr id="54316" name="Rectangle 8"/>
          <p:cNvSpPr>
            <a:spLocks noChangeArrowheads="1"/>
          </p:cNvSpPr>
          <p:nvPr/>
        </p:nvSpPr>
        <p:spPr bwMode="auto">
          <a:xfrm>
            <a:off x="1643063" y="500063"/>
            <a:ext cx="54308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u="sng" dirty="0">
                <a:cs typeface="Times New Roman" pitchFamily="18" charset="0"/>
              </a:rPr>
              <a:t>Коренное население</a:t>
            </a:r>
            <a:r>
              <a:rPr lang="ru-RU" sz="1200" b="1" dirty="0">
                <a:cs typeface="Times New Roman" pitchFamily="18" charset="0"/>
              </a:rPr>
              <a:t>                                                </a:t>
            </a:r>
            <a:r>
              <a:rPr lang="ru-RU" sz="1200" b="1" u="sng" dirty="0">
                <a:cs typeface="Times New Roman" pitchFamily="18" charset="0"/>
              </a:rPr>
              <a:t>Пришлое население</a:t>
            </a:r>
            <a:r>
              <a:rPr lang="ru-RU" sz="1200" b="1" dirty="0">
                <a:cs typeface="Times New Roman" pitchFamily="18" charset="0"/>
              </a:rPr>
              <a:t> </a:t>
            </a:r>
          </a:p>
          <a:p>
            <a:endParaRPr lang="ru-RU" sz="1200" b="1" u="sng" dirty="0">
              <a:cs typeface="Times New Roman" pitchFamily="18" charset="0"/>
            </a:endParaRPr>
          </a:p>
          <a:p>
            <a:r>
              <a:rPr lang="ru-RU" sz="1200" b="1" u="sng" dirty="0">
                <a:cs typeface="Times New Roman" pitchFamily="18" charset="0"/>
              </a:rPr>
              <a:t>Расовый состав коренного населения Африки</a:t>
            </a:r>
            <a:endParaRPr lang="ru-RU" sz="900" dirty="0">
              <a:cs typeface="Arial" charset="0"/>
            </a:endParaRPr>
          </a:p>
          <a:p>
            <a:pPr eaLnBrk="0" hangingPunct="0"/>
            <a:endParaRPr lang="ru-RU" sz="18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63" y="1285875"/>
          <a:ext cx="8356600" cy="5118038"/>
        </p:xfrm>
        <a:graphic>
          <a:graphicData uri="http://schemas.openxmlformats.org/drawingml/2006/table">
            <a:tbl>
              <a:tblPr/>
              <a:tblGrid>
                <a:gridCol w="1500187"/>
                <a:gridCol w="2714625"/>
                <a:gridCol w="1643063"/>
                <a:gridCol w="2498725"/>
              </a:tblGrid>
              <a:tr h="392113">
                <a:tc>
                  <a:txBody>
                    <a:bodyPr/>
                    <a:lstStyle/>
                    <a:p>
                      <a:pPr marL="1111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Представители народов данной расы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проживают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Характерные внешние признаки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Европеоидная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Арабские народы – алжирцы, марокканцы, египтяне;  берберы, туареги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 Африки, Сахара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Смуглая кожа, темные глаза, волосы, удлинённый череп, узкий нос, овальное лицо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 rowSpan="3"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Негроидная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Негроиды 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африканская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ветвь экваториальной расы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1.Нилоты, тутси, масаи, хими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Саванны  северной Африки, верховья Нила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Высокорослые, (180-), стройны, грациозны. Очень темный, почти черный цвет кожи.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2.Пигмеи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Экваториальные леса Африки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Низкорослые, (150-.), темный цвет кожи, губы тонкие, широкий нос.  Коренастые. Численность их сокращается.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Бушмены 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готтентоты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Полупустыни и пустыни Южной Африки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Желтовато-коричневый цвет кожи, широкое плоское лицо, что придает сходство с монголоидами. Низкорослы.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988">
                <a:tc rowSpan="2"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Промежуточная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Эфиопы – потомки европеоидов и негроидов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Эфиопское нагорье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Светлая, с красноватым оттенком кожа. По внешним признакам эфиопы ближе к южной ветви европеоидной расы.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Малагасийцы – потомки негроидов и монголоидов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Остров Мадагаскар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Светлая кожа с желтоватым оттенком, широкое плоское лицо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74" marR="3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3357563" y="500063"/>
            <a:ext cx="1943100" cy="228600"/>
            <a:chOff x="4851" y="4305"/>
            <a:chExt cx="2075" cy="247"/>
          </a:xfrm>
        </p:grpSpPr>
        <p:sp>
          <p:nvSpPr>
            <p:cNvPr id="55342" name="AutoShape 6"/>
            <p:cNvSpPr>
              <a:spLocks noChangeAspect="1" noChangeArrowheads="1" noTextEdit="1"/>
            </p:cNvSpPr>
            <p:nvPr/>
          </p:nvSpPr>
          <p:spPr bwMode="auto">
            <a:xfrm>
              <a:off x="4851" y="4305"/>
              <a:ext cx="2075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43" name="Line 5"/>
            <p:cNvSpPr>
              <a:spLocks noChangeShapeType="1"/>
            </p:cNvSpPr>
            <p:nvPr/>
          </p:nvSpPr>
          <p:spPr bwMode="auto">
            <a:xfrm flipH="1">
              <a:off x="4851" y="4305"/>
              <a:ext cx="244" cy="2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44" name="Line 4"/>
            <p:cNvSpPr>
              <a:spLocks noChangeShapeType="1"/>
            </p:cNvSpPr>
            <p:nvPr/>
          </p:nvSpPr>
          <p:spPr bwMode="auto">
            <a:xfrm>
              <a:off x="6438" y="4305"/>
              <a:ext cx="244" cy="2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1285875" y="428625"/>
            <a:ext cx="6743700" cy="457200"/>
            <a:chOff x="2288" y="11701"/>
            <a:chExt cx="7200" cy="494"/>
          </a:xfrm>
        </p:grpSpPr>
        <p:sp>
          <p:nvSpPr>
            <p:cNvPr id="55341" name="AutoShape 2"/>
            <p:cNvSpPr>
              <a:spLocks noChangeAspect="1" noChangeArrowheads="1" noTextEdit="1"/>
            </p:cNvSpPr>
            <p:nvPr/>
          </p:nvSpPr>
          <p:spPr bwMode="auto">
            <a:xfrm>
              <a:off x="2288" y="11701"/>
              <a:ext cx="7200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5339" name="Rectangle 7"/>
          <p:cNvSpPr>
            <a:spLocks noChangeArrowheads="1"/>
          </p:cNvSpPr>
          <p:nvPr/>
        </p:nvSpPr>
        <p:spPr bwMode="auto">
          <a:xfrm>
            <a:off x="1857375" y="285750"/>
            <a:ext cx="32686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b="1">
                <a:cs typeface="Times New Roman" pitchFamily="18" charset="0"/>
              </a:rPr>
              <a:t>	</a:t>
            </a:r>
            <a:r>
              <a:rPr lang="ru-RU" sz="1200" b="1">
                <a:solidFill>
                  <a:srgbClr val="FF0000"/>
                </a:solidFill>
                <a:cs typeface="Times New Roman" pitchFamily="18" charset="0"/>
              </a:rPr>
              <a:t>               Население Африки </a:t>
            </a:r>
            <a:endParaRPr lang="ru-RU" sz="900">
              <a:solidFill>
                <a:srgbClr val="FF0000"/>
              </a:solidFill>
              <a:cs typeface="Arial" charset="0"/>
            </a:endParaRPr>
          </a:p>
          <a:p>
            <a:pPr eaLnBrk="0" hangingPunct="0"/>
            <a:endParaRPr lang="ru-RU" sz="1800">
              <a:cs typeface="Arial" charset="0"/>
            </a:endParaRPr>
          </a:p>
        </p:txBody>
      </p:sp>
      <p:sp>
        <p:nvSpPr>
          <p:cNvPr id="55340" name="Rectangle 8"/>
          <p:cNvSpPr>
            <a:spLocks noChangeArrowheads="1"/>
          </p:cNvSpPr>
          <p:nvPr/>
        </p:nvSpPr>
        <p:spPr bwMode="auto">
          <a:xfrm>
            <a:off x="1643063" y="500063"/>
            <a:ext cx="54308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u="sng">
                <a:cs typeface="Times New Roman" pitchFamily="18" charset="0"/>
              </a:rPr>
              <a:t>Коренное население</a:t>
            </a:r>
            <a:r>
              <a:rPr lang="ru-RU" sz="1200" b="1">
                <a:cs typeface="Times New Roman" pitchFamily="18" charset="0"/>
              </a:rPr>
              <a:t>                                                </a:t>
            </a:r>
            <a:r>
              <a:rPr lang="ru-RU" sz="1200" b="1" u="sng">
                <a:cs typeface="Times New Roman" pitchFamily="18" charset="0"/>
              </a:rPr>
              <a:t>Пришлое население</a:t>
            </a:r>
            <a:r>
              <a:rPr lang="ru-RU" sz="1200" b="1">
                <a:cs typeface="Times New Roman" pitchFamily="18" charset="0"/>
              </a:rPr>
              <a:t> </a:t>
            </a:r>
          </a:p>
          <a:p>
            <a:endParaRPr lang="ru-RU" sz="1200" b="1" u="sng">
              <a:cs typeface="Times New Roman" pitchFamily="18" charset="0"/>
            </a:endParaRPr>
          </a:p>
          <a:p>
            <a:r>
              <a:rPr lang="ru-RU" sz="1200" b="1" u="sng">
                <a:cs typeface="Times New Roman" pitchFamily="18" charset="0"/>
              </a:rPr>
              <a:t>Расовый состав коренного населения Африки</a:t>
            </a:r>
            <a:endParaRPr lang="ru-RU" sz="900">
              <a:cs typeface="Arial" charset="0"/>
            </a:endParaRPr>
          </a:p>
          <a:p>
            <a:pPr eaLnBrk="0" hangingPunct="0"/>
            <a:endParaRPr lang="ru-RU" sz="1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/>
          </p:cNvSpPr>
          <p:nvPr/>
        </p:nvSpPr>
        <p:spPr bwMode="auto">
          <a:xfrm>
            <a:off x="0" y="-246032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1600" b="1" dirty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600" b="1" dirty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 dirty="0">
                <a:solidFill>
                  <a:srgbClr val="FF0000"/>
                </a:solidFill>
                <a:effectLst/>
              </a:rPr>
              <a:t>Задание для 1-ой </a:t>
            </a:r>
            <a:r>
              <a:rPr lang="ru-RU" sz="3200" b="1" dirty="0" smtClean="0">
                <a:solidFill>
                  <a:srgbClr val="FF0000"/>
                </a:solidFill>
                <a:effectLst/>
              </a:rPr>
              <a:t>группы</a:t>
            </a:r>
            <a:endParaRPr lang="ru-RU" sz="3200" dirty="0">
              <a:solidFill>
                <a:srgbClr val="FF0000"/>
              </a:solidFill>
              <a:effectLst/>
            </a:endParaRPr>
          </a:p>
          <a:p>
            <a:pPr eaLnBrk="0" hangingPunct="0"/>
            <a:r>
              <a:rPr lang="ru-RU" sz="3200" b="1" dirty="0">
                <a:solidFill>
                  <a:srgbClr val="FF0000"/>
                </a:solidFill>
                <a:effectLst/>
              </a:rPr>
              <a:t>Найдите ошибки в тексте: </a:t>
            </a:r>
            <a:endParaRPr lang="ru-RU" sz="3200" dirty="0">
              <a:solidFill>
                <a:srgbClr val="FF0000"/>
              </a:solidFill>
              <a:effectLst/>
            </a:endParaRPr>
          </a:p>
          <a:p>
            <a:pPr eaLnBrk="0" hangingPunct="0"/>
            <a:endParaRPr lang="ru-RU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/>
            <a:r>
              <a:rPr lang="ru-RU" sz="3200" b="1" dirty="0">
                <a:solidFill>
                  <a:srgbClr val="7030A0"/>
                </a:solidFill>
                <a:effectLst/>
              </a:rPr>
              <a:t>Путешествуя по пустыне Сахара, мы встретили племя пигмеев. Дружелюбные и светлокожие берберы были нашими сопровождающими. Они рассказали нам много удивительных истории про низкорослое племя туарегов. Мы очень удивились, узнав, что эфиопы являются потомками  </a:t>
            </a:r>
            <a:r>
              <a:rPr lang="ru-RU" sz="3200" b="1" dirty="0" err="1">
                <a:solidFill>
                  <a:srgbClr val="7030A0"/>
                </a:solidFill>
                <a:effectLst/>
              </a:rPr>
              <a:t>негроидов</a:t>
            </a:r>
            <a:r>
              <a:rPr lang="ru-RU" sz="3200" b="1" dirty="0">
                <a:solidFill>
                  <a:srgbClr val="7030A0"/>
                </a:solidFill>
                <a:effectLst/>
              </a:rPr>
              <a:t> и монголоидов, а пастух-зулус (крупнейшие из народов банту) отдыхает в пустыне на одной ноге.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277813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2-ой группы: </a:t>
            </a:r>
            <a:br>
              <a:rPr lang="ru-RU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Пришлое население Африки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645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888290"/>
              </p:ext>
            </p:extLst>
          </p:nvPr>
        </p:nvGraphicFramePr>
        <p:xfrm>
          <a:off x="611188" y="1844675"/>
          <a:ext cx="8137276" cy="3960813"/>
        </p:xfrm>
        <a:graphic>
          <a:graphicData uri="http://schemas.openxmlformats.org/drawingml/2006/table">
            <a:tbl>
              <a:tblPr/>
              <a:tblGrid>
                <a:gridCol w="1114425"/>
                <a:gridCol w="1728787"/>
                <a:gridCol w="3241675"/>
                <a:gridCol w="2052389"/>
              </a:tblGrid>
              <a:tr h="20447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народы</a:t>
                      </a:r>
                      <a:endParaRPr kumimoji="0" lang="ru-RU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61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место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277813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2-ой группы:</a:t>
            </a:r>
            <a:br>
              <a:rPr lang="ru-RU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Пришлое население Африки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645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373215"/>
              </p:ext>
            </p:extLst>
          </p:nvPr>
        </p:nvGraphicFramePr>
        <p:xfrm>
          <a:off x="611188" y="1844675"/>
          <a:ext cx="8353300" cy="3960813"/>
        </p:xfrm>
        <a:graphic>
          <a:graphicData uri="http://schemas.openxmlformats.org/drawingml/2006/table">
            <a:tbl>
              <a:tblPr/>
              <a:tblGrid>
                <a:gridCol w="1114425"/>
                <a:gridCol w="1728787"/>
                <a:gridCol w="3241675"/>
                <a:gridCol w="2268413"/>
              </a:tblGrid>
              <a:tr h="20447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французы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африканеры или буры -   потомки от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переселенцев из Нидерландов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англичане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61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r>
              <a:rPr lang="ru-RU" b="1" smtClean="0">
                <a:solidFill>
                  <a:srgbClr val="008000"/>
                </a:solidFill>
              </a:rPr>
              <a:t>Пришлое население Африки</a:t>
            </a:r>
            <a:r>
              <a:rPr lang="ru-RU" smtClean="0"/>
              <a:t>:</a:t>
            </a:r>
          </a:p>
        </p:txBody>
      </p:sp>
      <p:graphicFrame>
        <p:nvGraphicFramePr>
          <p:cNvPr id="645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896074"/>
              </p:ext>
            </p:extLst>
          </p:nvPr>
        </p:nvGraphicFramePr>
        <p:xfrm>
          <a:off x="611188" y="1844675"/>
          <a:ext cx="8209284" cy="3960813"/>
        </p:xfrm>
        <a:graphic>
          <a:graphicData uri="http://schemas.openxmlformats.org/drawingml/2006/table">
            <a:tbl>
              <a:tblPr/>
              <a:tblGrid>
                <a:gridCol w="1114425"/>
                <a:gridCol w="1728787"/>
                <a:gridCol w="3241675"/>
                <a:gridCol w="2124397"/>
              </a:tblGrid>
              <a:tr h="20447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народы</a:t>
                      </a:r>
                      <a:endParaRPr kumimoji="0" lang="ru-RU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французы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африканеры или буры -   потомки от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переселенцев из Нидерландов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англичане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61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место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  Африки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Юг Африки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Юг Африки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20241" y="1196752"/>
            <a:ext cx="8240191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ель :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333333"/>
                </a:solidFill>
                <a:effectLst/>
              </a:rPr>
              <a:t> </a:t>
            </a:r>
            <a:r>
              <a:rPr lang="ru-RU" sz="2800" dirty="0">
                <a:solidFill>
                  <a:srgbClr val="000000"/>
                </a:solidFill>
                <a:effectLst/>
              </a:rPr>
              <a:t>Изменение деятельности учителей географии в связи с введением нового  </a:t>
            </a:r>
            <a:r>
              <a:rPr lang="ru-RU" sz="2800" dirty="0" smtClean="0">
                <a:solidFill>
                  <a:srgbClr val="000000"/>
                </a:solidFill>
                <a:effectLst/>
              </a:rPr>
              <a:t>ФГОС</a:t>
            </a:r>
          </a:p>
          <a:p>
            <a:pPr marL="414020" marR="425450" algn="just"/>
            <a:r>
              <a:rPr lang="ru-RU" sz="2000" dirty="0">
                <a:solidFill>
                  <a:srgbClr val="333333"/>
                </a:solidFill>
                <a:effectLst/>
                <a:latin typeface="Times New Roman"/>
              </a:rPr>
              <a:t> 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26" name="Заголовок 11"/>
          <p:cNvSpPr>
            <a:spLocks noGrp="1"/>
          </p:cNvSpPr>
          <p:nvPr>
            <p:ph type="ctrTitle" idx="4294967295"/>
          </p:nvPr>
        </p:nvSpPr>
        <p:spPr>
          <a:xfrm>
            <a:off x="762000" y="71438"/>
            <a:ext cx="8382000" cy="1270000"/>
          </a:xfrm>
          <a:ln w="19050" cap="flat" algn="ctr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>Современный урок географии в условиях 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u="sng" dirty="0" smtClean="0">
                <a:solidFill>
                  <a:srgbClr val="FF0000"/>
                </a:solidFill>
              </a:rPr>
              <a:t>Домашнее  задание</a:t>
            </a:r>
          </a:p>
        </p:txBody>
      </p:sp>
      <p:sp>
        <p:nvSpPr>
          <p:cNvPr id="614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4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§ 30</a:t>
            </a:r>
          </a:p>
          <a:p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Контурная карта-задание 5.   </a:t>
            </a:r>
          </a:p>
          <a:p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Составить презентацию об од… народе Африки.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500" y="1000125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Рефлексия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55967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изменений в деятельности педагога, работающего по ФГОС</a:t>
            </a:r>
          </a:p>
        </p:txBody>
      </p:sp>
      <p:graphicFrame>
        <p:nvGraphicFramePr>
          <p:cNvPr id="171011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13641703"/>
              </p:ext>
            </p:extLst>
          </p:nvPr>
        </p:nvGraphicFramePr>
        <p:xfrm>
          <a:off x="457200" y="1600200"/>
          <a:ext cx="8229600" cy="4516696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76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 изменений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Традиционная деятельность учителя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учителя, работающего по ФГОС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819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к уроку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 пользуется жестко структурированным конспектом урока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 пользуется сценарным планом урока, предоставляющим ему свободу в выборе форм, способов и приемов обучения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2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подготовке к уроку учитель использует учебник и методические рекомендации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подготовке к уроку учитель использует учебник и методические рекомендации, интернет-ресурсы, материалы коллег. Обменивается конспектами с коллегами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FF0000"/>
                </a:solidFill>
              </a:rPr>
              <a:t>Характеристика изменений в деятельности педагога, работающего по ФГОС</a:t>
            </a:r>
          </a:p>
        </p:txBody>
      </p:sp>
      <p:graphicFrame>
        <p:nvGraphicFramePr>
          <p:cNvPr id="172035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58009684"/>
              </p:ext>
            </p:extLst>
          </p:nvPr>
        </p:nvGraphicFramePr>
        <p:xfrm>
          <a:off x="457200" y="1600200"/>
          <a:ext cx="8229600" cy="4175326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76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Предмет изменений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Традиционная деятельность учителя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Деятельность учителя, работающего по ФГОС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Основные этапы урока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Объяснение и закрепление учебного материала. Большое количество времени занимает речь учителя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Самостоятельная деятельность обучающихся (более половины времени урока)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8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Главная цель учителя на уроке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Успеть выполнить все, что запланировано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Организовать деятельность детей: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 по поиску и обработке информации;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 обобщению способов действия;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 постановке учебной задачи и т. д.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</a:rPr>
              <a:t>Характеристика изменений в деятельности педагога, работающего по ФГОС</a:t>
            </a:r>
          </a:p>
        </p:txBody>
      </p:sp>
      <p:graphicFrame>
        <p:nvGraphicFramePr>
          <p:cNvPr id="173059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38025518"/>
              </p:ext>
            </p:extLst>
          </p:nvPr>
        </p:nvGraphicFramePr>
        <p:xfrm>
          <a:off x="539750" y="1268413"/>
          <a:ext cx="8229600" cy="5411841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79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Предмет изменений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Традиционная деятельность учителя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Деятельность учителя, работающего по ФГОС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4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Формулирование заданий для обучающихся (определение деятельности детей)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Формулировки: решите, спишите, сравните, найдите, выпишите, выполните и т. д.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Формулировки: проанализируйте, докажите (объясните), сравните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, выразите символом,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создайте схему или модель, продолжите, обобщите (сделайте вывод), выберите решение или способ решения, исследуйте, оцените, измените, придумайте и т. д.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8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Форма урока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Преимущественно фронтальная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Преимущественно групповая и/или индивидуальная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изменений в деятельности педагога, работающего по ФГОС</a:t>
            </a:r>
          </a:p>
        </p:txBody>
      </p:sp>
      <p:graphicFrame>
        <p:nvGraphicFramePr>
          <p:cNvPr id="174083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268413"/>
          <a:ext cx="8229600" cy="5400675"/>
        </p:xfrm>
        <a:graphic>
          <a:graphicData uri="http://schemas.openxmlformats.org/drawingml/2006/table">
            <a:tbl>
              <a:tblPr/>
              <a:tblGrid>
                <a:gridCol w="2458616"/>
                <a:gridCol w="2448272"/>
                <a:gridCol w="3322712"/>
              </a:tblGrid>
              <a:tr h="905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Предмет изменений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Традиционная деятельность учителя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Деятельность учителя, работающего по ФГОС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Образовательная среда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Создается учителем. Выставки работ обучающихся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Создается обучающимися (дети изготавливают учебный материал, проводят презентации)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2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Результаты обучения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Предметные результаты.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Основная оценка –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учителя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Важны положительные оценки учеников по итогам контрольных работ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 только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предметные результаты,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но и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личностные,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метапредметные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портфолио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Ориентир на самооценку обучающегося, формирование адекватной самооценки. Учет динамики результатов обучения детей относительно самих себя. Оценка промежуточных результатов обучения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9750" y="2276475"/>
            <a:ext cx="79200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C00000"/>
                </a:solidFill>
                <a:latin typeface="Comic Sans MS" pitchFamily="66" charset="0"/>
              </a:rPr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5616624"/>
          </a:xfrm>
        </p:spPr>
        <p:txBody>
          <a:bodyPr>
            <a:normAutofit fontScale="90000"/>
          </a:bodyPr>
          <a:lstStyle/>
          <a:p>
            <a:pPr marL="414020" marR="425450" lvl="0" algn="l" fontAlgn="base">
              <a:spcAft>
                <a:spcPct val="0"/>
              </a:spcAft>
            </a:pP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+mn-ea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+mn-ea"/>
                <a:cs typeface="Arial" pitchFamily="34" charset="0"/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Задачи:</a:t>
            </a:r>
            <a:r>
              <a:rPr lang="ru-RU" sz="2000" dirty="0" smtClean="0">
                <a:solidFill>
                  <a:srgbClr val="333333"/>
                </a:solidFill>
                <a:latin typeface="Times New Roman"/>
                <a:ea typeface="+mn-ea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333333"/>
                </a:solidFill>
                <a:latin typeface="Times New Roman"/>
                <a:ea typeface="+mn-ea"/>
                <a:cs typeface="Arial" pitchFamily="34" charset="0"/>
              </a:rPr>
            </a:br>
            <a:r>
              <a:rPr lang="ru-RU" sz="2700" dirty="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rPr>
              <a:t>1. Повысить </a:t>
            </a:r>
            <a:r>
              <a:rPr lang="ru-RU" sz="2700" dirty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rPr>
              <a:t>профессиональную компетентность педагогов по вопросам использования цифровых образовательных ресурсов на уроках и во внеурочной деятельности</a:t>
            </a:r>
            <a:r>
              <a:rPr lang="ru-RU" sz="2700" dirty="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br>
              <a:rPr lang="ru-RU" sz="2700" dirty="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700" dirty="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ru-RU" sz="2700" dirty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rPr>
              <a:t>. Реализовывать предметное содержание на учебных занятиях на базовом и повышенном уровнях изучения</a:t>
            </a:r>
            <a:r>
              <a:rPr lang="ru-RU" sz="2700" dirty="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rPr>
              <a:t>;</a:t>
            </a:r>
            <a:br>
              <a:rPr lang="ru-RU" sz="2700" dirty="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700" dirty="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rPr>
              <a:t>3. </a:t>
            </a:r>
            <a:r>
              <a:rPr lang="ru-RU" sz="2700" dirty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rPr>
              <a:t>Осуществлять консультативную поддержку и методическое сопровождение учителей.</a:t>
            </a:r>
            <a:r>
              <a:rPr lang="ru-RU" sz="27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700" dirty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rPr>
              <a:t>Ознакомиться с новым ФГОС, Конструктором рабочих программ.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466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66"/>
                </a:solidFill>
                <a:effectLst/>
                <a:latin typeface="Calibri"/>
                <a:ea typeface="+mj-ea"/>
                <a:cs typeface="+mj-cs"/>
              </a:rPr>
              <a:t>Современный</a:t>
            </a:r>
            <a:r>
              <a:rPr lang="ru-RU" sz="2800" dirty="0">
                <a:solidFill>
                  <a:srgbClr val="000066"/>
                </a:solidFill>
                <a:effectLst/>
                <a:latin typeface="Calibri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rgbClr val="000066"/>
                </a:solidFill>
                <a:effectLst/>
                <a:latin typeface="Calibri"/>
                <a:ea typeface="+mj-ea"/>
                <a:cs typeface="+mj-cs"/>
              </a:rPr>
              <a:t>урок</a:t>
            </a:r>
            <a:r>
              <a:rPr lang="ru-RU" sz="2800" b="1" dirty="0">
                <a:solidFill>
                  <a:srgbClr val="000066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rgbClr val="000066"/>
                </a:solidFill>
                <a:effectLst/>
                <a:latin typeface="Calibri"/>
                <a:ea typeface="+mj-ea"/>
                <a:cs typeface="+mj-cs"/>
              </a:rPr>
              <a:t>географии в условиях ФГОС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</a:rPr>
              <a:t>Современный урок географии в условиях ФГОС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72816"/>
            <a:ext cx="7776864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90000"/>
                </a:solidFill>
                <a:effectLst/>
              </a:rPr>
              <a:t>Общая функция современного урока </a:t>
            </a:r>
            <a:r>
              <a:rPr lang="ru-RU" sz="3200" b="1" dirty="0">
                <a:solidFill>
                  <a:prstClr val="black"/>
                </a:solidFill>
                <a:effectLst/>
              </a:rPr>
              <a:t>– целостное формирование и развитие личности школьника на основе развивающего и воспитывающего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8965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 idx="4294967295"/>
          </p:nvPr>
        </p:nvSpPr>
        <p:spPr>
          <a:xfrm>
            <a:off x="1584325" y="260350"/>
            <a:ext cx="7559675" cy="792163"/>
          </a:xfrm>
          <a:ln w="19050" cap="flat" algn="ctr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rIns="91440" bIns="45720" anchor="ctr"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0066"/>
                </a:solidFill>
                <a:latin typeface="Albany"/>
              </a:rPr>
              <a:t>Современный урок географии условиях ФГОС</a:t>
            </a:r>
          </a:p>
        </p:txBody>
      </p:sp>
      <p:sp>
        <p:nvSpPr>
          <p:cNvPr id="6" name="Овал 5"/>
          <p:cNvSpPr/>
          <p:nvPr/>
        </p:nvSpPr>
        <p:spPr bwMode="auto">
          <a:xfrm>
            <a:off x="2771775" y="1196975"/>
            <a:ext cx="3095625" cy="15843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/>
              </a:rPr>
              <a:t>Современный урок географии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50825" y="1484313"/>
            <a:ext cx="1944688" cy="3384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ru-RU" sz="1600" b="1" dirty="0">
                <a:effectLst/>
              </a:rPr>
              <a:t>Принципы</a:t>
            </a:r>
          </a:p>
          <a:p>
            <a:pPr algn="just">
              <a:lnSpc>
                <a:spcPct val="130000"/>
              </a:lnSpc>
              <a:buFont typeface="Symbol" pitchFamily="18" charset="2"/>
              <a:buChar char="·"/>
              <a:defRPr/>
            </a:pPr>
            <a:r>
              <a:rPr lang="ru-RU" sz="1600" dirty="0">
                <a:effectLst/>
              </a:rPr>
              <a:t>  Связь с жизнью</a:t>
            </a:r>
          </a:p>
          <a:p>
            <a:pPr algn="l">
              <a:lnSpc>
                <a:spcPct val="130000"/>
              </a:lnSpc>
              <a:buFont typeface="Symbol" pitchFamily="18" charset="2"/>
              <a:buChar char="·"/>
              <a:defRPr/>
            </a:pPr>
            <a:r>
              <a:rPr lang="ru-RU" sz="1600" dirty="0">
                <a:effectLst/>
              </a:rPr>
              <a:t>  Наглядность</a:t>
            </a:r>
          </a:p>
          <a:p>
            <a:pPr algn="l">
              <a:lnSpc>
                <a:spcPct val="130000"/>
              </a:lnSpc>
              <a:buFont typeface="Symbol" pitchFamily="18" charset="2"/>
              <a:buChar char="·"/>
              <a:defRPr/>
            </a:pPr>
            <a:r>
              <a:rPr lang="ru-RU" sz="1600" dirty="0">
                <a:effectLst/>
              </a:rPr>
              <a:t>  Осознанность</a:t>
            </a:r>
          </a:p>
          <a:p>
            <a:pPr algn="l">
              <a:lnSpc>
                <a:spcPct val="130000"/>
              </a:lnSpc>
              <a:buFont typeface="Symbol" pitchFamily="18" charset="2"/>
              <a:buChar char="·"/>
              <a:defRPr/>
            </a:pPr>
            <a:r>
              <a:rPr lang="ru-RU" sz="1600" dirty="0">
                <a:effectLst/>
              </a:rPr>
              <a:t>  Проблемность</a:t>
            </a:r>
          </a:p>
          <a:p>
            <a:pPr algn="l">
              <a:lnSpc>
                <a:spcPct val="130000"/>
              </a:lnSpc>
              <a:buFont typeface="Symbol" pitchFamily="18" charset="2"/>
              <a:buChar char="·"/>
              <a:defRPr/>
            </a:pPr>
            <a:r>
              <a:rPr lang="ru-RU" sz="1600" dirty="0">
                <a:effectLst/>
              </a:rPr>
              <a:t>  Гуманность</a:t>
            </a:r>
          </a:p>
          <a:p>
            <a:pPr algn="l">
              <a:lnSpc>
                <a:spcPct val="130000"/>
              </a:lnSpc>
              <a:buFont typeface="Symbol" pitchFamily="18" charset="2"/>
              <a:buChar char="·"/>
              <a:defRPr/>
            </a:pPr>
            <a:r>
              <a:rPr lang="ru-RU" sz="1600" dirty="0">
                <a:effectLst/>
              </a:rPr>
              <a:t>  Целостность </a:t>
            </a:r>
          </a:p>
          <a:p>
            <a:pPr algn="l">
              <a:lnSpc>
                <a:spcPct val="130000"/>
              </a:lnSpc>
              <a:buFont typeface="Symbol" pitchFamily="18" charset="2"/>
              <a:buChar char="·"/>
              <a:defRPr/>
            </a:pPr>
            <a:r>
              <a:rPr lang="ru-RU" sz="1600" dirty="0">
                <a:effectLst/>
              </a:rPr>
              <a:t>  Научность</a:t>
            </a:r>
          </a:p>
          <a:p>
            <a:pPr algn="l">
              <a:lnSpc>
                <a:spcPct val="130000"/>
              </a:lnSpc>
              <a:buFont typeface="Symbol" pitchFamily="18" charset="2"/>
              <a:buChar char="·"/>
              <a:defRPr/>
            </a:pPr>
            <a:r>
              <a:rPr lang="ru-RU" sz="1600" dirty="0">
                <a:effectLst/>
              </a:rPr>
              <a:t>  Доступность</a:t>
            </a:r>
          </a:p>
          <a:p>
            <a:pPr algn="l">
              <a:defRPr/>
            </a:pPr>
            <a:endParaRPr lang="ru-RU" dirty="0">
              <a:effectLst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700338" y="2997200"/>
            <a:ext cx="3313112" cy="35274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ru-RU" sz="1600" b="1" dirty="0">
                <a:effectLst/>
              </a:rPr>
              <a:t>Методы обучения</a:t>
            </a:r>
            <a:endParaRPr lang="ru-RU" sz="1600" dirty="0">
              <a:effectLst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effectLst/>
              </a:rPr>
              <a:t>  Информационно-рецептивный (объяснительно-иллюстративный);</a:t>
            </a:r>
          </a:p>
          <a:p>
            <a:pPr algn="l">
              <a:lnSpc>
                <a:spcPct val="13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effectLst/>
              </a:rPr>
              <a:t>  репродуктивный;</a:t>
            </a:r>
          </a:p>
          <a:p>
            <a:pPr algn="l">
              <a:lnSpc>
                <a:spcPct val="13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effectLst/>
              </a:rPr>
              <a:t>  проблемного изложения;</a:t>
            </a:r>
          </a:p>
          <a:p>
            <a:pPr algn="l">
              <a:lnSpc>
                <a:spcPct val="13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effectLst/>
              </a:rPr>
              <a:t>  частично-поисковый;</a:t>
            </a:r>
          </a:p>
          <a:p>
            <a:pPr algn="l">
              <a:lnSpc>
                <a:spcPct val="13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effectLst/>
              </a:rPr>
              <a:t>  исследовательский;</a:t>
            </a:r>
          </a:p>
          <a:p>
            <a:pPr algn="l">
              <a:lnSpc>
                <a:spcPct val="13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effectLst/>
              </a:rPr>
              <a:t>  соотношение актов обучения с потребностями и мотивами учащихся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6516688" y="1412875"/>
            <a:ext cx="2376487" cy="3086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600" b="1" dirty="0">
                <a:effectLst/>
              </a:rPr>
              <a:t>Подходы</a:t>
            </a:r>
            <a:endParaRPr lang="ru-RU" sz="1600" dirty="0">
              <a:effectLst/>
            </a:endParaRPr>
          </a:p>
          <a:p>
            <a:pPr algn="l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effectLst/>
              </a:rPr>
              <a:t>  проблемный;</a:t>
            </a:r>
          </a:p>
          <a:p>
            <a:pPr algn="l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effectLst/>
              </a:rPr>
              <a:t> личностно-ориентированный;</a:t>
            </a:r>
          </a:p>
          <a:p>
            <a:pPr algn="l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деятельностный</a:t>
            </a:r>
            <a:r>
              <a:rPr lang="ru-RU" sz="1600" dirty="0">
                <a:effectLst/>
              </a:rPr>
              <a:t>;</a:t>
            </a:r>
          </a:p>
          <a:p>
            <a:pPr algn="l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effectLst/>
              </a:rPr>
              <a:t>  эмоционально-ценностный;</a:t>
            </a:r>
          </a:p>
          <a:p>
            <a:pPr algn="l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effectLst/>
              </a:rPr>
              <a:t>  практико-ориентированный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268413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основе ФГОС  лежит</a:t>
            </a:r>
            <a:b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системно-</a:t>
            </a: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деятельностный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подход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435280" cy="5328939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готовности к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саморазвитию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непрерывному образованию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проектирование и конструирование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социальной среды развития обучающихся в системе образования;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активную учебно-познавательную деятельность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построение образовательного процесса с учётом индивидуальных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возрастных, психологических и физиологических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особенностей обучающихся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1196752"/>
            <a:ext cx="820891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effectLst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11188" y="1432156"/>
            <a:ext cx="82089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 algn="l">
              <a:defRPr/>
            </a:pPr>
            <a:r>
              <a:rPr lang="ru-RU" sz="4400" b="1" dirty="0" smtClean="0">
                <a:solidFill>
                  <a:srgbClr val="000066"/>
                </a:solidFill>
                <a:ea typeface="Calibri" pitchFamily="34" charset="0"/>
              </a:rPr>
              <a:t>Главное </a:t>
            </a:r>
            <a:r>
              <a:rPr lang="ru-RU" sz="4400" b="1" dirty="0">
                <a:solidFill>
                  <a:srgbClr val="000066"/>
                </a:solidFill>
                <a:ea typeface="Calibri" pitchFamily="34" charset="0"/>
              </a:rPr>
              <a:t>средство субъекта – умение учиться, т.е. учить себя. </a:t>
            </a:r>
          </a:p>
        </p:txBody>
      </p:sp>
      <p:pic>
        <p:nvPicPr>
          <p:cNvPr id="40962" name="Picture 2" descr="На базе &amp;quot;Гимназии № 13 &amp;quot;Академ&amp;quot; открывается &amp;quot;Золотой кл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861047"/>
            <a:ext cx="2352911" cy="223224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2083</TotalTime>
  <Words>1857</Words>
  <Application>Microsoft Office PowerPoint</Application>
  <PresentationFormat>Экран (4:3)</PresentationFormat>
  <Paragraphs>377</Paragraphs>
  <Slides>46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Тема Office</vt:lpstr>
      <vt:lpstr>Фотография Photo Editor</vt:lpstr>
      <vt:lpstr>МАОУ гимназия №13 «Академ»   Тема: «Совершенствование и повышение качества преподавания географии в условиях введения обновленных ФГОС» </vt:lpstr>
      <vt:lpstr>Современный урок географии в условиях ФГОС</vt:lpstr>
      <vt:lpstr>Современный урок географии в условиях ФГОС</vt:lpstr>
      <vt:lpstr>Современный урок географии в условиях ФГОС</vt:lpstr>
      <vt:lpstr> Задачи: 1. Повысить профессиональную компетентность педагогов по вопросам использования цифровых образовательных ресурсов на уроках и во внеурочной деятельности.  2. Реализовывать предметное содержание на учебных занятиях на базовом и повышенном уровнях изучения;  3. Осуществлять консультативную поддержку и методическое сопровождение учителей. Ознакомиться с новым ФГОС, Конструктором рабочих программ. </vt:lpstr>
      <vt:lpstr>Современный урок географии в условиях ФГОС</vt:lpstr>
      <vt:lpstr>Современный урок географии условиях ФГОС</vt:lpstr>
      <vt:lpstr>В основе ФГОС  лежит  системно-деятельностный подход</vt:lpstr>
      <vt:lpstr>Презентация PowerPoint</vt:lpstr>
      <vt:lpstr>Проектирование урока</vt:lpstr>
      <vt:lpstr>Технологические карты</vt:lpstr>
      <vt:lpstr>Требования к разработке технологической карты (конспекта) урока </vt:lpstr>
      <vt:lpstr>Требования к разработке технологической карты (конспекта) урока </vt:lpstr>
      <vt:lpstr>Требования к разработке технологической карты (конспекта) урока </vt:lpstr>
      <vt:lpstr>Технологические карты</vt:lpstr>
      <vt:lpstr>Технологическая карта урока</vt:lpstr>
      <vt:lpstr>Пример постановки цели и задач при проектировании урока географии</vt:lpstr>
      <vt:lpstr>Для реализации данной цели необходимо </vt:lpstr>
      <vt:lpstr>Для эффективного решения задач необходимы  методические приёмы: </vt:lpstr>
      <vt:lpstr>Возможные формулировки деятельности ученика </vt:lpstr>
      <vt:lpstr>Начинается урок!</vt:lpstr>
      <vt:lpstr>Презентация PowerPoint</vt:lpstr>
      <vt:lpstr>Некоторые африканские племена </vt:lpstr>
      <vt:lpstr>Некоторые африканские племена: ПИГМЕИ</vt:lpstr>
      <vt:lpstr>Презентация PowerPoint</vt:lpstr>
      <vt:lpstr>Презентация PowerPoint</vt:lpstr>
      <vt:lpstr>Презентация PowerPoint</vt:lpstr>
      <vt:lpstr>Чем  объяснить  различия  в  жилищах  народов  Африки?</vt:lpstr>
      <vt:lpstr>Презентация PowerPoint</vt:lpstr>
      <vt:lpstr>Различия в жилищах народов  Африки обусловлены в природных условиях, где проживают коренные народы.  Главным образом к ним относят климат, а также сырье для строительства жилищ (дерево, камень, глина и т.д.).</vt:lpstr>
      <vt:lpstr>Местное население в основном живет за чертой бедности</vt:lpstr>
      <vt:lpstr>Хозяйственная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2-ой группы:  Пришлое население Африки:</vt:lpstr>
      <vt:lpstr>Задание для 2-ой группы: Пришлое население Африки:</vt:lpstr>
      <vt:lpstr>Пришлое население Африки:</vt:lpstr>
      <vt:lpstr>Домашнее  задание</vt:lpstr>
      <vt:lpstr>Презентация PowerPoint</vt:lpstr>
      <vt:lpstr>Характеристика изменений в деятельности педагога, работающего по ФГОС</vt:lpstr>
      <vt:lpstr>Характеристика изменений в деятельности педагога, работающего по ФГОС</vt:lpstr>
      <vt:lpstr>Характеристика изменений в деятельности педагога, работающего по ФГОС</vt:lpstr>
      <vt:lpstr>Характеристика изменений в деятельности педагога, работающего по ФГОС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и проектирование урока и внеурочного занятия</dc:title>
  <dc:creator>Тёма</dc:creator>
  <cp:lastModifiedBy>it</cp:lastModifiedBy>
  <cp:revision>213</cp:revision>
  <dcterms:created xsi:type="dcterms:W3CDTF">2014-05-11T04:46:07Z</dcterms:created>
  <dcterms:modified xsi:type="dcterms:W3CDTF">2023-09-18T07:37:14Z</dcterms:modified>
</cp:coreProperties>
</file>