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_rels/notesSlide3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13.jpeg" ContentType="image/jpeg"/>
  <Override PartName="/ppt/media/image8.jpeg" ContentType="image/jpeg"/>
  <Override PartName="/ppt/media/image2.png" ContentType="image/png"/>
  <Override PartName="/ppt/media/image12.jpeg" ContentType="image/jpeg"/>
  <Override PartName="/ppt/media/image7.jpeg" ContentType="image/jpeg"/>
  <Override PartName="/ppt/media/image11.jpeg" ContentType="image/jpeg"/>
  <Override PartName="/ppt/media/image6.jpeg" ContentType="image/jpeg"/>
  <Override PartName="/ppt/media/image3.png" ContentType="image/png"/>
  <Override PartName="/ppt/media/image19.jpeg" ContentType="image/jpeg"/>
  <Override PartName="/ppt/media/image4.png" ContentType="image/png"/>
  <Override PartName="/ppt/media/image29.jpeg" ContentType="image/jpeg"/>
  <Override PartName="/ppt/media/image31.png" ContentType="image/png"/>
  <Override PartName="/ppt/media/image5.png" ContentType="image/png"/>
  <Override PartName="/ppt/media/image17.jpeg" ContentType="image/jpeg"/>
  <Override PartName="/ppt/media/image9.jpeg" ContentType="image/jpeg"/>
  <Override PartName="/ppt/media/image14.jpeg" ContentType="image/jpeg"/>
  <Override PartName="/ppt/media/image10.jpeg" ContentType="image/jpeg"/>
  <Override PartName="/ppt/media/image15.jpeg" ContentType="image/jpeg"/>
  <Override PartName="/ppt/media/image16.jpeg" ContentType="image/jpeg"/>
  <Override PartName="/ppt/media/image22.png" ContentType="image/png"/>
  <Override PartName="/ppt/media/image18.jpeg" ContentType="image/jpeg"/>
  <Override PartName="/ppt/media/image20.jpeg" ContentType="image/jpeg"/>
  <Override PartName="/ppt/media/image21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wmf" ContentType="image/x-wmf"/>
  <Override PartName="/ppt/media/image28.jpeg" ContentType="image/jpeg"/>
  <Override PartName="/ppt/media/image30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73390C2-ACF6-4494-B488-DF72588A6B0F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6238B54-9406-4268-9DB1-81BAB02F9478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4641B5E-16A4-4B65-B659-DF593686BD61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73270A1-F00B-4AD7-B954-BC0E5C560D4D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AE56059-F4A1-4167-87A7-3179E9FFA720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C1A8ABA-29A1-407B-8205-053145A7E6B6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D4DD7D-69AD-47CD-AEE6-AD12BCA58290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F2D2AA-8FCC-42F1-83D1-5F4D5A19845C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9E7CF7-DD0B-4728-B745-6E67280D0693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5319637-1D6C-49C6-8974-55A1B9611EC6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11F25F-2CCB-4997-8F5D-AC1355A8BBD9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F09C45-263F-4B4F-9FF2-63532B205882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1925E4-8339-402D-843C-136E311335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1F26A1-5EAA-4485-B30A-027586202C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0B4981-BE15-4E36-B37C-7DA2BE1B7AD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671B8C-096F-4B99-87E5-9858DC8873A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627987-37D8-4955-B50F-D061BB8DCF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F10235E-F618-4D29-AB7D-0258255306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BC26CC2-B7ED-4B0D-9AF6-7A3846376B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9F735D3-A88F-46B5-8871-BC583D10F69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C653B3A-7DBF-4812-B107-01960FEFD5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6E35E9D-1F10-4AC5-9D4C-6663569653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07C8B80-D8B0-46FE-B4C2-33577D408F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C2823A-DAB2-4550-8815-6F228E40B0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A51B29C-2565-40A0-8BB6-40FBBEBDD1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6C03819-DB98-4E3D-B1AB-EB6183B0D1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16E31F-AED3-40D4-8B22-A32DB6F34BA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8840784-404C-4B4E-B738-0EC6B5ED1F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52DDD2C-F638-4538-A9B9-A69A403BDE0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BCFE511-9F57-4354-889C-11057860BD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8387ED1-C3E6-487E-A2C7-6DB4619606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97035F3-4C56-48B8-AC43-C284F37932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99A7C7C-AA6B-47C2-8D34-3A12DF1F6D5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1FA7789-5D15-4C98-A9D1-284CD991919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0473FF-21DC-44E1-99A6-CDE811245C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E018B97-3274-4F59-91B4-A49189F7A4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B017FAF-63B9-4D07-8869-4A6A29E3B1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63A1A4C-B5C8-419A-A157-4F44D2564A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3F91633-814F-49D2-AAD8-6B78925001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8DD69E7-B1CE-40AA-B8CF-150372AA6B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AF838C0-1061-44D9-89B9-C065C103D15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79064E8-F49E-487C-8DB3-3F6E2A91100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CAD5D2-D600-4639-88DE-0C1A33E225D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A903C4-9C5B-4D4D-976A-F89F869BFB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78905B-70CC-4205-9B03-B5B7445E093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5976A5-5B58-4800-9D16-F858B56AFB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CF8BFF-3BE2-47D7-9B66-7CC5C7D951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1404DC-4D7A-464D-BB31-F044E8E77E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-720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1" name="Рисунок 7" descr=""/>
          <p:cNvPicPr/>
          <p:nvPr/>
        </p:nvPicPr>
        <p:blipFill>
          <a:blip r:embed="rId3"/>
          <a:stretch/>
        </p:blipFill>
        <p:spPr>
          <a:xfrm>
            <a:off x="2099520" y="164520"/>
            <a:ext cx="2224080" cy="1224720"/>
          </a:xfrm>
          <a:prstGeom prst="rect">
            <a:avLst/>
          </a:prstGeom>
          <a:ln w="0">
            <a:noFill/>
          </a:ln>
        </p:spPr>
      </p:pic>
      <p:sp>
        <p:nvSpPr>
          <p:cNvPr id="2" name="TextBox 8"/>
          <p:cNvSpPr/>
          <p:nvPr/>
        </p:nvSpPr>
        <p:spPr>
          <a:xfrm>
            <a:off x="7191360" y="558360"/>
            <a:ext cx="48873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3e2a16"/>
                </a:solidFill>
                <a:latin typeface="Arial"/>
                <a:ea typeface="DejaVu Sans"/>
              </a:rPr>
              <a:t>ЕДИНОЕ ОБРАЗОВАТЕЛЬНОЕ ПРОСТРАНСТВО КАК УСЛОВИЕ</a:t>
            </a:r>
            <a:br>
              <a:rPr sz="1200"/>
            </a:br>
            <a:r>
              <a:rPr b="0" lang="ru-RU" sz="1200" spc="-1" strike="noStrike">
                <a:solidFill>
                  <a:srgbClr val="3e2a16"/>
                </a:solidFill>
                <a:latin typeface="Arial"/>
                <a:ea typeface="DejaVu Sans"/>
              </a:rPr>
              <a:t>РАЗВИТИЯ СУВЕРЕННОЙ СИСТЕМЫ ОБРАЗОВАНИЯ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4489200" y="442080"/>
            <a:ext cx="2872440" cy="777240"/>
            <a:chOff x="4489200" y="442080"/>
            <a:chExt cx="2872440" cy="777240"/>
          </a:xfrm>
        </p:grpSpPr>
        <p:pic>
          <p:nvPicPr>
            <p:cNvPr id="4" name="Рисунок 10" descr=""/>
            <p:cNvPicPr/>
            <p:nvPr/>
          </p:nvPicPr>
          <p:blipFill>
            <a:blip r:embed="rId4"/>
            <a:stretch/>
          </p:blipFill>
          <p:spPr>
            <a:xfrm>
              <a:off x="4489200" y="442080"/>
              <a:ext cx="846000" cy="777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" name="TextBox 11"/>
            <p:cNvSpPr/>
            <p:nvPr/>
          </p:nvSpPr>
          <p:spPr>
            <a:xfrm>
              <a:off x="5335920" y="473760"/>
              <a:ext cx="2025720" cy="67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80000"/>
                </a:lnSpc>
              </a:pPr>
              <a:r>
                <a:rPr b="0" lang="ru-RU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КРАЕВОЙ</a:t>
              </a:r>
              <a:br>
                <a:rPr sz="1600"/>
              </a:br>
              <a:r>
                <a:rPr b="0" lang="ru-RU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ПЕДАГОГИЧЕСКИЙ</a:t>
              </a:r>
              <a:br>
                <a:rPr sz="1600"/>
              </a:br>
              <a:r>
                <a:rPr b="0" lang="ru-RU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СОВЕТ / 2023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563F2D6-78CA-4693-9AA6-87ADAE4A1EC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13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Объект 4" descr=""/>
          <p:cNvPicPr/>
          <p:nvPr/>
        </p:nvPicPr>
        <p:blipFill>
          <a:blip r:embed="rId2"/>
          <a:stretch/>
        </p:blipFill>
        <p:spPr>
          <a:xfrm flipH="1">
            <a:off x="720" y="0"/>
            <a:ext cx="12191400" cy="68637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62B99D7-3BCE-4648-A57E-FEB3EDE0DCA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EA21D65-B2AF-4E85-9A4D-CDF51F5DFE7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shop.prosv.ru/texnologiya-5-klass-uchebnik23142" TargetMode="External"/><Relationship Id="rId2" Type="http://schemas.openxmlformats.org/officeDocument/2006/relationships/hyperlink" Target="https://shop.prosv.ru/texnologiya--5-klass--elektronnaya-forma-uchebnika22691" TargetMode="External"/><Relationship Id="rId3" Type="http://schemas.openxmlformats.org/officeDocument/2006/relationships/hyperlink" Target="https://shop.prosv.ru/texnologiya-6-klass-uchebnik22473" TargetMode="External"/><Relationship Id="rId4" Type="http://schemas.openxmlformats.org/officeDocument/2006/relationships/hyperlink" Target="https://shop.prosv.ru/texnologiya--6-klass--elektronnaya-forma-uchebnika22692" TargetMode="External"/><Relationship Id="rId5" Type="http://schemas.openxmlformats.org/officeDocument/2006/relationships/hyperlink" Target="https://shop.prosv.ru/texnologiya--7-klass--uchebnik22273" TargetMode="External"/><Relationship Id="rId6" Type="http://schemas.openxmlformats.org/officeDocument/2006/relationships/hyperlink" Target="https://shop.prosv.ru/texnologiya--7-klass--elektronnaya-forma-uchebnika22693" TargetMode="External"/><Relationship Id="rId7" Type="http://schemas.openxmlformats.org/officeDocument/2006/relationships/hyperlink" Target="https://shop.prosv.ru/texnologiya--8-9-klassy--uchebnik22474" TargetMode="External"/><Relationship Id="rId8" Type="http://schemas.openxmlformats.org/officeDocument/2006/relationships/hyperlink" Target="https://shop.prosv.ru/texnologiya--8-9-klassy--elektronnaya-forma-uchebnika22694" TargetMode="External"/><Relationship Id="rId9" Type="http://schemas.openxmlformats.org/officeDocument/2006/relationships/hyperlink" Target="http://qr.prosv.ru/cover/c551d1bc-e0d1-4ffe-81e7-858936143355" TargetMode="External"/><Relationship Id="rId10" Type="http://schemas.openxmlformats.org/officeDocument/2006/relationships/hyperlink" Target="https://clck.ru/35Renr" TargetMode="External"/><Relationship Id="rId11" Type="http://schemas.openxmlformats.org/officeDocument/2006/relationships/hyperlink" Target="https://msk.rt.ru/lc" TargetMode="External"/><Relationship Id="rId1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s://clck.ru/35PSD4" TargetMode="External"/><Relationship Id="rId2" Type="http://schemas.openxmlformats.org/officeDocument/2006/relationships/hyperlink" Target="https://clck.ru/35PSD4" TargetMode="External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://www.kipk.ru/" TargetMode="External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9"/>
          <p:cNvSpPr/>
          <p:nvPr/>
        </p:nvSpPr>
        <p:spPr>
          <a:xfrm>
            <a:off x="1193400" y="2580840"/>
            <a:ext cx="104140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3e2a16"/>
                </a:solidFill>
                <a:latin typeface="Arial"/>
                <a:ea typeface="DejaVu Sans"/>
              </a:rPr>
              <a:t>Особенности перехода на ФООП по предмету технология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0"/>
          <p:cNvSpPr/>
          <p:nvPr/>
        </p:nvSpPr>
        <p:spPr>
          <a:xfrm>
            <a:off x="1842120" y="4895640"/>
            <a:ext cx="748404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3e2a16"/>
                </a:solidFill>
                <a:latin typeface="Arial"/>
                <a:ea typeface="DejaVu Sans"/>
              </a:rPr>
              <a:t>ЛОГИНОВ ИВАН АЛЕКСАНДРОВИЧ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3e2a16"/>
                </a:solidFill>
                <a:latin typeface="Arial"/>
                <a:ea typeface="DejaVu Sans"/>
              </a:rPr>
              <a:t>Заведующий кафедрой методик преподавания дисциплин естественно-научного цикла и предметной области «Технология» ККИПК</a:t>
            </a:r>
            <a:r>
              <a:rPr b="0" i="1" lang="en-US" sz="1600" spc="-1" strike="noStrike">
                <a:solidFill>
                  <a:srgbClr val="3e2a16"/>
                </a:solidFill>
                <a:latin typeface="Arial"/>
                <a:ea typeface="DejaVu Sans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Рисунок 5" descr=""/>
          <p:cNvPicPr/>
          <p:nvPr/>
        </p:nvPicPr>
        <p:blipFill>
          <a:blip r:embed="rId1"/>
          <a:stretch/>
        </p:blipFill>
        <p:spPr>
          <a:xfrm>
            <a:off x="5364720" y="0"/>
            <a:ext cx="6826320" cy="1286280"/>
          </a:xfrm>
          <a:prstGeom prst="rect">
            <a:avLst/>
          </a:prstGeom>
          <a:ln w="0">
            <a:noFill/>
          </a:ln>
        </p:spPr>
      </p:pic>
      <p:sp>
        <p:nvSpPr>
          <p:cNvPr id="140" name="TextBox 7"/>
          <p:cNvSpPr/>
          <p:nvPr/>
        </p:nvSpPr>
        <p:spPr>
          <a:xfrm>
            <a:off x="5364720" y="380160"/>
            <a:ext cx="270036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accent2">
                    <a:lumMod val="10000"/>
                  </a:schemeClr>
                </a:solidFill>
                <a:latin typeface="Calibri"/>
                <a:ea typeface="DejaVu Sans"/>
              </a:rPr>
              <a:t>ГОРОДСКОЙ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accent2">
                    <a:lumMod val="10000"/>
                  </a:schemeClr>
                </a:solidFill>
                <a:latin typeface="Calibri"/>
                <a:ea typeface="DejaVu Sans"/>
              </a:rPr>
              <a:t>ПЕДАГОГИЧЕСКИЙ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accent2">
                    <a:lumMod val="10000"/>
                  </a:schemeClr>
                </a:solidFill>
                <a:latin typeface="Calibri"/>
                <a:ea typeface="DejaVu Sans"/>
              </a:rPr>
              <a:t>СОВЕТ / 2023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2" descr=""/>
          <p:cNvPicPr/>
          <p:nvPr/>
        </p:nvPicPr>
        <p:blipFill>
          <a:blip r:embed="rId1"/>
          <a:stretch/>
        </p:blipFill>
        <p:spPr>
          <a:xfrm>
            <a:off x="2429640" y="478440"/>
            <a:ext cx="8517960" cy="852840"/>
          </a:xfrm>
          <a:prstGeom prst="rect">
            <a:avLst/>
          </a:prstGeom>
          <a:ln w="0">
            <a:noFill/>
          </a:ln>
        </p:spPr>
      </p:pic>
      <p:sp>
        <p:nvSpPr>
          <p:cNvPr id="150" name="TextBox 3"/>
          <p:cNvSpPr/>
          <p:nvPr/>
        </p:nvSpPr>
        <p:spPr>
          <a:xfrm>
            <a:off x="4323600" y="1438560"/>
            <a:ext cx="3544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70c0"/>
                </a:solidFill>
                <a:latin typeface="Calibri"/>
                <a:ea typeface="DejaVu Sans"/>
              </a:rPr>
              <a:t>https://edsoo.ru/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5"/>
          <p:cNvSpPr/>
          <p:nvPr/>
        </p:nvSpPr>
        <p:spPr>
          <a:xfrm>
            <a:off x="1149480" y="2389320"/>
            <a:ext cx="86410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Раздел «Рабочие программы»: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7" descr=""/>
          <p:cNvPicPr/>
          <p:nvPr/>
        </p:nvPicPr>
        <p:blipFill>
          <a:blip r:embed="rId2"/>
          <a:stretch/>
        </p:blipFill>
        <p:spPr>
          <a:xfrm>
            <a:off x="6985080" y="2342520"/>
            <a:ext cx="4056840" cy="4390200"/>
          </a:xfrm>
          <a:prstGeom prst="rect">
            <a:avLst/>
          </a:prstGeom>
          <a:ln w="0">
            <a:noFill/>
          </a:ln>
        </p:spPr>
      </p:pic>
      <p:pic>
        <p:nvPicPr>
          <p:cNvPr id="153" name="Рисунок 9" descr=""/>
          <p:cNvPicPr/>
          <p:nvPr/>
        </p:nvPicPr>
        <p:blipFill>
          <a:blip r:embed="rId3"/>
          <a:stretch/>
        </p:blipFill>
        <p:spPr>
          <a:xfrm>
            <a:off x="2759760" y="3314520"/>
            <a:ext cx="2446560" cy="244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"/>
          <p:cNvSpPr/>
          <p:nvPr/>
        </p:nvSpPr>
        <p:spPr>
          <a:xfrm>
            <a:off x="525240" y="66960"/>
            <a:ext cx="1114092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2">
                    <a:lumMod val="25000"/>
                  </a:schemeClr>
                </a:solidFill>
                <a:latin typeface="Times New Roman"/>
                <a:ea typeface="DejaVu Sans"/>
              </a:rPr>
              <a:t>Федеральная рабочая программа по учебному предмету «Технология»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6"/>
          <p:cNvSpPr/>
          <p:nvPr/>
        </p:nvSpPr>
        <p:spPr>
          <a:xfrm>
            <a:off x="1434960" y="1194840"/>
            <a:ext cx="10944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920000"/>
                </a:solidFill>
                <a:latin typeface="Times New Roman"/>
                <a:ea typeface="DejaVu Sans"/>
              </a:rPr>
              <a:t>Основной целью освоения технологии является формирование технологической грамотности, глобальных компетенций, творческого мышления.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8"/>
          <p:cNvSpPr/>
          <p:nvPr/>
        </p:nvSpPr>
        <p:spPr>
          <a:xfrm>
            <a:off x="1455120" y="2732040"/>
            <a:ext cx="4406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ИНВАРИАНТНЫЕ МОДУЛИ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Прямоугольник 10"/>
          <p:cNvSpPr/>
          <p:nvPr/>
        </p:nvSpPr>
        <p:spPr>
          <a:xfrm>
            <a:off x="1903320" y="3262680"/>
            <a:ext cx="79578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Производство и технологии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Технологии обработки материалов и пищевых продуктов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Компьютерная графика. Черчение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Робототехника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3D-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моделирование, прототипирование, макетирование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Прямоугольник 11"/>
          <p:cNvSpPr/>
          <p:nvPr/>
        </p:nvSpPr>
        <p:spPr>
          <a:xfrm>
            <a:off x="3363480" y="5201640"/>
            <a:ext cx="4107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ВАРИАТИВНЫЕ МОДУЛИ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Прямоугольник 12"/>
          <p:cNvSpPr/>
          <p:nvPr/>
        </p:nvSpPr>
        <p:spPr>
          <a:xfrm>
            <a:off x="5442480" y="5663160"/>
            <a:ext cx="44755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Автоматизированные системы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Животноводство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Растениеводство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Прямоугольник 13"/>
          <p:cNvSpPr/>
          <p:nvPr/>
        </p:nvSpPr>
        <p:spPr>
          <a:xfrm>
            <a:off x="1244160" y="2062080"/>
            <a:ext cx="110008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Общее число часов – 272: </a:t>
            </a:r>
            <a:r>
              <a:rPr b="0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2 часа в неделю в 5-7 классах; 1 час в неделю в 8-9 классах.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Дополнительно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рекомендуется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за счёт внеурочной деятельности: </a:t>
            </a:r>
            <a:r>
              <a:rPr b="0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1 час/нед в 8 классах, 2 час/нед в 9 классах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2"/>
          <p:cNvSpPr/>
          <p:nvPr/>
        </p:nvSpPr>
        <p:spPr>
          <a:xfrm>
            <a:off x="1842840" y="253080"/>
            <a:ext cx="9635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Сравнение ФП «Технология» с ПООП (протокол 6/22 от 15.09.2022 г)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рямоугольник 3"/>
          <p:cNvSpPr/>
          <p:nvPr/>
        </p:nvSpPr>
        <p:spPr>
          <a:xfrm>
            <a:off x="1388160" y="985680"/>
            <a:ext cx="1047024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Основной методический принцип программы по технологии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b="0" lang="ru-RU" sz="2400" spc="-1" strike="noStrike">
                <a:solidFill>
                  <a:srgbClr val="920000"/>
                </a:solidFill>
                <a:latin typeface="Calibri"/>
                <a:ea typeface="DejaVu Sans"/>
              </a:rPr>
              <a:t>исключили предложение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«Практико-ориентированный характер обучения технологии предполагает, что не менее 75% учебного времени отводится практическим и проектным работам.»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Модуль «Компьютерная графика. Черчение»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0" lang="ru-RU" sz="2400" spc="-1" strike="noStrike">
                <a:solidFill>
                  <a:srgbClr val="920000"/>
                </a:solidFill>
                <a:latin typeface="Calibri"/>
                <a:ea typeface="DejaVu Sans"/>
              </a:rPr>
              <a:t>расширено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содержание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Модуль «Автоматизированные системы»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- </a:t>
            </a:r>
            <a:r>
              <a:rPr b="0" lang="ru-RU" sz="2400" spc="-1" strike="noStrike">
                <a:solidFill>
                  <a:srgbClr val="920000"/>
                </a:solidFill>
                <a:latin typeface="Calibri"/>
                <a:ea typeface="DejaVu Sans"/>
              </a:rPr>
              <a:t>сокращено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содержание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рямоугольник 4"/>
          <p:cNvSpPr/>
          <p:nvPr/>
        </p:nvSpPr>
        <p:spPr>
          <a:xfrm>
            <a:off x="1419120" y="3934080"/>
            <a:ext cx="6288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Предметные результаты освоения содержания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Прямоугольник 5"/>
          <p:cNvSpPr/>
          <p:nvPr/>
        </p:nvSpPr>
        <p:spPr>
          <a:xfrm>
            <a:off x="3601440" y="4430160"/>
            <a:ext cx="8749440" cy="22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Модуль «Робототехника»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920000"/>
                </a:solidFill>
                <a:latin typeface="Calibri"/>
                <a:ea typeface="DejaVu Sans"/>
              </a:rPr>
              <a:t>Добавили: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 концу обучения в 8 классе: характеризовать конструкцию беспилотных воздушных судов; описывать сферы их применения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 концу обучения в 9 классе: характеризовать принципы работы системы интернет вещей; сферы применения системы интернет вещей в промышленности и быту;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 1"/>
          <p:cNvSpPr/>
          <p:nvPr/>
        </p:nvSpPr>
        <p:spPr>
          <a:xfrm>
            <a:off x="525240" y="66960"/>
            <a:ext cx="1114092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2">
                    <a:lumMod val="25000"/>
                  </a:schemeClr>
                </a:solidFill>
                <a:latin typeface="Times New Roman"/>
                <a:ea typeface="DejaVu Sans"/>
              </a:rPr>
              <a:t>Федеральная рабочая программа по учебному предмету «Технология»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Прямоугольник 3"/>
          <p:cNvSpPr/>
          <p:nvPr/>
        </p:nvSpPr>
        <p:spPr>
          <a:xfrm>
            <a:off x="1406880" y="1349640"/>
            <a:ext cx="10620360" cy="48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Допускает вариативный подход к очерёдности изучения модулей, принципам компоновки учебных тем, форм и методов освоения содержания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Порядок изучения модулей может быть изменён, возможно перераспределение учебного времени между модулями (при сохранении общего количества учебных часов)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Количество часов инвариантных модулей может быть сокращено для введения вариативных. Порядок, классы изучения модулей и количество часов могут быть иными с учётом материально-технического обеспечения образовательной организации.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При отсутствии возможности выполнять практические работы обязательным является изучение всего объёма теоретического материала. Часы, выделяемые на практические работы, можно перенести на изучение других тем инвариантных или вариативных модулей.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Образовательная организация может выбрать один из предложенных вариантов в ФП либо самостоятельно разработать и утвердить иной вариант тематического планирования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Рисунок 1" descr=""/>
          <p:cNvPicPr/>
          <p:nvPr/>
        </p:nvPicPr>
        <p:blipFill>
          <a:blip r:embed="rId1"/>
          <a:stretch/>
        </p:blipFill>
        <p:spPr>
          <a:xfrm>
            <a:off x="2812320" y="0"/>
            <a:ext cx="6566760" cy="6857280"/>
          </a:xfrm>
          <a:prstGeom prst="rect">
            <a:avLst/>
          </a:prstGeom>
          <a:ln w="0">
            <a:noFill/>
          </a:ln>
        </p:spPr>
      </p:pic>
      <p:sp>
        <p:nvSpPr>
          <p:cNvPr id="168" name="TextBox 2"/>
          <p:cNvSpPr/>
          <p:nvPr/>
        </p:nvSpPr>
        <p:spPr>
          <a:xfrm>
            <a:off x="9787680" y="3061440"/>
            <a:ext cx="2605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ВАРИАНТ 1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2"/>
          <p:cNvSpPr/>
          <p:nvPr/>
        </p:nvSpPr>
        <p:spPr>
          <a:xfrm>
            <a:off x="9787680" y="3061440"/>
            <a:ext cx="2605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ВАРИАНТ 2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Рисунок 3" descr=""/>
          <p:cNvPicPr/>
          <p:nvPr/>
        </p:nvPicPr>
        <p:blipFill>
          <a:blip r:embed="rId1"/>
          <a:stretch/>
        </p:blipFill>
        <p:spPr>
          <a:xfrm>
            <a:off x="2487240" y="0"/>
            <a:ext cx="7216560" cy="6857280"/>
          </a:xfrm>
          <a:prstGeom prst="rect">
            <a:avLst/>
          </a:prstGeom>
          <a:ln w="0">
            <a:noFill/>
          </a:ln>
        </p:spPr>
      </p:pic>
      <p:sp>
        <p:nvSpPr>
          <p:cNvPr id="171" name="Прямоугольник 4"/>
          <p:cNvSpPr/>
          <p:nvPr/>
        </p:nvSpPr>
        <p:spPr>
          <a:xfrm>
            <a:off x="9931680" y="3755160"/>
            <a:ext cx="20671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часы, выделяемые на модуль «Робототехника», перенесены в модуль «Технологии обработки материалов, пищевых продуктов»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2"/>
          <p:cNvSpPr/>
          <p:nvPr/>
        </p:nvSpPr>
        <p:spPr>
          <a:xfrm>
            <a:off x="9552240" y="2203560"/>
            <a:ext cx="2605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ВАРИАНТ 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Прямоугольник 5"/>
          <p:cNvSpPr/>
          <p:nvPr/>
        </p:nvSpPr>
        <p:spPr>
          <a:xfrm>
            <a:off x="9552240" y="2887560"/>
            <a:ext cx="217980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часы, выделяемые на модуль «Технологии обработки материалов, пищевых продуктов» (за счёт практических работ, не обеспеченных необходимым оборудованием), перенесены в модуль «Робототехника»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Рисунок 6" descr=""/>
          <p:cNvPicPr/>
          <p:nvPr/>
        </p:nvPicPr>
        <p:blipFill>
          <a:blip r:embed="rId1"/>
          <a:stretch/>
        </p:blipFill>
        <p:spPr>
          <a:xfrm>
            <a:off x="2348280" y="0"/>
            <a:ext cx="71006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2"/>
          <p:cNvSpPr/>
          <p:nvPr/>
        </p:nvSpPr>
        <p:spPr>
          <a:xfrm>
            <a:off x="9552240" y="2203560"/>
            <a:ext cx="2605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ВАРИАНТ 4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4" descr=""/>
          <p:cNvPicPr/>
          <p:nvPr/>
        </p:nvPicPr>
        <p:blipFill>
          <a:blip r:embed="rId1"/>
          <a:stretch/>
        </p:blipFill>
        <p:spPr>
          <a:xfrm>
            <a:off x="2903040" y="0"/>
            <a:ext cx="6384960" cy="685728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5"/>
          <p:cNvSpPr/>
          <p:nvPr/>
        </p:nvSpPr>
        <p:spPr>
          <a:xfrm>
            <a:off x="9552240" y="2887560"/>
            <a:ext cx="21798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часы модуля могут быть перераспределены с учётом интересов участников образовательных отношений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"/>
          <p:cNvSpPr/>
          <p:nvPr/>
        </p:nvSpPr>
        <p:spPr>
          <a:xfrm>
            <a:off x="4248360" y="281520"/>
            <a:ext cx="34178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2">
                    <a:lumMod val="25000"/>
                  </a:schemeClr>
                </a:solidFill>
                <a:latin typeface="Arial"/>
                <a:ea typeface="DejaVu Sans"/>
              </a:rPr>
              <a:t>РЕСУРСЫ ККИПК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Рисунок 6" descr=""/>
          <p:cNvPicPr/>
          <p:nvPr/>
        </p:nvPicPr>
        <p:blipFill>
          <a:blip r:embed="rId1"/>
          <a:stretch/>
        </p:blipFill>
        <p:spPr>
          <a:xfrm>
            <a:off x="9492480" y="-574200"/>
            <a:ext cx="2519280" cy="2519280"/>
          </a:xfrm>
          <a:prstGeom prst="rect">
            <a:avLst/>
          </a:prstGeom>
          <a:ln w="0">
            <a:noFill/>
          </a:ln>
        </p:spPr>
      </p:pic>
      <p:sp>
        <p:nvSpPr>
          <p:cNvPr id="180" name="TextBox 8"/>
          <p:cNvSpPr/>
          <p:nvPr/>
        </p:nvSpPr>
        <p:spPr>
          <a:xfrm>
            <a:off x="2007000" y="1133280"/>
            <a:ext cx="10184400" cy="56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Программы ПК: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Быстрый старт в искусственный интеллект </a:t>
            </a:r>
            <a:r>
              <a:rPr b="0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(72 часа, дистанционно)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Реализация требований обновленных ФГОС НОО, ФГОС ООО в работе учителя (для учителей технологии) </a:t>
            </a:r>
            <a:r>
              <a:rPr b="0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(36 часов, очно-дистанционно)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Реализация рабочей программы по учебному предмету «Технология» в соответствии с ФГОС ООО: модуль «Компьютерная графика. Черчение»</a:t>
            </a:r>
            <a:r>
              <a:rPr b="0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(44 часа, очно)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Реализация содержания предметной области «Технология» в соответствии с Концепцией: робототехника </a:t>
            </a:r>
            <a:r>
              <a:rPr b="0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(44 часа, очно)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Реализация содержания предметной области «Технология» в соответствии с Концепцией: 3D-моделирование, прототипирование и макетирование </a:t>
            </a:r>
            <a:r>
              <a:rPr b="0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(44 часа, очно)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1"/>
          <p:cNvSpPr/>
          <p:nvPr/>
        </p:nvSpPr>
        <p:spPr>
          <a:xfrm>
            <a:off x="4248360" y="281520"/>
            <a:ext cx="34178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2">
                    <a:lumMod val="25000"/>
                  </a:schemeClr>
                </a:solidFill>
                <a:latin typeface="Arial"/>
                <a:ea typeface="DejaVu Sans"/>
              </a:rPr>
              <a:t>РЕСУРСЫ ККИПК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Рисунок 6" descr=""/>
          <p:cNvPicPr/>
          <p:nvPr/>
        </p:nvPicPr>
        <p:blipFill>
          <a:blip r:embed="rId1"/>
          <a:stretch/>
        </p:blipFill>
        <p:spPr>
          <a:xfrm>
            <a:off x="9492480" y="-574200"/>
            <a:ext cx="2519280" cy="2519280"/>
          </a:xfrm>
          <a:prstGeom prst="rect">
            <a:avLst/>
          </a:prstGeom>
          <a:ln w="0">
            <a:noFill/>
          </a:ln>
        </p:spPr>
      </p:pic>
      <p:sp>
        <p:nvSpPr>
          <p:cNvPr id="183" name="Прямоугольник 2"/>
          <p:cNvSpPr/>
          <p:nvPr/>
        </p:nvSpPr>
        <p:spPr>
          <a:xfrm>
            <a:off x="403200" y="1817640"/>
            <a:ext cx="60951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Фестиваль технологических идей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(ноябрь)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Прямоугольник 5"/>
          <p:cNvSpPr/>
          <p:nvPr/>
        </p:nvSpPr>
        <p:spPr>
          <a:xfrm>
            <a:off x="6489720" y="1397520"/>
            <a:ext cx="570132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Цель: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представление региональных практик по изменению содержания и методик преподавания в предметных областях «Технология» и «Естественные науки»; демонстрация результатов обучающихся в области технологического образования и популяризация востребованных в Красноярском крае современных профессий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Прямоугольник 3"/>
          <p:cNvSpPr/>
          <p:nvPr/>
        </p:nvSpPr>
        <p:spPr>
          <a:xfrm>
            <a:off x="1326960" y="4416840"/>
            <a:ext cx="51620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Профессиональное сетевое сообщество (сетевое методическое объединение) по предмету «Технология»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Рисунок 7" descr=""/>
          <p:cNvPicPr/>
          <p:nvPr/>
        </p:nvPicPr>
        <p:blipFill>
          <a:blip r:embed="rId2"/>
          <a:stretch/>
        </p:blipFill>
        <p:spPr>
          <a:xfrm>
            <a:off x="6634440" y="4169520"/>
            <a:ext cx="2063880" cy="2063880"/>
          </a:xfrm>
          <a:prstGeom prst="rect">
            <a:avLst/>
          </a:prstGeom>
          <a:ln w="0">
            <a:noFill/>
          </a:ln>
        </p:spPr>
      </p:pic>
      <p:sp>
        <p:nvSpPr>
          <p:cNvPr id="187" name="TextBox 9"/>
          <p:cNvSpPr/>
          <p:nvPr/>
        </p:nvSpPr>
        <p:spPr>
          <a:xfrm>
            <a:off x="6944760" y="6053400"/>
            <a:ext cx="19497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dl.kipk.ru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Прямоугольник 10"/>
          <p:cNvSpPr/>
          <p:nvPr/>
        </p:nvSpPr>
        <p:spPr>
          <a:xfrm>
            <a:off x="8999280" y="4694040"/>
            <a:ext cx="163980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724 участника сообщества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Прямоугольник 1"/>
          <p:cNvSpPr/>
          <p:nvPr/>
        </p:nvSpPr>
        <p:spPr>
          <a:xfrm>
            <a:off x="1645920" y="1116000"/>
            <a:ext cx="10170360" cy="49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Ссылки на учебники «Технология» 5-9 кл. 2023 г. УМК  Глозман Е.С.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Calibri"/>
                <a:ea typeface="Times New Roman"/>
              </a:rPr>
              <a:t>5 класс: </a:t>
            </a:r>
            <a:r>
              <a:rPr b="0" lang="ru-RU" sz="2000" spc="-1" strike="noStrike" u="sng">
                <a:solidFill>
                  <a:srgbClr val="3e2a16"/>
                </a:solidFill>
                <a:uFillTx/>
                <a:latin typeface="Calibri"/>
                <a:ea typeface="Times New Roman"/>
                <a:hlinkClick r:id="rId1"/>
              </a:rPr>
              <a:t>https://shop.prosv.ru/texnologiya-5-klass-uchebnik23142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Calibri"/>
                <a:ea typeface="Times New Roman"/>
              </a:rPr>
              <a:t>ЭФУ 5 класс: </a:t>
            </a:r>
            <a:r>
              <a:rPr b="0" lang="ru-RU" sz="2000" spc="-1" strike="noStrike" u="sng">
                <a:solidFill>
                  <a:srgbClr val="3e2a16"/>
                </a:solidFill>
                <a:uFillTx/>
                <a:latin typeface="Calibri"/>
                <a:ea typeface="Times New Roman"/>
                <a:hlinkClick r:id="rId2"/>
              </a:rPr>
              <a:t>https://shop.prosv.ru/texnologiya--5-klass--elektronnaya-forma-uchebnika22691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Calibri"/>
                <a:ea typeface="Times New Roman"/>
              </a:rPr>
              <a:t>6 класс: </a:t>
            </a:r>
            <a:r>
              <a:rPr b="0" lang="ru-RU" sz="2000" spc="-1" strike="noStrike" u="sng">
                <a:solidFill>
                  <a:srgbClr val="3e2a16"/>
                </a:solidFill>
                <a:uFillTx/>
                <a:latin typeface="Calibri"/>
                <a:ea typeface="Times New Roman"/>
                <a:hlinkClick r:id="rId3"/>
              </a:rPr>
              <a:t>https://shop.prosv.ru/texnologiya-6-klass-uchebnik22473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Calibri"/>
                <a:ea typeface="Times New Roman"/>
              </a:rPr>
              <a:t>ЭФУ 6 класс: </a:t>
            </a:r>
            <a:r>
              <a:rPr b="0" lang="ru-RU" sz="2000" spc="-1" strike="noStrike" u="sng">
                <a:solidFill>
                  <a:srgbClr val="3e2a16"/>
                </a:solidFill>
                <a:uFillTx/>
                <a:latin typeface="Calibri"/>
                <a:ea typeface="Times New Roman"/>
                <a:hlinkClick r:id="rId4"/>
              </a:rPr>
              <a:t>https://shop.prosv.ru/texnologiya--6-klass--elektronnaya-forma-uchebnika22692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Calibri"/>
                <a:ea typeface="Times New Roman"/>
              </a:rPr>
              <a:t>7 класс: </a:t>
            </a:r>
            <a:r>
              <a:rPr b="0" lang="ru-RU" sz="2000" spc="-1" strike="noStrike" u="sng">
                <a:solidFill>
                  <a:srgbClr val="3e2a16"/>
                </a:solidFill>
                <a:uFillTx/>
                <a:latin typeface="Calibri"/>
                <a:ea typeface="Times New Roman"/>
                <a:hlinkClick r:id="rId5"/>
              </a:rPr>
              <a:t>https://shop.prosv.ru/texnologiya--7-klass--uchebnik22273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Calibri"/>
                <a:ea typeface="Times New Roman"/>
              </a:rPr>
              <a:t>ЭФУ 7 класс: </a:t>
            </a:r>
            <a:r>
              <a:rPr b="0" lang="ru-RU" sz="2000" spc="-1" strike="noStrike" u="sng">
                <a:solidFill>
                  <a:srgbClr val="3e2a16"/>
                </a:solidFill>
                <a:uFillTx/>
                <a:latin typeface="Calibri"/>
                <a:ea typeface="Times New Roman"/>
                <a:hlinkClick r:id="rId6"/>
              </a:rPr>
              <a:t>https://shop.prosv.ru/texnologiya--7-klass--elektronnaya-forma-uchebnika22693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Calibri"/>
                <a:ea typeface="Times New Roman"/>
              </a:rPr>
              <a:t>8-9 класс: </a:t>
            </a:r>
            <a:r>
              <a:rPr b="0" lang="ru-RU" sz="2000" spc="-1" strike="noStrike" u="sng">
                <a:solidFill>
                  <a:srgbClr val="3e2a16"/>
                </a:solidFill>
                <a:uFillTx/>
                <a:latin typeface="Calibri"/>
                <a:ea typeface="Times New Roman"/>
                <a:hlinkClick r:id="rId7"/>
              </a:rPr>
              <a:t>https://shop.prosv.ru/texnologiya--8-9-klassy--uchebnik22474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Calibri"/>
                <a:ea typeface="Times New Roman"/>
              </a:rPr>
              <a:t>ЭФУ 8-9 класс: </a:t>
            </a:r>
            <a:r>
              <a:rPr b="0" lang="ru-RU" sz="2000" spc="-1" strike="noStrike" u="sng">
                <a:solidFill>
                  <a:srgbClr val="3e2a16"/>
                </a:solidFill>
                <a:uFillTx/>
                <a:latin typeface="Calibri"/>
                <a:ea typeface="Times New Roman"/>
                <a:hlinkClick r:id="rId8"/>
              </a:rPr>
              <a:t>https://shop.prosv.ru/texnologiya--8-9-klassy--elektronnaya-forma-uchebnika22694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Ссылка на методичку + рабочую программу к УМК «Технология» 5-9 кл. 2023 г.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Глозман Е.С.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Aft>
                <a:spcPts val="1001"/>
              </a:spcAft>
            </a:pPr>
            <a:r>
              <a:rPr b="0" lang="ru-RU" sz="2000" spc="-1" strike="noStrike" u="sng">
                <a:solidFill>
                  <a:srgbClr val="3e2a16"/>
                </a:solidFill>
                <a:uFillTx/>
                <a:latin typeface="Calibri"/>
                <a:ea typeface="Calibri"/>
                <a:hlinkClick r:id="rId9"/>
              </a:rPr>
              <a:t>http://qr.prosv.ru/cover/c551d1bc-e0d1-4ffe-81e7-858936143355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Прямоугольник 2"/>
          <p:cNvSpPr/>
          <p:nvPr/>
        </p:nvSpPr>
        <p:spPr>
          <a:xfrm>
            <a:off x="3465360" y="5758200"/>
            <a:ext cx="7285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Ссылка на подборку электронных ресурсов  </a:t>
            </a:r>
            <a:r>
              <a:rPr b="0" lang="en-US" sz="2000" spc="-1" strike="noStrike" u="sng">
                <a:solidFill>
                  <a:srgbClr val="3e2a16"/>
                </a:solidFill>
                <a:uFillTx/>
                <a:latin typeface="Calibri"/>
                <a:ea typeface="DejaVu Sans"/>
                <a:hlinkClick r:id="rId10"/>
              </a:rPr>
              <a:t>https://clck.ru/35Renr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Box 3"/>
          <p:cNvSpPr/>
          <p:nvPr/>
        </p:nvSpPr>
        <p:spPr>
          <a:xfrm>
            <a:off x="4754880" y="6322680"/>
            <a:ext cx="6850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lang="ru-RU" sz="1800" spc="-1" strike="noStrike">
                <a:solidFill>
                  <a:srgbClr val="222a35"/>
                </a:solidFill>
                <a:latin typeface="Calibri"/>
                <a:ea typeface="DejaVu Sans"/>
              </a:rPr>
              <a:t>ПРИМЕР «Интернетвещей» </a:t>
            </a:r>
            <a:r>
              <a:rPr b="0" lang="en-US" sz="1800" spc="-1" strike="noStrike" u="sng">
                <a:solidFill>
                  <a:srgbClr val="3e2a16"/>
                </a:solidFill>
                <a:uFillTx/>
                <a:latin typeface="Calibri"/>
                <a:ea typeface="DejaVu Sans"/>
                <a:hlinkClick r:id="rId11"/>
              </a:rPr>
              <a:t>https://msk.rt.ru/lc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4"/>
          <p:cNvSpPr/>
          <p:nvPr/>
        </p:nvSpPr>
        <p:spPr>
          <a:xfrm>
            <a:off x="309600" y="28080"/>
            <a:ext cx="11881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ФПУ от 21.09.2022 г. № 858.  С. 72. Порядковый номер 612-615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920000"/>
                </a:solidFill>
                <a:latin typeface="Calibri"/>
                <a:ea typeface="DejaVu Sans"/>
              </a:rPr>
              <a:t>Технология: учебник / Е. С. Глозман, О. А. Кожина,Ю. Л. Хотунцев [и др.]. — 4-е изд., перераб.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Прямоугольник 3"/>
          <p:cNvSpPr/>
          <p:nvPr/>
        </p:nvSpPr>
        <p:spPr>
          <a:xfrm>
            <a:off x="298800" y="300240"/>
            <a:ext cx="106318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2">
                    <a:lumMod val="10000"/>
                  </a:schemeClr>
                </a:solidFill>
                <a:latin typeface="Arial"/>
                <a:ea typeface="DejaVu Sans"/>
              </a:rPr>
              <a:t>ПРОФОРИЕНТАЦИОННЫЙ МИНИМУМ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4"/>
          <p:cNvSpPr/>
          <p:nvPr/>
        </p:nvSpPr>
        <p:spPr>
          <a:xfrm>
            <a:off x="408240" y="1077120"/>
            <a:ext cx="9649440" cy="350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>
                    <a:lumMod val="50000"/>
                  </a:schemeClr>
                </a:solidFill>
                <a:latin typeface="Arial"/>
                <a:ea typeface="DejaVu Sans"/>
              </a:rPr>
              <a:t>С 1 сентября 2023 года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2">
                    <a:lumMod val="50000"/>
                  </a:schemeClr>
                </a:solidFill>
                <a:latin typeface="Arial"/>
                <a:ea typeface="DejaVu Sans"/>
              </a:rPr>
              <a:t>ЕДИНАЯ МОДЕЛЬ ПРОФОРИЕНТАЦИИ – ПРОФОРИЕНТАЦИОННЫЙ МИНИМУМ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>
                    <a:lumMod val="50000"/>
                  </a:schemeClr>
                </a:solidFill>
                <a:latin typeface="Arial"/>
                <a:ea typeface="DejaVu Sans"/>
              </a:rPr>
              <a:t>внедряется </a:t>
            </a:r>
            <a:r>
              <a:rPr b="1" lang="ru-RU" sz="2800" spc="-1" strike="noStrike">
                <a:solidFill>
                  <a:schemeClr val="accent2">
                    <a:lumMod val="50000"/>
                  </a:schemeClr>
                </a:solidFill>
                <a:latin typeface="Arial"/>
                <a:ea typeface="DejaVu Sans"/>
              </a:rPr>
              <a:t>во всех школах* </a:t>
            </a:r>
            <a:r>
              <a:rPr b="0" lang="ru-RU" sz="2800" spc="-1" strike="noStrike">
                <a:solidFill>
                  <a:schemeClr val="accent2">
                    <a:lumMod val="50000"/>
                  </a:schemeClr>
                </a:solidFill>
                <a:latin typeface="Arial"/>
                <a:ea typeface="DejaVu Sans"/>
              </a:rPr>
              <a:t>Российской Федерации для обучающихся 6-11-х классов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chemeClr val="accent2">
                    <a:lumMod val="10000"/>
                  </a:schemeClr>
                </a:solidFill>
                <a:latin typeface="Arial"/>
                <a:ea typeface="DejaVu Sans"/>
              </a:rPr>
              <a:t>*</a:t>
            </a:r>
            <a:r>
              <a:rPr b="0" lang="en-US" sz="1400" spc="-1" strike="noStrike">
                <a:solidFill>
                  <a:schemeClr val="accent2">
                    <a:lumMod val="10000"/>
                  </a:schemeClr>
                </a:solidFill>
                <a:latin typeface="Arial"/>
                <a:ea typeface="DejaVu Sans"/>
              </a:rPr>
              <a:t> </a:t>
            </a:r>
            <a:r>
              <a:rPr b="0" lang="ru-RU" sz="1400" spc="-1" strike="noStrike">
                <a:solidFill>
                  <a:schemeClr val="accent2">
                    <a:lumMod val="10000"/>
                  </a:schemeClr>
                </a:solidFill>
                <a:latin typeface="Arial"/>
                <a:ea typeface="DejaVu Sans"/>
              </a:rPr>
              <a:t>Решение о реализации профориентационного минимума в организации, осуществляющей образовательную деятельность по адаптивным основным общеобразовательным программам принимается самой организацией по согласованию с органом исполнительной власти субъекта Российской Федерации, осуществляющим государственное управление в сфере образования.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ямоугольник 3"/>
          <p:cNvSpPr/>
          <p:nvPr/>
        </p:nvSpPr>
        <p:spPr>
          <a:xfrm>
            <a:off x="307800" y="171720"/>
            <a:ext cx="105850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3e2a16"/>
                </a:solidFill>
                <a:latin typeface="Arial"/>
                <a:ea typeface="DejaVu Sans"/>
              </a:rPr>
              <a:t>СОДЕРЖАНИЕ ПРОФМИНИМУМА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6" name="Таблица 7"/>
          <p:cNvGraphicFramePr/>
          <p:nvPr/>
        </p:nvGraphicFramePr>
        <p:xfrm>
          <a:off x="307800" y="914400"/>
          <a:ext cx="9429840" cy="5076720"/>
        </p:xfrm>
        <a:graphic>
          <a:graphicData uri="http://schemas.openxmlformats.org/drawingml/2006/table">
            <a:tbl>
              <a:tblPr/>
              <a:tblGrid>
                <a:gridCol w="3643920"/>
                <a:gridCol w="1869480"/>
                <a:gridCol w="2129040"/>
                <a:gridCol w="1787760"/>
              </a:tblGrid>
              <a:tr h="10328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6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Направление профориентационного минимума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6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Базовый </a:t>
                      </a:r>
                      <a:br>
                        <a:rPr sz="1600"/>
                      </a:br>
                      <a:r>
                        <a:rPr b="1" lang="ru-RU" sz="16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уровень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6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Основной </a:t>
                      </a:r>
                      <a:br>
                        <a:rPr sz="1600"/>
                      </a:br>
                      <a:r>
                        <a:rPr b="1" lang="ru-RU" sz="16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уровень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6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Продвинутый </a:t>
                      </a:r>
                      <a:br>
                        <a:rPr sz="1600"/>
                      </a:br>
                      <a:r>
                        <a:rPr b="1" lang="ru-RU" sz="16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уровень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910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УРОЧНАЯ ДЕЯТЕЛЬНОСТЬ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</a:rPr>
                        <a:t>4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</a:rPr>
                        <a:t>НЕ МЕНЕЕ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</a:rPr>
                        <a:t>9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</a:rPr>
                        <a:t>НЕ МЕНЕЕ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</a:rPr>
                        <a:t>11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880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ВНЕУРОЧНАЯ ДЕЯТЕЛЬНОСТЬ: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КУРС ЗАНЯТИЙ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«РОССИЯ – МОИ ГОРИЗОНТЫ»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34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34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34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5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ВЗАИМОДЕЙСТВИЕ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С РОДИТЕЛЯМИ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2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2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4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5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ПРАКТИКО-ОРИЕНТИРОВАННЫЙ МОДУЛЬ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12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18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5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ДОПОЛНИТЕЛЬНОЕ ОБРАЗОВАНИЕ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3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3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5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ПРОФЕССИОНАЛЬНОЕ ОБУЧЕНИЕ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10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5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6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Итого: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НЕ МЕНЕЕ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40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60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НЕ МЕНЕЕ </a:t>
                      </a:r>
                      <a:br>
                        <a:rPr sz="1400"/>
                      </a:br>
                      <a:r>
                        <a:rPr b="1" lang="ru-RU" sz="1400" spc="-1" strike="noStrike">
                          <a:solidFill>
                            <a:srgbClr val="3e2a16"/>
                          </a:solidFill>
                          <a:latin typeface="Arial"/>
                          <a:ea typeface="Calibri"/>
                        </a:rPr>
                        <a:t>80 АК. Ч.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Прямоугольник 3"/>
          <p:cNvSpPr/>
          <p:nvPr/>
        </p:nvSpPr>
        <p:spPr>
          <a:xfrm>
            <a:off x="343080" y="136440"/>
            <a:ext cx="105879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3e2a16"/>
                </a:solidFill>
                <a:latin typeface="Arial"/>
                <a:ea typeface="DejaVu Sans"/>
              </a:rPr>
              <a:t>НЕОБХОДИМЫЕ УСЛОВИЯ РЕАЛИЗАЦИИ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3e2a16"/>
                </a:solidFill>
                <a:latin typeface="Arial"/>
                <a:ea typeface="DejaVu Sans"/>
              </a:rPr>
              <a:t>ПРОФОРИЕНТАЦИОННОГО МИНИМУМА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Объект 3" descr=""/>
          <p:cNvPicPr/>
          <p:nvPr/>
        </p:nvPicPr>
        <p:blipFill>
          <a:blip r:embed="rId1"/>
          <a:stretch/>
        </p:blipFill>
        <p:spPr>
          <a:xfrm>
            <a:off x="406080" y="1756800"/>
            <a:ext cx="9604800" cy="410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3"/>
          <p:cNvSpPr/>
          <p:nvPr/>
        </p:nvSpPr>
        <p:spPr>
          <a:xfrm>
            <a:off x="2880720" y="342720"/>
            <a:ext cx="6429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4d0d1a"/>
                </a:solidFill>
                <a:latin typeface="Franklin Gothic Demi Cond"/>
                <a:ea typeface="DejaVu Sans"/>
              </a:rPr>
              <a:t>Магистральное направление «Профориентация»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4d0d1a"/>
                </a:solidFill>
                <a:latin typeface="Franklin Gothic Demi Cond"/>
                <a:ea typeface="DejaVu Sans"/>
              </a:rPr>
              <a:t>Критерий «Сопровождение выбора профессии»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0" name="object 4"/>
          <p:cNvGraphicFramePr/>
          <p:nvPr/>
        </p:nvGraphicFramePr>
        <p:xfrm>
          <a:off x="353520" y="1267560"/>
          <a:ext cx="11525760" cy="5411160"/>
        </p:xfrm>
        <a:graphic>
          <a:graphicData uri="http://schemas.openxmlformats.org/drawingml/2006/table">
            <a:tbl>
              <a:tblPr/>
              <a:tblGrid>
                <a:gridCol w="4537440"/>
                <a:gridCol w="1857960"/>
                <a:gridCol w="2213280"/>
                <a:gridCol w="1512360"/>
                <a:gridCol w="1405080"/>
              </a:tblGrid>
              <a:tr h="365760">
                <a:tc>
                  <a:txBody>
                    <a:bodyPr anchor="t">
                      <a:noAutofit/>
                    </a:bodyPr>
                    <a:p>
                      <a:pPr marL="3240" algn="ctr">
                        <a:lnSpc>
                          <a:spcPct val="100000"/>
                        </a:lnSpc>
                        <a:spcBef>
                          <a:spcPts val="306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rebuchet MS"/>
                        </a:rPr>
                        <a:t>Показатель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306"/>
                        </a:spcBef>
                      </a:pP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0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306"/>
                        </a:spcBef>
                      </a:pP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1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7480">
                        <a:lnSpc>
                          <a:spcPct val="100000"/>
                        </a:lnSpc>
                        <a:spcBef>
                          <a:spcPts val="306"/>
                        </a:spcBef>
                      </a:pP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2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64920">
                        <a:lnSpc>
                          <a:spcPct val="100000"/>
                        </a:lnSpc>
                        <a:spcBef>
                          <a:spcPts val="306"/>
                        </a:spcBef>
                      </a:pP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3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11440">
                <a:tc>
                  <a:txBody>
                    <a:bodyPr anchor="t">
                      <a:noAutofit/>
                    </a:bodyPr>
                    <a:p>
                      <a:pPr marL="90720">
                        <a:lnSpc>
                          <a:spcPts val="1131"/>
                        </a:lnSpc>
                        <a:spcBef>
                          <a:spcPts val="334"/>
                        </a:spcBef>
                      </a:pP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Реа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иза</a:t>
                      </a:r>
                      <a:r>
                        <a:rPr b="0" lang="ru-RU" sz="1050" spc="1" strike="noStrike">
                          <a:solidFill>
                            <a:srgbClr val="1b3181"/>
                          </a:solidFill>
                          <a:latin typeface="Tahoma"/>
                        </a:rPr>
                        <a:t>ц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я</a:t>
                      </a:r>
                      <a:r>
                        <a:rPr b="0" lang="ru-RU" sz="1050" spc="-9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у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рж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д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енн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го</a:t>
                      </a:r>
                      <a:r>
                        <a:rPr b="0" lang="ru-RU" sz="1050" spc="-7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кал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д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а</a:t>
                      </a:r>
                      <a:r>
                        <a:rPr b="0" lang="ru-RU" sz="1050" spc="1" strike="noStrike">
                          <a:solidFill>
                            <a:srgbClr val="1b3181"/>
                          </a:solidFill>
                          <a:latin typeface="Tahoma"/>
                        </a:rPr>
                        <a:t>р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го</a:t>
                      </a:r>
                      <a:r>
                        <a:rPr b="0" lang="ru-RU" sz="1050" spc="-7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ана  </a:t>
                      </a:r>
                      <a:r>
                        <a:rPr b="0" lang="ru-RU" sz="105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профориентационной</a:t>
                      </a:r>
                      <a:r>
                        <a:rPr b="0" lang="ru-RU" sz="1050" spc="-7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86" strike="noStrike">
                          <a:solidFill>
                            <a:srgbClr val="1b3181"/>
                          </a:solidFill>
                          <a:latin typeface="Tahoma"/>
                        </a:rPr>
                        <a:t>деятельности</a:t>
                      </a:r>
                      <a:r>
                        <a:rPr b="0" lang="ru-RU" sz="105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050" spc="-3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школе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0720">
                        <a:lnSpc>
                          <a:spcPts val="1131"/>
                        </a:lnSpc>
                        <a:spcBef>
                          <a:spcPts val="6"/>
                        </a:spcBef>
                      </a:pPr>
                      <a:r>
                        <a:rPr b="0" lang="ru-RU" sz="1050" spc="21" strike="noStrike">
                          <a:solidFill>
                            <a:srgbClr val="1b3181"/>
                          </a:solidFill>
                          <a:latin typeface="Tahoma"/>
                        </a:rPr>
                        <a:t>(в </a:t>
                      </a:r>
                      <a:r>
                        <a:rPr b="0" lang="ru-RU" sz="1050" spc="86" strike="noStrike">
                          <a:solidFill>
                            <a:srgbClr val="1b3181"/>
                          </a:solidFill>
                          <a:latin typeface="Tahoma"/>
                        </a:rPr>
                        <a:t>соответствии </a:t>
                      </a:r>
                      <a:r>
                        <a:rPr b="0" lang="ru-RU" sz="105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с </a:t>
                      </a:r>
                      <a:r>
                        <a:rPr b="0" lang="ru-RU" sz="105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календарным планом </a:t>
                      </a:r>
                      <a:r>
                        <a:rPr b="0" lang="ru-RU" sz="105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профориентационной</a:t>
                      </a:r>
                      <a:r>
                        <a:rPr b="0" lang="ru-RU" sz="105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69" strike="noStrike">
                          <a:solidFill>
                            <a:srgbClr val="1b3181"/>
                          </a:solidFill>
                          <a:latin typeface="Tahoma"/>
                        </a:rPr>
                        <a:t>деятельности,</a:t>
                      </a:r>
                      <a:r>
                        <a:rPr b="0" lang="ru-RU" sz="105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разработанном</a:t>
                      </a:r>
                      <a:r>
                        <a:rPr b="0" lang="ru-RU" sz="1050" spc="-6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0720">
                        <a:lnSpc>
                          <a:spcPts val="1120"/>
                        </a:lnSpc>
                      </a:pP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субъе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кте</a:t>
                      </a:r>
                      <a:r>
                        <a:rPr b="0" lang="ru-RU" sz="1050" spc="-5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Р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Ф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)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09920">
                        <a:lnSpc>
                          <a:spcPts val="3251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655200">
                        <a:lnSpc>
                          <a:spcPts val="3251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6c5f9"/>
                    </a:solidFill>
                  </a:tcPr>
                </a:tc>
              </a:tr>
              <a:tr h="475200">
                <a:tc>
                  <a:txBody>
                    <a:bodyPr anchor="t">
                      <a:noAutofit/>
                    </a:bodyPr>
                    <a:p>
                      <a:pPr marL="90720">
                        <a:lnSpc>
                          <a:spcPts val="1131"/>
                        </a:lnSpc>
                        <a:spcBef>
                          <a:spcPts val="334"/>
                        </a:spcBef>
                      </a:pPr>
                      <a:r>
                        <a:rPr b="0" lang="ru-RU" sz="105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Определение</a:t>
                      </a:r>
                      <a:r>
                        <a:rPr b="0" lang="ru-RU" sz="105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86" strike="noStrike">
                          <a:solidFill>
                            <a:srgbClr val="1b3181"/>
                          </a:solidFill>
                          <a:latin typeface="Tahoma"/>
                        </a:rPr>
                        <a:t>заместителя</a:t>
                      </a:r>
                      <a:r>
                        <a:rPr b="0" lang="ru-RU" sz="1050" spc="-6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директора,</a:t>
                      </a:r>
                      <a:r>
                        <a:rPr b="0" lang="ru-RU" sz="1050" spc="-6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ответственного</a:t>
                      </a:r>
                      <a:r>
                        <a:rPr b="0" lang="ru-RU" sz="105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за </a:t>
                      </a:r>
                      <a:r>
                        <a:rPr b="0" lang="ru-RU" sz="1050" spc="-31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реализацию</a:t>
                      </a:r>
                      <a:r>
                        <a:rPr b="0" lang="ru-RU" sz="1050" spc="-7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профориентационной</a:t>
                      </a:r>
                      <a:r>
                        <a:rPr b="0" lang="ru-RU" sz="1050" spc="-7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86" strike="noStrike">
                          <a:solidFill>
                            <a:srgbClr val="1b3181"/>
                          </a:solidFill>
                          <a:latin typeface="Tahoma"/>
                        </a:rPr>
                        <a:t>деятельности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2828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5520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67440">
                <a:tc>
                  <a:txBody>
                    <a:bodyPr anchor="t">
                      <a:noAutofit/>
                    </a:bodyPr>
                    <a:p>
                      <a:pPr marL="90720">
                        <a:lnSpc>
                          <a:spcPct val="89000"/>
                        </a:lnSpc>
                        <a:spcBef>
                          <a:spcPts val="320"/>
                        </a:spcBef>
                      </a:pPr>
                      <a:r>
                        <a:rPr b="0" lang="ru-RU" sz="105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Наличие соглашений </a:t>
                      </a:r>
                      <a:r>
                        <a:rPr b="0" lang="ru-RU" sz="105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с региональными </a:t>
                      </a:r>
                      <a:r>
                        <a:rPr b="0" lang="ru-RU" sz="1050" spc="114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пре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д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прия</a:t>
                      </a:r>
                      <a:r>
                        <a:rPr b="0" lang="ru-RU" sz="1050" spc="-21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я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м</a:t>
                      </a:r>
                      <a:r>
                        <a:rPr b="0" lang="ru-RU" sz="1050" spc="-2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/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рг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а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из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ац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я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м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и,</a:t>
                      </a:r>
                      <a:r>
                        <a:rPr b="0" lang="ru-RU" sz="1050" spc="-9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казывающи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м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  с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од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й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вие</a:t>
                      </a:r>
                      <a:r>
                        <a:rPr b="0" lang="ru-RU" sz="1050" spc="-5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05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реа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иза</a:t>
                      </a:r>
                      <a:r>
                        <a:rPr b="0" lang="ru-RU" sz="1050" spc="1" strike="noStrike">
                          <a:solidFill>
                            <a:srgbClr val="1b3181"/>
                          </a:solidFill>
                          <a:latin typeface="Tahoma"/>
                        </a:rPr>
                        <a:t>ц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пр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фориен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а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ц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ых  </a:t>
                      </a:r>
                      <a:r>
                        <a:rPr b="0" lang="ru-RU" sz="105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мероприятий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0992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5520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9200">
                <a:tc>
                  <a:txBody>
                    <a:bodyPr anchor="t">
                      <a:noAutofit/>
                    </a:bodyPr>
                    <a:p>
                      <a:pPr marL="90720">
                        <a:lnSpc>
                          <a:spcPct val="90000"/>
                        </a:lnSpc>
                        <a:spcBef>
                          <a:spcPts val="320"/>
                        </a:spcBef>
                      </a:pP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На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ичие</a:t>
                      </a:r>
                      <a:r>
                        <a:rPr b="0" lang="ru-RU" sz="105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пр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фи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ьных</a:t>
                      </a:r>
                      <a:r>
                        <a:rPr b="0" lang="ru-RU" sz="105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пре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д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пр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фе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ал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ь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ых</a:t>
                      </a:r>
                      <a:r>
                        <a:rPr b="0" lang="ru-RU" sz="105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к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ас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  </a:t>
                      </a:r>
                      <a:r>
                        <a:rPr b="0" lang="ru-RU" sz="1050" spc="86" strike="noStrike">
                          <a:solidFill>
                            <a:srgbClr val="1b3181"/>
                          </a:solidFill>
                          <a:latin typeface="Tahoma"/>
                        </a:rPr>
                        <a:t>(инженерные, </a:t>
                      </a:r>
                      <a:r>
                        <a:rPr b="0" lang="ru-RU" sz="105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медицинские, </a:t>
                      </a:r>
                      <a:r>
                        <a:rPr b="0" lang="ru-RU" sz="105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космические, </a:t>
                      </a:r>
                      <a:r>
                        <a:rPr b="0" lang="ru-RU" sz="1050" spc="-52" strike="noStrike">
                          <a:solidFill>
                            <a:srgbClr val="1b3181"/>
                          </a:solidFill>
                          <a:latin typeface="Tahoma"/>
                        </a:rPr>
                        <a:t>IT, </a:t>
                      </a:r>
                      <a:r>
                        <a:rPr b="0" lang="ru-RU" sz="105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86" strike="noStrike">
                          <a:solidFill>
                            <a:srgbClr val="1b3181"/>
                          </a:solidFill>
                          <a:latin typeface="Tahoma"/>
                        </a:rPr>
                        <a:t>педагогические,</a:t>
                      </a:r>
                      <a:r>
                        <a:rPr b="0" lang="ru-RU" sz="105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предпринимательские</a:t>
                      </a:r>
                      <a:r>
                        <a:rPr b="0" lang="ru-RU" sz="105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34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другие)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0992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5520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9200">
                <a:tc>
                  <a:txBody>
                    <a:bodyPr anchor="t">
                      <a:noAutofit/>
                    </a:bodyPr>
                    <a:p>
                      <a:pPr marL="90720" algn="just">
                        <a:lnSpc>
                          <a:spcPct val="90000"/>
                        </a:lnSpc>
                        <a:spcBef>
                          <a:spcPts val="320"/>
                        </a:spcBef>
                      </a:pP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На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ичие</a:t>
                      </a:r>
                      <a:r>
                        <a:rPr b="0" lang="ru-RU" sz="105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исп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ьз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ван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05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до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ни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ьных</a:t>
                      </a:r>
                      <a:r>
                        <a:rPr b="0" lang="ru-RU" sz="1050" spc="-7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ма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ери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ало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050" spc="-6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по  пр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фориен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та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ц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и,</a:t>
                      </a:r>
                      <a:r>
                        <a:rPr b="0" lang="ru-RU" sz="1050" spc="-9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05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м</a:t>
                      </a:r>
                      <a:r>
                        <a:rPr b="0" lang="ru-RU" sz="105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" strike="noStrike">
                          <a:solidFill>
                            <a:srgbClr val="1b3181"/>
                          </a:solidFill>
                          <a:latin typeface="Tahoma"/>
                        </a:rPr>
                        <a:t>ч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050" spc="-6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м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ул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ь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м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д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ийны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х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,</a:t>
                      </a:r>
                      <a:r>
                        <a:rPr b="0" lang="ru-RU" sz="1050" spc="-9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05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уче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б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ных  </a:t>
                      </a:r>
                      <a:r>
                        <a:rPr b="0" lang="ru-RU" sz="105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предметах</a:t>
                      </a:r>
                      <a:r>
                        <a:rPr b="0" lang="ru-RU" sz="105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общеобразовательного</a:t>
                      </a:r>
                      <a:r>
                        <a:rPr b="0" lang="ru-RU" sz="105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цикла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2828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5520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75200">
                <a:tc>
                  <a:txBody>
                    <a:bodyPr anchor="t">
                      <a:noAutofit/>
                    </a:bodyPr>
                    <a:p>
                      <a:pPr marL="9072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120" strike="noStrike">
                          <a:solidFill>
                            <a:srgbClr val="1b3181"/>
                          </a:solidFill>
                          <a:latin typeface="Tahoma"/>
                        </a:rPr>
                        <a:t>Посещение</a:t>
                      </a:r>
                      <a:r>
                        <a:rPr b="0" lang="ru-RU" sz="1050" spc="-6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обучающимися</a:t>
                      </a:r>
                      <a:r>
                        <a:rPr b="0" lang="ru-RU" sz="1050" spc="-9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экскурсий</a:t>
                      </a:r>
                      <a:r>
                        <a:rPr b="0" lang="ru-RU" sz="1050" spc="-9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на</a:t>
                      </a:r>
                      <a:r>
                        <a:rPr b="0" lang="ru-RU" sz="1050" spc="-6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предприятиях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09920">
                        <a:lnSpc>
                          <a:spcPts val="3260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73560">
                        <a:lnSpc>
                          <a:spcPts val="3260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9200">
                <a:tc>
                  <a:txBody>
                    <a:bodyPr anchor="t">
                      <a:noAutofit/>
                    </a:bodyPr>
                    <a:p>
                      <a:pPr marL="90720">
                        <a:lnSpc>
                          <a:spcPts val="1196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Участие</a:t>
                      </a:r>
                      <a:r>
                        <a:rPr b="0" lang="ru-RU" sz="105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обучающихся</a:t>
                      </a:r>
                      <a:r>
                        <a:rPr b="0" lang="ru-RU" sz="105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050" spc="-3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моделирующих</a:t>
                      </a:r>
                      <a:r>
                        <a:rPr b="0" lang="ru-RU" sz="105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профессиональных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0720">
                        <a:lnSpc>
                          <a:spcPts val="1196"/>
                        </a:lnSpc>
                      </a:pP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пр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бах</a:t>
                      </a:r>
                      <a:r>
                        <a:rPr b="0" lang="ru-RU" sz="1050" spc="-7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(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айн)</a:t>
                      </a:r>
                      <a:r>
                        <a:rPr b="0" lang="ru-RU" sz="105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ир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ван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ия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х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09920">
                        <a:lnSpc>
                          <a:spcPts val="3260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55200">
                        <a:lnSpc>
                          <a:spcPts val="3260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9200">
                <a:tc>
                  <a:txBody>
                    <a:bodyPr anchor="t">
                      <a:noAutofit/>
                    </a:bodyPr>
                    <a:p>
                      <a:pPr marL="90720">
                        <a:lnSpc>
                          <a:spcPts val="1196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По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се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щ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050" spc="-6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бу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чающ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м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я</a:t>
                      </a:r>
                      <a:r>
                        <a:rPr b="0" lang="ru-RU" sz="1050" spc="-9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экску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р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ий</a:t>
                      </a:r>
                      <a:r>
                        <a:rPr b="0" lang="ru-RU" sz="1050" spc="-97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05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рган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з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а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ц</a:t>
                      </a:r>
                      <a:r>
                        <a:rPr b="0" lang="ru-RU" sz="105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ия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х</a:t>
                      </a:r>
                      <a:r>
                        <a:rPr b="0" lang="ru-RU" sz="105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05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П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0720">
                        <a:lnSpc>
                          <a:spcPts val="1196"/>
                        </a:lnSpc>
                      </a:pP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05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05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ВО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09920">
                        <a:lnSpc>
                          <a:spcPts val="3260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9200" algn="ctr">
                        <a:lnSpc>
                          <a:spcPts val="3260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9480">
                        <a:lnSpc>
                          <a:spcPts val="720"/>
                        </a:lnSpc>
                        <a:spcBef>
                          <a:spcPts val="794"/>
                        </a:spcBef>
                      </a:pPr>
                      <a:r>
                        <a:rPr b="0" lang="ru-RU" sz="1400" spc="29" strike="noStrike">
                          <a:solidFill>
                            <a:srgbClr val="bebebe"/>
                          </a:solidFill>
                          <a:latin typeface="Tahoma"/>
                        </a:rPr>
                        <a:t>27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object 4"/>
          <p:cNvGraphicFramePr/>
          <p:nvPr/>
        </p:nvGraphicFramePr>
        <p:xfrm>
          <a:off x="364680" y="771120"/>
          <a:ext cx="11631600" cy="3884400"/>
        </p:xfrm>
        <a:graphic>
          <a:graphicData uri="http://schemas.openxmlformats.org/drawingml/2006/table">
            <a:tbl>
              <a:tblPr/>
              <a:tblGrid>
                <a:gridCol w="4160520"/>
                <a:gridCol w="1555560"/>
                <a:gridCol w="2022840"/>
                <a:gridCol w="1946160"/>
                <a:gridCol w="1946880"/>
              </a:tblGrid>
              <a:tr h="2588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06"/>
                        </a:spcBef>
                      </a:pPr>
                      <a:r>
                        <a:rPr b="0" lang="ru-RU" sz="1100" spc="80" strike="noStrike">
                          <a:solidFill>
                            <a:srgbClr val="1b3181"/>
                          </a:solidFill>
                          <a:latin typeface="Trebuchet MS"/>
                        </a:rPr>
                        <a:t>Показатель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06"/>
                        </a:spcBef>
                      </a:pP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0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06"/>
                        </a:spcBef>
                      </a:pP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1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32040">
                        <a:lnSpc>
                          <a:spcPct val="100000"/>
                        </a:lnSpc>
                        <a:spcBef>
                          <a:spcPts val="306"/>
                        </a:spcBef>
                      </a:pP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2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34200">
                        <a:lnSpc>
                          <a:spcPct val="100000"/>
                        </a:lnSpc>
                        <a:spcBef>
                          <a:spcPts val="306"/>
                        </a:spcBef>
                      </a:pP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3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7520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ts val="1191"/>
                        </a:lnSpc>
                        <a:spcBef>
                          <a:spcPts val="326"/>
                        </a:spcBef>
                      </a:pPr>
                      <a:r>
                        <a:rPr b="0" lang="ru-RU" sz="1100" spc="120" strike="noStrike">
                          <a:solidFill>
                            <a:srgbClr val="1b3181"/>
                          </a:solidFill>
                          <a:latin typeface="Tahoma"/>
                        </a:rPr>
                        <a:t>Посещение</a:t>
                      </a:r>
                      <a:r>
                        <a:rPr b="0" lang="ru-RU" sz="110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14" strike="noStrike">
                          <a:solidFill>
                            <a:srgbClr val="1b3181"/>
                          </a:solidFill>
                          <a:latin typeface="Tahoma"/>
                        </a:rPr>
                        <a:t>обучающимися</a:t>
                      </a:r>
                      <a:r>
                        <a:rPr b="0" lang="ru-RU" sz="110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профессиональных</a:t>
                      </a:r>
                      <a:r>
                        <a:rPr b="0" lang="ru-RU" sz="110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20" strike="noStrike">
                          <a:solidFill>
                            <a:srgbClr val="1b3181"/>
                          </a:solidFill>
                          <a:latin typeface="Tahoma"/>
                        </a:rPr>
                        <a:t>проб </a:t>
                      </a:r>
                      <a:r>
                        <a:rPr b="0" lang="ru-RU" sz="1100" spc="-327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на</a:t>
                      </a:r>
                      <a:r>
                        <a:rPr b="0" lang="ru-RU" sz="110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региональных</a:t>
                      </a:r>
                      <a:r>
                        <a:rPr b="0" lang="ru-RU" sz="110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площадках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45000">
                        <a:lnSpc>
                          <a:spcPts val="3251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6640">
                        <a:lnSpc>
                          <a:spcPts val="3251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396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90000"/>
                        </a:lnSpc>
                        <a:spcBef>
                          <a:spcPts val="306"/>
                        </a:spcBef>
                      </a:pP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Посе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щ</a:t>
                      </a:r>
                      <a:r>
                        <a:rPr b="0" lang="ru-RU" sz="110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10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обучающ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им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я</a:t>
                      </a:r>
                      <a:r>
                        <a:rPr b="0" lang="ru-RU" sz="110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з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а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ня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ий</a:t>
                      </a:r>
                      <a:r>
                        <a:rPr b="0" lang="ru-RU" sz="110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п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100" spc="-5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п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р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ог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р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а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мм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а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м 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дополнительного</a:t>
                      </a:r>
                      <a:r>
                        <a:rPr b="0" lang="ru-RU" sz="110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86" strike="noStrike">
                          <a:solidFill>
                            <a:srgbClr val="1b3181"/>
                          </a:solidFill>
                          <a:latin typeface="Tahoma"/>
                        </a:rPr>
                        <a:t>образования,</a:t>
                      </a:r>
                      <a:r>
                        <a:rPr b="0" lang="ru-RU" sz="1100" spc="-5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100" spc="-5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том</a:t>
                      </a:r>
                      <a:r>
                        <a:rPr b="0" lang="ru-RU" sz="1100" spc="-6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числе</a:t>
                      </a:r>
                      <a:r>
                        <a:rPr b="0" lang="ru-RU" sz="110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кружков, </a:t>
                      </a:r>
                      <a:r>
                        <a:rPr b="0" lang="ru-RU" sz="1100" spc="-33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20" strike="noStrike">
                          <a:solidFill>
                            <a:srgbClr val="1b3181"/>
                          </a:solidFill>
                          <a:latin typeface="Tahoma"/>
                        </a:rPr>
                        <a:t>секций</a:t>
                      </a:r>
                      <a:r>
                        <a:rPr b="0" lang="ru-RU" sz="1100" spc="-7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40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10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21" strike="noStrike">
                          <a:solidFill>
                            <a:srgbClr val="1b3181"/>
                          </a:solidFill>
                          <a:latin typeface="Tahoma"/>
                        </a:rPr>
                        <a:t>др.,</a:t>
                      </a:r>
                      <a:r>
                        <a:rPr b="0" lang="ru-RU" sz="110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направленных</a:t>
                      </a:r>
                      <a:r>
                        <a:rPr b="0" lang="ru-RU" sz="1100" spc="-6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на</a:t>
                      </a:r>
                      <a:r>
                        <a:rPr b="0" lang="ru-RU" sz="1100" spc="-5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профориентацию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4500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664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9480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ts val="1191"/>
                        </a:lnSpc>
                        <a:spcBef>
                          <a:spcPts val="326"/>
                        </a:spcBef>
                      </a:pP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р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охожден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100" spc="-9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об</a:t>
                      </a:r>
                      <a:r>
                        <a:rPr b="0" lang="ru-RU" sz="1100" spc="1" strike="noStrike">
                          <a:solidFill>
                            <a:srgbClr val="1b3181"/>
                          </a:solidFill>
                          <a:latin typeface="Tahoma"/>
                        </a:rPr>
                        <a:t>у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чаю</a:t>
                      </a:r>
                      <a:r>
                        <a:rPr b="0" lang="ru-RU" sz="1100" spc="1" strike="noStrike">
                          <a:solidFill>
                            <a:srgbClr val="1b3181"/>
                          </a:solidFill>
                          <a:latin typeface="Tahoma"/>
                        </a:rPr>
                        <a:t>щ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им</a:t>
                      </a:r>
                      <a:r>
                        <a:rPr b="0" lang="ru-RU" sz="110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я</a:t>
                      </a:r>
                      <a:r>
                        <a:rPr b="0" lang="ru-RU" sz="1100" spc="-7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пр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офе</a:t>
                      </a:r>
                      <a:r>
                        <a:rPr b="0" lang="ru-RU" sz="1100" spc="1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си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на</a:t>
                      </a:r>
                      <a:r>
                        <a:rPr b="0" lang="ru-RU" sz="110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л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ьн</a:t>
                      </a:r>
                      <a:r>
                        <a:rPr b="0" lang="ru-RU" sz="1100" spc="-15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го  </a:t>
                      </a:r>
                      <a:r>
                        <a:rPr b="0" lang="ru-RU" sz="110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обучения </a:t>
                      </a:r>
                      <a:r>
                        <a:rPr b="0" lang="ru-RU" sz="110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по </a:t>
                      </a:r>
                      <a:r>
                        <a:rPr b="0" lang="ru-RU" sz="1100" spc="120" strike="noStrike">
                          <a:solidFill>
                            <a:srgbClr val="1b3181"/>
                          </a:solidFill>
                          <a:latin typeface="Tahoma"/>
                        </a:rPr>
                        <a:t>программам </a:t>
                      </a:r>
                      <a:r>
                        <a:rPr b="0" lang="ru-RU" sz="110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профессиональной </a:t>
                      </a:r>
                      <a:r>
                        <a:rPr b="0" lang="ru-RU" sz="110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подготовки</a:t>
                      </a:r>
                      <a:r>
                        <a:rPr b="0" lang="ru-RU" sz="110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по</a:t>
                      </a:r>
                      <a:r>
                        <a:rPr b="0" lang="ru-RU" sz="110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14" strike="noStrike">
                          <a:solidFill>
                            <a:srgbClr val="1b3181"/>
                          </a:solidFill>
                          <a:latin typeface="Tahoma"/>
                        </a:rPr>
                        <a:t>профессиям</a:t>
                      </a:r>
                      <a:r>
                        <a:rPr b="0" lang="ru-RU" sz="1100" spc="-7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рабочих</a:t>
                      </a:r>
                      <a:r>
                        <a:rPr b="0" lang="ru-RU" sz="110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40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100" spc="-4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должностям </a:t>
                      </a:r>
                      <a:r>
                        <a:rPr b="0" lang="ru-RU" sz="1100" spc="-33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служащих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4500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664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396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ts val="1191"/>
                        </a:lnSpc>
                        <a:spcBef>
                          <a:spcPts val="326"/>
                        </a:spcBef>
                      </a:pP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П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р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еден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100" spc="-97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р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д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и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ельских</a:t>
                      </a:r>
                      <a:r>
                        <a:rPr b="0" lang="ru-RU" sz="110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соб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р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а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ний</a:t>
                      </a:r>
                      <a:r>
                        <a:rPr b="0" lang="ru-RU" sz="110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на</a:t>
                      </a:r>
                      <a:r>
                        <a:rPr b="0" lang="ru-RU" sz="1100" spc="-6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м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у  </a:t>
                      </a:r>
                      <a:r>
                        <a:rPr b="0" lang="ru-RU" sz="110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профессиональной </a:t>
                      </a:r>
                      <a:r>
                        <a:rPr b="0" lang="ru-RU" sz="110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ориентации,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в </a:t>
                      </a:r>
                      <a:r>
                        <a:rPr b="0" lang="ru-RU" sz="110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том </a:t>
                      </a:r>
                      <a:r>
                        <a:rPr b="0" lang="ru-RU" sz="110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числе о </a:t>
                      </a:r>
                      <a:r>
                        <a:rPr b="0" lang="ru-RU" sz="110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кадровых</a:t>
                      </a:r>
                      <a:r>
                        <a:rPr b="0" lang="ru-RU" sz="1100" spc="-41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потребностях</a:t>
                      </a:r>
                      <a:r>
                        <a:rPr b="0" lang="ru-RU" sz="1100" spc="-5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современного</a:t>
                      </a:r>
                      <a:r>
                        <a:rPr b="0" lang="ru-RU" sz="110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рынка</a:t>
                      </a:r>
                      <a:r>
                        <a:rPr b="0" lang="ru-RU" sz="1100" spc="-3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труда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4500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664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7520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ts val="1191"/>
                        </a:lnSpc>
                        <a:spcBef>
                          <a:spcPts val="329"/>
                        </a:spcBef>
                      </a:pPr>
                      <a:r>
                        <a:rPr b="0" lang="ru-RU" sz="110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Участие</a:t>
                      </a:r>
                      <a:r>
                        <a:rPr b="0" lang="ru-RU" sz="1100" spc="-6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обучающихся</a:t>
                      </a:r>
                      <a:r>
                        <a:rPr b="0" lang="ru-RU" sz="1100" spc="-8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75" strike="noStrike">
                          <a:solidFill>
                            <a:srgbClr val="1b3181"/>
                          </a:solidFill>
                          <a:latin typeface="Tahoma"/>
                        </a:rPr>
                        <a:t>6-11</a:t>
                      </a:r>
                      <a:r>
                        <a:rPr b="0" lang="ru-RU" sz="1100" spc="-3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классов</a:t>
                      </a:r>
                      <a:r>
                        <a:rPr b="0" lang="ru-RU" sz="110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100" spc="-41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6" strike="noStrike">
                          <a:solidFill>
                            <a:srgbClr val="1b3181"/>
                          </a:solidFill>
                          <a:latin typeface="Tahoma"/>
                        </a:rPr>
                        <a:t>мероприятиях </a:t>
                      </a:r>
                      <a:r>
                        <a:rPr b="0" lang="ru-RU" sz="1100" spc="-327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проекта</a:t>
                      </a:r>
                      <a:r>
                        <a:rPr b="0" lang="ru-RU" sz="1100" spc="-6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69" strike="noStrike">
                          <a:solidFill>
                            <a:srgbClr val="1b3181"/>
                          </a:solidFill>
                          <a:latin typeface="Tahoma"/>
                        </a:rPr>
                        <a:t>«Билет</a:t>
                      </a:r>
                      <a:r>
                        <a:rPr b="0" lang="ru-RU" sz="110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100" spc="-41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будущее»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4500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664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7068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ts val="1191"/>
                        </a:lnSpc>
                        <a:spcBef>
                          <a:spcPts val="329"/>
                        </a:spcBef>
                      </a:pPr>
                      <a:r>
                        <a:rPr b="0" lang="ru-RU" sz="110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Участие</a:t>
                      </a:r>
                      <a:r>
                        <a:rPr b="0" lang="ru-RU" sz="1100" spc="-6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0" strike="noStrike">
                          <a:solidFill>
                            <a:srgbClr val="1b3181"/>
                          </a:solidFill>
                          <a:latin typeface="Tahoma"/>
                        </a:rPr>
                        <a:t>обучающихся</a:t>
                      </a:r>
                      <a:r>
                        <a:rPr b="0" lang="ru-RU" sz="1100" spc="-86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4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100" spc="-35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92" strike="noStrike">
                          <a:solidFill>
                            <a:srgbClr val="1b3181"/>
                          </a:solidFill>
                          <a:latin typeface="Tahoma"/>
                        </a:rPr>
                        <a:t>чемпионатах</a:t>
                      </a:r>
                      <a:r>
                        <a:rPr b="0" lang="ru-RU" sz="1100" spc="-7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109" strike="noStrike">
                          <a:solidFill>
                            <a:srgbClr val="1b3181"/>
                          </a:solidFill>
                          <a:latin typeface="Tahoma"/>
                        </a:rPr>
                        <a:t>по </a:t>
                      </a:r>
                      <a:r>
                        <a:rPr b="0" lang="ru-RU" sz="1100" spc="-330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пр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офе</a:t>
                      </a:r>
                      <a:r>
                        <a:rPr b="0" lang="ru-RU" sz="1100" spc="1" strike="noStrike">
                          <a:solidFill>
                            <a:srgbClr val="1b3181"/>
                          </a:solidFill>
                          <a:latin typeface="Tahoma"/>
                        </a:rPr>
                        <a:t>с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сио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аль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н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о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м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у</a:t>
                      </a:r>
                      <a:r>
                        <a:rPr b="0" lang="ru-RU" sz="1100" spc="-92" strike="noStrike">
                          <a:solidFill>
                            <a:srgbClr val="1b3181"/>
                          </a:solidFill>
                          <a:latin typeface="Tahoma"/>
                        </a:rPr>
                        <a:t> 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м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ас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ерс</a:t>
                      </a:r>
                      <a:r>
                        <a:rPr b="0" lang="ru-RU" sz="1100" spc="-7" strike="noStrike">
                          <a:solidFill>
                            <a:srgbClr val="1b3181"/>
                          </a:solidFill>
                          <a:latin typeface="Tahoma"/>
                        </a:rPr>
                        <a:t>т</a:t>
                      </a:r>
                      <a:r>
                        <a:rPr b="0" lang="ru-RU" sz="1100" spc="-12" strike="noStrike">
                          <a:solidFill>
                            <a:srgbClr val="1b3181"/>
                          </a:solidFill>
                          <a:latin typeface="Tahoma"/>
                        </a:rPr>
                        <a:t>в</a:t>
                      </a:r>
                      <a:r>
                        <a:rPr b="0" lang="ru-RU" sz="11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у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80" strike="noStrike">
                          <a:solidFill>
                            <a:srgbClr val="1b3181"/>
                          </a:solidFill>
                          <a:latin typeface="Tahoma"/>
                        </a:rPr>
                        <a:t>нет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196"/>
                        </a:spcBef>
                      </a:pPr>
                      <a:r>
                        <a:rPr b="0" lang="ru-RU" sz="1050" spc="75" strike="noStrike">
                          <a:solidFill>
                            <a:srgbClr val="1b3181"/>
                          </a:solidFill>
                          <a:latin typeface="Tahoma"/>
                        </a:rPr>
                        <a:t>да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4500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6640">
                        <a:lnSpc>
                          <a:spcPts val="3254"/>
                        </a:lnSpc>
                      </a:pPr>
                      <a:r>
                        <a:rPr b="0" lang="ru-RU" sz="2800" spc="-1" strike="noStrike">
                          <a:solidFill>
                            <a:srgbClr val="1b3181"/>
                          </a:solidFill>
                          <a:latin typeface="Tahoma"/>
                        </a:rPr>
                        <a:t>-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2" name="object 4"/>
          <p:cNvGraphicFramePr/>
          <p:nvPr/>
        </p:nvGraphicFramePr>
        <p:xfrm>
          <a:off x="1576080" y="4641480"/>
          <a:ext cx="8800920" cy="2885040"/>
        </p:xfrm>
        <a:graphic>
          <a:graphicData uri="http://schemas.openxmlformats.org/drawingml/2006/table">
            <a:tbl>
              <a:tblPr/>
              <a:tblGrid>
                <a:gridCol w="2681280"/>
                <a:gridCol w="3060000"/>
                <a:gridCol w="3060000"/>
              </a:tblGrid>
              <a:tr h="515520">
                <a:tc row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2240" algn="ctr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b="0" lang="ru-RU" sz="1600" spc="134" strike="noStrike">
                          <a:solidFill>
                            <a:srgbClr val="1b3181"/>
                          </a:solidFill>
                          <a:latin typeface="Trebuchet MS"/>
                        </a:rPr>
                        <a:t>Распределение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64800" algn="ctr">
                        <a:lnSpc>
                          <a:spcPct val="100000"/>
                        </a:lnSpc>
                        <a:spcBef>
                          <a:spcPts val="221"/>
                        </a:spcBef>
                      </a:pPr>
                      <a:r>
                        <a:rPr b="0" lang="ru-RU" sz="1600" spc="180" strike="noStrike">
                          <a:solidFill>
                            <a:srgbClr val="1b3181"/>
                          </a:solidFill>
                          <a:latin typeface="Trebuchet MS"/>
                        </a:rPr>
                        <a:t>по</a:t>
                      </a:r>
                      <a:r>
                        <a:rPr b="0" lang="ru-RU" sz="1600" spc="-114" strike="noStrike">
                          <a:solidFill>
                            <a:srgbClr val="1b3181"/>
                          </a:solidFill>
                          <a:latin typeface="Trebuchet MS"/>
                        </a:rPr>
                        <a:t> </a:t>
                      </a:r>
                      <a:r>
                        <a:rPr b="0" lang="ru-RU" sz="1600" spc="151" strike="noStrike">
                          <a:solidFill>
                            <a:srgbClr val="1b3181"/>
                          </a:solidFill>
                          <a:latin typeface="Trebuchet MS"/>
                        </a:rPr>
                        <a:t>уровням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0" lang="ru-RU" sz="1600" spc="145" strike="noStrike">
                          <a:solidFill>
                            <a:srgbClr val="1b3181"/>
                          </a:solidFill>
                          <a:latin typeface="Trebuchet MS"/>
                        </a:rPr>
                        <a:t>Уровень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0" lang="ru-RU" sz="1600" spc="145" strike="noStrike">
                          <a:solidFill>
                            <a:srgbClr val="1b3181"/>
                          </a:solidFill>
                          <a:latin typeface="Trebuchet MS"/>
                        </a:rPr>
                        <a:t>Диапазон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5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0080" algn="ctr"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r>
                        <a:rPr b="0" lang="ru-RU" sz="1600" spc="154" strike="noStrike">
                          <a:solidFill>
                            <a:srgbClr val="1b3181"/>
                          </a:solidFill>
                          <a:latin typeface="Tahoma"/>
                        </a:rPr>
                        <a:t>Базовый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9360" algn="ctr"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r>
                        <a:rPr b="0" lang="ru-RU" sz="1600" spc="41" strike="noStrike">
                          <a:solidFill>
                            <a:srgbClr val="1b3181"/>
                          </a:solidFill>
                          <a:latin typeface="Tahoma"/>
                        </a:rPr>
                        <a:t>5-7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5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0080" algn="ctr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0" lang="ru-RU" sz="1600" spc="185" strike="noStrike">
                          <a:solidFill>
                            <a:srgbClr val="1b3181"/>
                          </a:solidFill>
                          <a:latin typeface="Tahoma"/>
                        </a:rPr>
                        <a:t>Средний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3960" algn="ctr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0" lang="ru-RU" sz="1600" spc="-100" strike="noStrike">
                          <a:solidFill>
                            <a:srgbClr val="1b3181"/>
                          </a:solidFill>
                          <a:latin typeface="Tahoma"/>
                        </a:rPr>
                        <a:t>8-11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5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0080" algn="ctr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0" lang="ru-RU" sz="1600" spc="180" strike="noStrike">
                          <a:solidFill>
                            <a:srgbClr val="1b3181"/>
                          </a:solidFill>
                          <a:latin typeface="Tahoma"/>
                        </a:rPr>
                        <a:t>Полный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5040" algn="ctr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0" lang="ru-RU" sz="1600" spc="-66" strike="noStrike">
                          <a:solidFill>
                            <a:srgbClr val="1b3181"/>
                          </a:solidFill>
                          <a:latin typeface="Tahoma"/>
                        </a:rPr>
                        <a:t>12-14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Рисунок 2" descr=""/>
          <p:cNvPicPr/>
          <p:nvPr/>
        </p:nvPicPr>
        <p:blipFill>
          <a:blip r:embed="rId1"/>
          <a:stretch/>
        </p:blipFill>
        <p:spPr>
          <a:xfrm>
            <a:off x="1635480" y="309600"/>
            <a:ext cx="10382760" cy="602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Объект 2"/>
          <p:cNvSpPr/>
          <p:nvPr/>
        </p:nvSpPr>
        <p:spPr>
          <a:xfrm>
            <a:off x="700560" y="378360"/>
            <a:ext cx="1119780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3e2a16"/>
                </a:solidFill>
                <a:latin typeface="Arial"/>
                <a:ea typeface="DejaVu Sans"/>
              </a:rPr>
              <a:t>Содержание разделов перечня мероприятий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5" name="Таблица 4"/>
          <p:cNvGraphicFramePr/>
          <p:nvPr/>
        </p:nvGraphicFramePr>
        <p:xfrm>
          <a:off x="1968840" y="929160"/>
          <a:ext cx="9929160" cy="5255280"/>
        </p:xfrm>
        <a:graphic>
          <a:graphicData uri="http://schemas.openxmlformats.org/drawingml/2006/table">
            <a:tbl>
              <a:tblPr/>
              <a:tblGrid>
                <a:gridCol w="4916880"/>
                <a:gridCol w="5012640"/>
              </a:tblGrid>
              <a:tr h="192240">
                <a:tc>
                  <a:txBody>
                    <a:bodyPr lIns="49320" rIns="4932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Название раздела плана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9320" rIns="49320" anchor="t">
                      <a:noAutofit/>
                    </a:bodyPr>
                    <a:p>
                      <a:pPr marL="21600" algn="ctr"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Содержание раздела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04800">
                <a:tc>
                  <a:txBody>
                    <a:bodyPr lIns="49320" rIns="49320" anchor="t">
                      <a:noAutofit/>
                    </a:bodyPr>
                    <a:p>
                      <a:pPr marL="180000"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Участие обучающихся в интеллектуальных состязаниях профориентационной направленности;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9320" rIns="49320" anchor="t">
                      <a:noAutofit/>
                    </a:bodyPr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Высший пилотаж, Чемпионат по профмастерству, Викторины, Олимпиады, квесты, кейсы, конкурсы научных работ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04800">
                <a:tc>
                  <a:txBody>
                    <a:bodyPr lIns="49320" rIns="49320" anchor="t">
                      <a:noAutofit/>
                    </a:bodyPr>
                    <a:p>
                      <a:pPr marL="180000"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Информирование о региональном рынке труда и перспективах экономического развития края;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9320" rIns="49320" anchor="t">
                      <a:noAutofit/>
                    </a:bodyPr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Дни открытых дверей, единый день профориентации, мероприятия по информированию о рынке труда, мероприятия с центрами занятости, ярмарки профессий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04800">
                <a:tc>
                  <a:txBody>
                    <a:bodyPr lIns="49320" rIns="49320" anchor="t">
                      <a:noAutofit/>
                    </a:bodyPr>
                    <a:p>
                      <a:pPr marL="180000"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Участие обучающихся в мероприятиях, направленных на формирование позитивного отношения к профессионально-трудовой деятельности;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9320" rIns="49320" anchor="t">
                      <a:noAutofit/>
                    </a:bodyPr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Билет в будущее, Проектория, Точки роста, профрпробы, экскурсии, лектории, форумы, школа-симпозиум, летние школы и смены, фестивали,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04800">
                <a:tc>
                  <a:txBody>
                    <a:bodyPr lIns="49320" rIns="49320" anchor="t">
                      <a:noAutofit/>
                    </a:bodyPr>
                    <a:p>
                      <a:pPr marL="180000"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Информирование родителей (законных представителей) по вопросам профессиональной ориентации обучающихся (в том числе обучающихся с ОВЗ и детей инвалидов);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9320" rIns="49320" anchor="t">
                      <a:noAutofit/>
                    </a:bodyPr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Родительские собрания, мероприятия для родителей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91480">
                <a:tc>
                  <a:txBody>
                    <a:bodyPr lIns="49320" rIns="49320" anchor="t">
                      <a:noAutofit/>
                    </a:bodyPr>
                    <a:p>
                      <a:pPr marL="180000"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Формирование профессионального самоопределения и профессиональной ориентации обучающихся с ОВЗ и детей инвалидов;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9320" rIns="49320" anchor="t">
                      <a:noAutofit/>
                    </a:bodyPr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Абилимпикс, мероприятия для обучающихся с ОВЗ и детей инвалидов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520">
                <a:tc>
                  <a:txBody>
                    <a:bodyPr lIns="49320" rIns="49320" anchor="t">
                      <a:noAutofit/>
                    </a:bodyPr>
                    <a:p>
                      <a:pPr marL="180000"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Реализацию сетевых программ по профориентации совместно с ОО ПОО и ОО ВО;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9320" rIns="49320" anchor="t">
                      <a:noAutofit/>
                    </a:bodyPr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Сетевые программы, Профессионалитет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520">
                <a:tc>
                  <a:txBody>
                    <a:bodyPr lIns="49320" rIns="49320" anchor="t">
                      <a:noAutofit/>
                    </a:bodyPr>
                    <a:p>
                      <a:pPr marL="180000"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Психологическое и тьюторское сопровождение выбора профессии обучающимися образовательных организаций;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9320" rIns="49320" anchor="t">
                      <a:noAutofit/>
                    </a:bodyPr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Профессиональное профориентационное тестирование и консультирование обучающихся школ, классные часы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520">
                <a:tc>
                  <a:txBody>
                    <a:bodyPr lIns="49320" rIns="49320" anchor="t">
                      <a:noAutofit/>
                    </a:bodyPr>
                    <a:p>
                      <a:pPr marL="180000"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Сопровождение педагогов, ответственных за ведение комплексной работы по профориентационной деятельности в ОО;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9320" rIns="49320" anchor="t">
                      <a:noAutofit/>
                    </a:bodyPr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Курсы для педагогов и их консультирование по вопросам профориентации обучающихся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520">
                <a:tc>
                  <a:txBody>
                    <a:bodyPr lIns="49320" rIns="49320" anchor="t">
                      <a:noAutofit/>
                    </a:bodyPr>
                    <a:p>
                      <a:pPr marL="180000"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Выявление лучшего опыта и моделей профориентационной работы в Красноярском крае;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9320" rIns="49320" anchor="t">
                      <a:noAutofit/>
                    </a:bodyPr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Конкурсы по выявлению профориентационных практик, семинары и вебинары по выявлению и сопровождению практик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9320" marR="49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6" name="Прямоугольник 1"/>
          <p:cNvSpPr/>
          <p:nvPr/>
        </p:nvSpPr>
        <p:spPr>
          <a:xfrm>
            <a:off x="5240520" y="5880600"/>
            <a:ext cx="6095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3e2a16"/>
                </a:solidFill>
                <a:uFillTx/>
                <a:latin typeface="Calibri"/>
                <a:ea typeface="DejaVu Sans"/>
                <a:hlinkClick r:id="rId1"/>
              </a:rPr>
              <a:t>Ссылка на перечень мероприятий </a:t>
            </a:r>
            <a:r>
              <a:rPr b="0" lang="en-US" sz="1800" spc="-1" strike="noStrike" u="sng">
                <a:solidFill>
                  <a:srgbClr val="3e2a16"/>
                </a:solidFill>
                <a:uFillTx/>
                <a:latin typeface="Calibri"/>
                <a:ea typeface="DejaVu Sans"/>
                <a:hlinkClick r:id="rId2"/>
              </a:rPr>
              <a:t>https://clck.ru/35PSD4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Объект 3" descr=""/>
          <p:cNvPicPr/>
          <p:nvPr/>
        </p:nvPicPr>
        <p:blipFill>
          <a:blip r:embed="rId1"/>
          <a:stretch/>
        </p:blipFill>
        <p:spPr>
          <a:xfrm>
            <a:off x="1040400" y="38520"/>
            <a:ext cx="9017280" cy="660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Рисунок 39" descr=""/>
          <p:cNvPicPr/>
          <p:nvPr/>
        </p:nvPicPr>
        <p:blipFill>
          <a:blip r:embed="rId1"/>
          <a:stretch/>
        </p:blipFill>
        <p:spPr>
          <a:xfrm>
            <a:off x="1281600" y="508320"/>
            <a:ext cx="9627840" cy="584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Объект 3" descr=""/>
          <p:cNvPicPr/>
          <p:nvPr/>
        </p:nvPicPr>
        <p:blipFill>
          <a:blip r:embed="rId1"/>
          <a:stretch/>
        </p:blipFill>
        <p:spPr>
          <a:xfrm>
            <a:off x="1026000" y="253080"/>
            <a:ext cx="8575200" cy="635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Рисунок 1" descr=""/>
          <p:cNvPicPr/>
          <p:nvPr/>
        </p:nvPicPr>
        <p:blipFill>
          <a:blip r:embed="rId1"/>
          <a:stretch/>
        </p:blipFill>
        <p:spPr>
          <a:xfrm>
            <a:off x="2733120" y="626040"/>
            <a:ext cx="8641080" cy="553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3" descr=""/>
          <p:cNvPicPr/>
          <p:nvPr/>
        </p:nvPicPr>
        <p:blipFill>
          <a:blip r:embed="rId1"/>
          <a:stretch/>
        </p:blipFill>
        <p:spPr>
          <a:xfrm>
            <a:off x="825120" y="337680"/>
            <a:ext cx="10352160" cy="474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Прямоугольник 2"/>
          <p:cNvSpPr/>
          <p:nvPr/>
        </p:nvSpPr>
        <p:spPr>
          <a:xfrm>
            <a:off x="1903320" y="1675080"/>
            <a:ext cx="951660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9d8145"/>
              </a:buClr>
              <a:buFont typeface="OpenSymbol"/>
              <a:buAutoNum type="arabicParenR"/>
            </a:pPr>
            <a:r>
              <a:rPr b="0" lang="ru-RU" sz="1800" spc="-1" strike="noStrike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с 04.09.2023г. по 15.09.2023 г. проведение инструктажа по организации и проведению профориентационной работы в общеобразовательной организации (для ответственных специалистов общеобразовательных организаций реализующих профминимум на базовом уровне);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9d8145"/>
              </a:buClr>
              <a:buFont typeface="OpenSymbol"/>
              <a:buAutoNum type="arabicParenR"/>
            </a:pPr>
            <a:r>
              <a:rPr b="0" lang="ru-RU" sz="1800" spc="-1" strike="noStrike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СМО «Профориентация обучающихся в школе»;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9d8145"/>
              </a:buClr>
              <a:buFont typeface="OpenSymbol"/>
              <a:buAutoNum type="arabicParenR"/>
            </a:pPr>
            <a:r>
              <a:rPr b="0" lang="ru-RU" sz="1800" spc="-1" strike="noStrike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курс ПК «Профессиональное самоопределение и профессиональная ориентация: модернизация содержания урока»;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9d8145"/>
              </a:buClr>
              <a:buFont typeface="OpenSymbol"/>
              <a:buAutoNum type="arabicParenR"/>
            </a:pPr>
            <a:r>
              <a:rPr b="0" lang="ru-RU" sz="1800" spc="-1" strike="noStrike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курс ПК по организации и проведению профориентационной работы в общеобразовательной организации (для ответственных специалистов общеобразовательных организаций реализующих профминимум на основном и продвинутом уровне) – первое полугодие 2024г.;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9d8145"/>
              </a:buClr>
              <a:buFont typeface="OpenSymbol"/>
              <a:buAutoNum type="arabicParenR"/>
            </a:pPr>
            <a:r>
              <a:rPr b="0" lang="ru-RU" sz="1800" spc="-1" strike="noStrike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курс ПК «Предпринимательство» для учителей технологии – первое полугодие 2024г.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9d8145"/>
              </a:buClr>
              <a:buFont typeface="OpenSymbol"/>
              <a:buAutoNum type="arabicParenR"/>
            </a:pPr>
            <a:r>
              <a:rPr b="0" lang="ru-RU" sz="1800" spc="-1" strike="noStrike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проведение семинаров «Единое образовательное пространство: Профориентация» (по запросу отделов муниципальных образований, общеобразовательных организаций);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9d8145"/>
              </a:buClr>
              <a:buFont typeface="OpenSymbol"/>
              <a:buAutoNum type="arabicParenR"/>
            </a:pPr>
            <a:r>
              <a:rPr b="0" lang="ru-RU" sz="1800" spc="-1" strike="noStrike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сопровождение образовательных организаций края по индивидуальным вопросам связанным с самоопределением и профориентацией обучающихся.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Прямоугольник 3"/>
          <p:cNvSpPr/>
          <p:nvPr/>
        </p:nvSpPr>
        <p:spPr>
          <a:xfrm>
            <a:off x="1903320" y="401400"/>
            <a:ext cx="9721800" cy="156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1" lang="ru-RU" sz="2400" spc="-1" strike="noStrike">
                <a:solidFill>
                  <a:srgbClr val="3e2a16"/>
                </a:solidFill>
                <a:latin typeface="Arial"/>
                <a:ea typeface="DejaVu Sans"/>
              </a:rPr>
              <a:t>Деятельность ККИПК по методическому сопровождению общеобразовательных организаций по вопросам профориентации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Box 9"/>
          <p:cNvSpPr/>
          <p:nvPr/>
        </p:nvSpPr>
        <p:spPr>
          <a:xfrm>
            <a:off x="3282480" y="1945440"/>
            <a:ext cx="430308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3e2a16"/>
                </a:solidFill>
                <a:latin typeface="Arial"/>
                <a:ea typeface="DejaVu Sans"/>
              </a:rPr>
              <a:t>БЛАГОДАРЮ </a:t>
            </a:r>
            <a:br>
              <a:rPr sz="4000"/>
            </a:br>
            <a:r>
              <a:rPr b="1" lang="ru-RU" sz="4000" spc="-1" strike="noStrike">
                <a:solidFill>
                  <a:srgbClr val="3e2a16"/>
                </a:solidFill>
                <a:latin typeface="Arial"/>
                <a:ea typeface="DejaVu Sans"/>
              </a:rPr>
              <a:t>ЗА ВНИМАНИЕ!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5" name="Группа 2"/>
          <p:cNvGrpSpPr/>
          <p:nvPr/>
        </p:nvGrpSpPr>
        <p:grpSpPr>
          <a:xfrm>
            <a:off x="1146600" y="4172040"/>
            <a:ext cx="3678120" cy="1778040"/>
            <a:chOff x="1146600" y="4172040"/>
            <a:chExt cx="3678120" cy="1778040"/>
          </a:xfrm>
        </p:grpSpPr>
        <p:sp>
          <p:nvSpPr>
            <p:cNvPr id="216" name="TextBox 3"/>
            <p:cNvSpPr/>
            <p:nvPr/>
          </p:nvSpPr>
          <p:spPr>
            <a:xfrm>
              <a:off x="1146600" y="4172040"/>
              <a:ext cx="3678120" cy="165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</a:pPr>
              <a:r>
                <a:rPr b="1" lang="ru-RU" sz="1700" spc="-1" strike="noStrike">
                  <a:solidFill>
                    <a:srgbClr val="333333"/>
                  </a:solidFill>
                  <a:latin typeface="Calibri"/>
                  <a:ea typeface="DejaVu Sans"/>
                </a:rPr>
                <a:t>Красноярский краевой институт повышения квалификации </a:t>
              </a:r>
              <a:br>
                <a:rPr sz="1700"/>
              </a:br>
              <a:r>
                <a:rPr b="1" lang="ru-RU" sz="1700" spc="-1" strike="noStrike">
                  <a:solidFill>
                    <a:srgbClr val="333333"/>
                  </a:solidFill>
                  <a:latin typeface="Calibri"/>
                  <a:ea typeface="DejaVu Sans"/>
                </a:rPr>
                <a:t>и профессиональной переподготовки работников образования</a:t>
              </a:r>
              <a:endParaRPr b="0" lang="ru-RU" sz="1700" spc="-1" strike="noStrike">
                <a:solidFill>
                  <a:srgbClr val="000000"/>
                </a:solidFill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TextBox 4"/>
            <p:cNvSpPr/>
            <p:nvPr/>
          </p:nvSpPr>
          <p:spPr>
            <a:xfrm>
              <a:off x="3297240" y="5555520"/>
              <a:ext cx="1527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000" spc="-1" strike="noStrike" u="sng">
                  <a:solidFill>
                    <a:srgbClr val="3e2a16"/>
                  </a:solidFill>
                  <a:uFillTx/>
                  <a:latin typeface="Calibri"/>
                  <a:ea typeface="Segoe UI"/>
                  <a:hlinkClick r:id="rId1"/>
                </a:rPr>
                <a:t>www.kipk.ru</a:t>
              </a:r>
              <a:r>
                <a:rPr b="0" lang="ru-RU" sz="2000" spc="-1" strike="noStrike">
                  <a:solidFill>
                    <a:srgbClr val="808080"/>
                  </a:solidFill>
                  <a:latin typeface="Calibri"/>
                  <a:ea typeface="Segoe UI"/>
                </a:rPr>
                <a:t> 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18" name="Рисунок 5" descr=""/>
          <p:cNvPicPr/>
          <p:nvPr/>
        </p:nvPicPr>
        <p:blipFill>
          <a:blip r:embed="rId2"/>
          <a:stretch/>
        </p:blipFill>
        <p:spPr>
          <a:xfrm>
            <a:off x="5027400" y="3994920"/>
            <a:ext cx="2136960" cy="213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1" descr=""/>
          <p:cNvPicPr/>
          <p:nvPr/>
        </p:nvPicPr>
        <p:blipFill>
          <a:blip r:embed="rId1"/>
          <a:stretch/>
        </p:blipFill>
        <p:spPr>
          <a:xfrm>
            <a:off x="4680" y="0"/>
            <a:ext cx="121816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АП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e2a16"/>
      </a:accent1>
      <a:accent2>
        <a:srgbClr val="e9dcb1"/>
      </a:accent2>
      <a:accent3>
        <a:srgbClr val="dac37b"/>
      </a:accent3>
      <a:accent4>
        <a:srgbClr val="a98b57"/>
      </a:accent4>
      <a:accent5>
        <a:srgbClr val="c5b179"/>
      </a:accent5>
      <a:accent6>
        <a:srgbClr val="bfa56e"/>
      </a:accent6>
      <a:hlink>
        <a:srgbClr val="3e2a16"/>
      </a:hlink>
      <a:folHlink>
        <a:srgbClr val="a98b5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АП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e2a16"/>
      </a:accent1>
      <a:accent2>
        <a:srgbClr val="e9dcb1"/>
      </a:accent2>
      <a:accent3>
        <a:srgbClr val="dac37b"/>
      </a:accent3>
      <a:accent4>
        <a:srgbClr val="a98b57"/>
      </a:accent4>
      <a:accent5>
        <a:srgbClr val="c5b179"/>
      </a:accent5>
      <a:accent6>
        <a:srgbClr val="bfa56e"/>
      </a:accent6>
      <a:hlink>
        <a:srgbClr val="3e2a16"/>
      </a:hlink>
      <a:folHlink>
        <a:srgbClr val="a98b5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АП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e2a16"/>
      </a:accent1>
      <a:accent2>
        <a:srgbClr val="e9dcb1"/>
      </a:accent2>
      <a:accent3>
        <a:srgbClr val="dac37b"/>
      </a:accent3>
      <a:accent4>
        <a:srgbClr val="a98b57"/>
      </a:accent4>
      <a:accent5>
        <a:srgbClr val="c5b179"/>
      </a:accent5>
      <a:accent6>
        <a:srgbClr val="bfa56e"/>
      </a:accent6>
      <a:hlink>
        <a:srgbClr val="3e2a16"/>
      </a:hlink>
      <a:folHlink>
        <a:srgbClr val="a98b5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2a16"/>
      </a:accent1>
      <a:accent2>
        <a:srgbClr val="e9dcb1"/>
      </a:accent2>
      <a:accent3>
        <a:srgbClr val="dac37b"/>
      </a:accent3>
      <a:accent4>
        <a:srgbClr val="a98b57"/>
      </a:accent4>
      <a:accent5>
        <a:srgbClr val="c5b179"/>
      </a:accent5>
      <a:accent6>
        <a:srgbClr val="bfa56e"/>
      </a:accent6>
      <a:hlink>
        <a:srgbClr val="3e2a16"/>
      </a:hlink>
      <a:folHlink>
        <a:srgbClr val="a98b5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5691</TotalTime>
  <Application>LibreOffice/7.5.4.2$Windows_X86_64 LibreOffice_project/36ccfdc35048b057fd9854c757a8b67ec53977b6</Application>
  <AppVersion>15.0000</AppVersion>
  <Words>1806</Words>
  <Paragraphs>266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2023-06-07T06:58:20Z</dcterms:created>
  <dc:creator>Кузьмина Наталья Евгеньевна</dc:creator>
  <dc:description/>
  <dc:language>ru-RU</dc:language>
  <cp:lastModifiedBy/>
  <dcterms:modified xsi:type="dcterms:W3CDTF">2023-09-05T17:37:37Z</dcterms:modified>
  <cp:revision>430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11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34</vt:r8>
  </property>
</Properties>
</file>