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notesMasterIdLst>
    <p:notesMasterId r:id="rId13"/>
  </p:notesMasterIdLst>
  <p:sldIdLst>
    <p:sldId id="256" r:id="rId2"/>
    <p:sldId id="333" r:id="rId3"/>
    <p:sldId id="366" r:id="rId4"/>
    <p:sldId id="372" r:id="rId5"/>
    <p:sldId id="373" r:id="rId6"/>
    <p:sldId id="374" r:id="rId7"/>
    <p:sldId id="381" r:id="rId8"/>
    <p:sldId id="368" r:id="rId9"/>
    <p:sldId id="376" r:id="rId10"/>
    <p:sldId id="369" r:id="rId11"/>
    <p:sldId id="38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9290" autoAdjust="0"/>
  </p:normalViewPr>
  <p:slideViewPr>
    <p:cSldViewPr>
      <p:cViewPr varScale="1">
        <p:scale>
          <a:sx n="92" d="100"/>
          <a:sy n="92" d="100"/>
        </p:scale>
        <p:origin x="9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C0E97D5-73F1-4FB3-A5FD-51D13E7C7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755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C1212A7-870F-45EA-B39A-E9D4EFCB7C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FCA97-A5E5-4B09-8221-48713EBC2B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45DAEA-ACD8-48DF-BD25-62C2B09645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F9427-0E3D-44F0-BAD0-CFDFC113FA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12ED3E42-53BE-4DEF-B073-817E139486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1C3CE-BDBD-4DA5-860D-A0390CE096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8B5425-4271-41DB-9B92-A5FC3DD3651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5BD0BC-EF28-4B06-B05E-A7000C5A97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B15D0E-B29B-49EB-8C95-77F5FAF1249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2925B-4C83-4FBC-90EA-0A0FD3BBBB0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2C3F7B5C-D0B3-460E-B684-9E240F57A9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0E81159-8629-4BCD-B339-76250DAC4F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rasotaimedicina.ru/diseases/children/behaviora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95500" y="4735413"/>
            <a:ext cx="6400800" cy="94207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altLang="ru-RU" sz="2800" dirty="0" smtClean="0"/>
              <a:t>2019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altLang="ru-RU" sz="2800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ru-RU" altLang="ru-RU" sz="2800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549275"/>
            <a:ext cx="7415212" cy="2735263"/>
          </a:xfrm>
        </p:spPr>
        <p:txBody>
          <a:bodyPr>
            <a:normAutofit/>
          </a:bodyPr>
          <a:lstStyle/>
          <a:p>
            <a:pPr marL="838200" indent="-838200"/>
            <a:r>
              <a:rPr lang="ru-RU" sz="2800" b="1" dirty="0" smtClean="0"/>
              <a:t>Обучающиеся </a:t>
            </a:r>
            <a:r>
              <a:rPr lang="ru-RU" sz="2800" b="1" dirty="0"/>
              <a:t>с особенностями поведения 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834" y="3626268"/>
            <a:ext cx="3409520" cy="1089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Коррекция нарушений поведения у детей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При правильном воспитании</a:t>
            </a:r>
            <a:r>
              <a:rPr lang="ru-RU" dirty="0" smtClean="0"/>
              <a:t>,    доброжелательном </a:t>
            </a:r>
            <a:r>
              <a:rPr lang="ru-RU" dirty="0"/>
              <a:t>окружении </a:t>
            </a:r>
            <a:r>
              <a:rPr lang="ru-RU" dirty="0" smtClean="0"/>
              <a:t>поведенческие  особенности могут нивелироваться в случае, если  причины нарушения поведения не только физиологические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226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01034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4365104"/>
            <a:ext cx="7772400" cy="165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400" i="1" dirty="0" smtClean="0"/>
              <a:t>Использованы источники:</a:t>
            </a:r>
          </a:p>
          <a:p>
            <a:r>
              <a:rPr lang="ru-RU" sz="1400" i="1" dirty="0" smtClean="0"/>
              <a:t>Схема </a:t>
            </a:r>
            <a:r>
              <a:rPr lang="ru-RU" sz="1400" i="1" dirty="0"/>
              <a:t>качественного анализа психической деятельности </a:t>
            </a:r>
            <a:r>
              <a:rPr lang="ru-RU" sz="1400" i="1" dirty="0" smtClean="0"/>
              <a:t>ребенка. И. А</a:t>
            </a:r>
            <a:r>
              <a:rPr lang="ru-RU" sz="1400" i="1" dirty="0"/>
              <a:t>. </a:t>
            </a:r>
            <a:r>
              <a:rPr lang="ru-RU" sz="1400" i="1" dirty="0" smtClean="0"/>
              <a:t>Коробейников.</a:t>
            </a:r>
            <a:endParaRPr lang="ru-RU" sz="1400" i="1" dirty="0"/>
          </a:p>
          <a:p>
            <a:r>
              <a:rPr lang="ru-RU" sz="1400" i="1" dirty="0" smtClean="0">
                <a:hlinkClick r:id="rId2"/>
              </a:rPr>
              <a:t>www.krasotaimedicina.ru</a:t>
            </a:r>
          </a:p>
          <a:p>
            <a:r>
              <a:rPr lang="en-US" sz="1400" i="1" dirty="0">
                <a:hlinkClick r:id="rId2"/>
              </a:rPr>
              <a:t>https://yandex.ru/images/search?text=</a:t>
            </a:r>
            <a:r>
              <a:rPr lang="ru-RU" sz="1400" i="1" dirty="0">
                <a:hlinkClick r:id="rId2"/>
              </a:rPr>
              <a:t>нейромедиаторы%20в%20картинках&amp;</a:t>
            </a:r>
            <a:r>
              <a:rPr lang="en-US" sz="1400" i="1" dirty="0" err="1">
                <a:hlinkClick r:id="rId2"/>
              </a:rPr>
              <a:t>stype</a:t>
            </a:r>
            <a:r>
              <a:rPr lang="en-US" sz="1400" i="1" dirty="0">
                <a:hlinkClick r:id="rId2"/>
              </a:rPr>
              <a:t>=</a:t>
            </a:r>
            <a:r>
              <a:rPr lang="en-US" sz="1400" i="1" dirty="0" err="1">
                <a:hlinkClick r:id="rId2"/>
              </a:rPr>
              <a:t>image&amp;lr</a:t>
            </a:r>
            <a:r>
              <a:rPr lang="en-US" sz="1400" i="1" dirty="0">
                <a:hlinkClick r:id="rId2"/>
              </a:rPr>
              <a:t>=62&amp;source=</a:t>
            </a:r>
            <a:r>
              <a:rPr lang="en-US" sz="1400" i="1" dirty="0" err="1">
                <a:hlinkClick r:id="rId2"/>
              </a:rPr>
              <a:t>wiz&amp;pos</a:t>
            </a:r>
            <a:r>
              <a:rPr lang="en-US" sz="1400" i="1" dirty="0">
                <a:hlinkClick r:id="rId2"/>
              </a:rPr>
              <a:t>=54&amp;img_url=https%3A%2F%2Fcf.ppt-online.org%2Ffiles2%2Fslide%2F6%2F6v8ySHmZ10ehMnQLjTPKXIgqrdGJzVWYwEUoAt3sRi%2Fslide-25.jpg&amp;rpt=</a:t>
            </a:r>
            <a:r>
              <a:rPr lang="en-US" sz="1400" i="1" dirty="0" err="1">
                <a:hlinkClick r:id="rId2"/>
              </a:rPr>
              <a:t>simage</a:t>
            </a:r>
            <a:endParaRPr lang="ru-RU" sz="1400" i="1" dirty="0" smtClean="0">
              <a:hlinkClick r:id="rId2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82750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Актуальные вопросы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s://zabavnik.club/wp-content/uploads/2018/02/znak_voprosa_14_171836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04864"/>
            <a:ext cx="6029854" cy="395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15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/>
              <a:t>П</a:t>
            </a:r>
            <a:r>
              <a:rPr lang="ru-RU" sz="2000" b="1" dirty="0" smtClean="0"/>
              <a:t>ричины нарушения </a:t>
            </a:r>
            <a:r>
              <a:rPr lang="ru-RU" sz="2000" b="1" dirty="0"/>
              <a:t>поведения у детей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Физиологические причины</a:t>
            </a:r>
            <a:endParaRPr lang="ru-RU" b="1" dirty="0"/>
          </a:p>
          <a:p>
            <a:pPr marL="0" indent="0" algn="just">
              <a:buNone/>
            </a:pPr>
            <a:r>
              <a:rPr lang="ru-RU" dirty="0"/>
              <a:t> Дисбаланс гормонов, процессов возбуждения-торможения, метаболические </a:t>
            </a:r>
            <a:r>
              <a:rPr lang="ru-RU" dirty="0" smtClean="0"/>
              <a:t>нарушения, органические поражения ЦНС, соматические заболевания, ситуативное плохое самочувствие  и т.д. 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99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/>
              <a:t>П</a:t>
            </a:r>
            <a:r>
              <a:rPr lang="ru-RU" sz="2000" b="1" dirty="0" smtClean="0"/>
              <a:t>ричины нарушения </a:t>
            </a:r>
            <a:r>
              <a:rPr lang="ru-RU" sz="2000" b="1" dirty="0"/>
              <a:t>поведения у детей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Психологические особенности ребенка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smtClean="0"/>
              <a:t>Эмоциональная неустойчивость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З</a:t>
            </a:r>
            <a:r>
              <a:rPr lang="ru-RU" dirty="0" smtClean="0"/>
              <a:t>аниженная самооценка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П</a:t>
            </a:r>
            <a:r>
              <a:rPr lang="ru-RU" dirty="0" smtClean="0"/>
              <a:t>одавленное настроение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И</a:t>
            </a:r>
            <a:r>
              <a:rPr lang="ru-RU" dirty="0" smtClean="0"/>
              <a:t>скаженное </a:t>
            </a:r>
            <a:r>
              <a:rPr lang="ru-RU" dirty="0"/>
              <a:t>восприятие причинно-следственных </a:t>
            </a:r>
            <a:r>
              <a:rPr lang="ru-RU" dirty="0" smtClean="0"/>
              <a:t>связей и т. д.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863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/>
              <a:t>П</a:t>
            </a:r>
            <a:r>
              <a:rPr lang="ru-RU" sz="2000" b="1" dirty="0" smtClean="0"/>
              <a:t>ричины нарушения </a:t>
            </a:r>
            <a:r>
              <a:rPr lang="ru-RU" sz="2000" b="1" dirty="0"/>
              <a:t>поведения у детей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Особенности семейного воспитания</a:t>
            </a:r>
          </a:p>
          <a:p>
            <a:pPr marL="0" indent="0" algn="just">
              <a:buNone/>
            </a:pPr>
            <a:r>
              <a:rPr lang="ru-RU" dirty="0" smtClean="0"/>
              <a:t>Поведенческие </a:t>
            </a:r>
            <a:r>
              <a:rPr lang="ru-RU" dirty="0"/>
              <a:t>синдромы у ребенка формируются при патологических стилях воспитания, частых конфликтах между </a:t>
            </a:r>
            <a:r>
              <a:rPr lang="ru-RU" dirty="0" smtClean="0"/>
              <a:t>родителями, эмоциональной депривации, насилии в семье и т. 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347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/>
              <a:t>П</a:t>
            </a:r>
            <a:r>
              <a:rPr lang="ru-RU" sz="2000" b="1" dirty="0" smtClean="0"/>
              <a:t>ричины нарушения </a:t>
            </a:r>
            <a:r>
              <a:rPr lang="ru-RU" sz="2000" b="1" dirty="0"/>
              <a:t>поведения у детей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43608" y="1417638"/>
            <a:ext cx="7772400" cy="4572000"/>
          </a:xfrm>
        </p:spPr>
        <p:txBody>
          <a:bodyPr>
            <a:normAutofit/>
          </a:bodyPr>
          <a:lstStyle/>
          <a:p>
            <a:r>
              <a:rPr lang="ru-RU" b="1" dirty="0" smtClean="0"/>
              <a:t>Социальная среда</a:t>
            </a:r>
          </a:p>
          <a:p>
            <a:pPr marL="0" indent="0" algn="just">
              <a:buNone/>
            </a:pPr>
            <a:r>
              <a:rPr lang="ru-RU" dirty="0" smtClean="0"/>
              <a:t>Организация </a:t>
            </a:r>
            <a:r>
              <a:rPr lang="ru-RU" dirty="0"/>
              <a:t>учебно-воспитательного процесса, </a:t>
            </a:r>
            <a:r>
              <a:rPr lang="ru-RU" dirty="0" smtClean="0"/>
              <a:t>не соответствующая особенностям и потребностям ребенка, частая смена педагогов, отношения </a:t>
            </a:r>
            <a:r>
              <a:rPr lang="ru-RU" dirty="0"/>
              <a:t>между </a:t>
            </a:r>
            <a:r>
              <a:rPr lang="ru-RU" dirty="0" smtClean="0"/>
              <a:t>одноклассниками.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Среда может определять поведение детей</a:t>
            </a:r>
            <a:r>
              <a:rPr lang="ru-RU" dirty="0"/>
              <a:t/>
            </a:r>
            <a:br>
              <a:rPr lang="ru-RU" dirty="0"/>
            </a:b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914592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2ch.pm/psy/src/997116/15597906255840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59767"/>
            <a:ext cx="7265211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36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6421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Основные проявлениях </a:t>
            </a:r>
            <a:r>
              <a:rPr lang="ru-RU" sz="3100" dirty="0"/>
              <a:t>нарушений поведения у детей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Поведенческие расстройства имеют три основных проявления: </a:t>
            </a:r>
            <a:endParaRPr lang="ru-RU" dirty="0" smtClean="0"/>
          </a:p>
          <a:p>
            <a:r>
              <a:rPr lang="ru-RU" dirty="0" smtClean="0"/>
              <a:t>1. Нежелание </a:t>
            </a:r>
            <a:r>
              <a:rPr lang="ru-RU" dirty="0"/>
              <a:t>повиноваться </a:t>
            </a:r>
            <a:r>
              <a:rPr lang="ru-RU" dirty="0" smtClean="0"/>
              <a:t>взрослым</a:t>
            </a:r>
          </a:p>
          <a:p>
            <a:r>
              <a:rPr lang="ru-RU" dirty="0" smtClean="0"/>
              <a:t>2. Агрессивность</a:t>
            </a:r>
            <a:endParaRPr lang="ru-RU" dirty="0"/>
          </a:p>
          <a:p>
            <a:r>
              <a:rPr lang="ru-RU" dirty="0" smtClean="0"/>
              <a:t>3. Антисоциальная </a:t>
            </a:r>
            <a:r>
              <a:rPr lang="ru-RU" dirty="0"/>
              <a:t>направленность – активность, нарушающая права окружающих, причиняющая вред собственности, </a:t>
            </a:r>
            <a:r>
              <a:rPr lang="ru-RU" dirty="0" smtClean="0"/>
              <a:t>личности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i="1" dirty="0" smtClean="0"/>
              <a:t>О расстройстве поведения </a:t>
            </a:r>
            <a:r>
              <a:rPr lang="ru-RU" b="1" i="1" dirty="0"/>
              <a:t>свидетельствует устойчивое (от полугода) </a:t>
            </a:r>
            <a:r>
              <a:rPr lang="ru-RU" b="1" i="1" dirty="0" smtClean="0"/>
              <a:t> </a:t>
            </a:r>
            <a:r>
              <a:rPr lang="ru-RU" b="1" i="1" dirty="0"/>
              <a:t>чрезмерное проявление </a:t>
            </a:r>
            <a:r>
              <a:rPr lang="ru-RU" b="1" i="1" dirty="0" smtClean="0"/>
              <a:t>симптомов</a:t>
            </a:r>
            <a:r>
              <a:rPr lang="ru-RU" b="1" i="1" dirty="0"/>
              <a:t/>
            </a:r>
            <a:br>
              <a:rPr lang="ru-RU" b="1" i="1" dirty="0"/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258586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04800"/>
            <a:ext cx="77724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Если все </a:t>
            </a:r>
            <a:r>
              <a:rPr lang="ru-RU" dirty="0" smtClean="0"/>
              <a:t>серьезно.. </a:t>
            </a:r>
            <a:r>
              <a:rPr lang="ru-RU" dirty="0" smtClean="0"/>
              <a:t>Кто поможет?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endParaRPr lang="ru-RU" dirty="0" smtClean="0"/>
          </a:p>
          <a:p>
            <a:pPr fontAlgn="base"/>
            <a:r>
              <a:rPr lang="ru-RU" dirty="0" smtClean="0"/>
              <a:t>Комплексный подход:</a:t>
            </a:r>
            <a:endParaRPr lang="ru-RU" dirty="0"/>
          </a:p>
          <a:p>
            <a:pPr fontAlgn="base"/>
            <a:r>
              <a:rPr lang="ru-RU" b="1" dirty="0"/>
              <a:t>Поведенческие методы.</a:t>
            </a:r>
            <a:r>
              <a:rPr lang="ru-RU" dirty="0"/>
              <a:t> </a:t>
            </a:r>
            <a:r>
              <a:rPr lang="ru-RU" dirty="0" smtClean="0"/>
              <a:t>Техники </a:t>
            </a:r>
            <a:r>
              <a:rPr lang="ru-RU" dirty="0"/>
              <a:t>нацелены на устранение нежелательных форм поведения, выработку полезных навыков. </a:t>
            </a:r>
            <a:r>
              <a:rPr lang="ru-RU" dirty="0" smtClean="0"/>
              <a:t>Соблюдение </a:t>
            </a:r>
            <a:r>
              <a:rPr lang="ru-RU" dirty="0"/>
              <a:t>ребенком </a:t>
            </a:r>
            <a:r>
              <a:rPr lang="ru-RU" dirty="0" smtClean="0"/>
              <a:t>требований положительно подкрепляется</a:t>
            </a:r>
            <a:r>
              <a:rPr lang="ru-RU" dirty="0"/>
              <a:t>.</a:t>
            </a:r>
          </a:p>
          <a:p>
            <a:pPr fontAlgn="base"/>
            <a:r>
              <a:rPr lang="ru-RU" b="1" dirty="0" smtClean="0"/>
              <a:t>Групповые психологические тренинги.</a:t>
            </a:r>
            <a:r>
              <a:rPr lang="ru-RU" dirty="0"/>
              <a:t> Применяются после поведенческой терапии. Призваны способствовать социализации ребенка. Проводятся в игровой форме, направлены на отработку навыков межличностного взаимодействия, решения проблем.</a:t>
            </a:r>
          </a:p>
          <a:p>
            <a:pPr fontAlgn="base"/>
            <a:r>
              <a:rPr lang="ru-RU" b="1" dirty="0"/>
              <a:t>Медикаментозное лечение.</a:t>
            </a:r>
            <a:r>
              <a:rPr lang="ru-RU" dirty="0"/>
              <a:t> </a:t>
            </a:r>
            <a:r>
              <a:rPr lang="ru-RU" dirty="0" smtClean="0"/>
              <a:t>Индивидуально назначаются врачом-психиатром.</a:t>
            </a:r>
            <a:endParaRPr lang="ru-RU" dirty="0"/>
          </a:p>
          <a:p>
            <a:pPr fontAlgn="base"/>
            <a:r>
              <a:rPr lang="ru-RU" b="1" dirty="0" smtClean="0"/>
              <a:t>Работа </a:t>
            </a:r>
            <a:r>
              <a:rPr lang="ru-RU" b="1" dirty="0"/>
              <a:t>с родителями </a:t>
            </a:r>
            <a:r>
              <a:rPr lang="ru-RU" dirty="0"/>
              <a:t>направлена на улучшение семейного микроклимата, установления отношений сотрудничества с четким обозначением границ </a:t>
            </a:r>
            <a:r>
              <a:rPr lang="ru-RU" dirty="0" smtClean="0"/>
              <a:t>дозволенного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720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2028</TotalTime>
  <Words>202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Cambria</vt:lpstr>
      <vt:lpstr>Franklin Gothic Book</vt:lpstr>
      <vt:lpstr>Perpetua</vt:lpstr>
      <vt:lpstr>Tahoma</vt:lpstr>
      <vt:lpstr>Times New Roman</vt:lpstr>
      <vt:lpstr>Wingdings 2</vt:lpstr>
      <vt:lpstr>Справедливость</vt:lpstr>
      <vt:lpstr>Обучающиеся с особенностями поведения </vt:lpstr>
      <vt:lpstr>Актуальные вопросы</vt:lpstr>
      <vt:lpstr>Причины нарушения поведения у детей </vt:lpstr>
      <vt:lpstr>Причины нарушения поведения у детей </vt:lpstr>
      <vt:lpstr>Причины нарушения поведения у детей </vt:lpstr>
      <vt:lpstr>Причины нарушения поведения у детей </vt:lpstr>
      <vt:lpstr>.</vt:lpstr>
      <vt:lpstr>Основные проявлениях нарушений поведения у детей </vt:lpstr>
      <vt:lpstr>Если все серьезно.. Кто поможет?</vt:lpstr>
      <vt:lpstr>Коррекция нарушений поведения у детей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Направления реализации индивидуальной программы реабилитации в части получения образования детьми-инвалидами в средних общеобразовательных учреждениях</dc:title>
  <dc:creator>User</dc:creator>
  <cp:lastModifiedBy>Заместитель</cp:lastModifiedBy>
  <cp:revision>107</cp:revision>
  <dcterms:created xsi:type="dcterms:W3CDTF">2011-12-13T13:03:42Z</dcterms:created>
  <dcterms:modified xsi:type="dcterms:W3CDTF">2019-09-20T03:50:30Z</dcterms:modified>
</cp:coreProperties>
</file>