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60" r:id="rId2"/>
    <p:sldId id="259" r:id="rId3"/>
    <p:sldId id="258" r:id="rId4"/>
    <p:sldId id="261" r:id="rId5"/>
    <p:sldId id="263" r:id="rId6"/>
    <p:sldId id="266" r:id="rId7"/>
    <p:sldId id="267" r:id="rId8"/>
    <p:sldId id="272" r:id="rId9"/>
    <p:sldId id="262" r:id="rId10"/>
    <p:sldId id="265" r:id="rId11"/>
    <p:sldId id="271" r:id="rId12"/>
    <p:sldId id="268" r:id="rId13"/>
    <p:sldId id="269" r:id="rId14"/>
    <p:sldId id="270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60D87-775D-4720-8E0F-F23A7184A29D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EF80B-E939-4D79-BFEE-38DE14E775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2679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EF80B-E939-4D79-BFEE-38DE14E775A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88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75441D9-4968-41A7-AA7D-457938475D0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855C6D6-1A84-4A8C-BD88-F5D25F3F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41D9-4968-41A7-AA7D-457938475D0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6D6-1A84-4A8C-BD88-F5D25F3F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41D9-4968-41A7-AA7D-457938475D0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6D6-1A84-4A8C-BD88-F5D25F3F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41D9-4968-41A7-AA7D-457938475D0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6D6-1A84-4A8C-BD88-F5D25F3F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41D9-4968-41A7-AA7D-457938475D0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6D6-1A84-4A8C-BD88-F5D25F3F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41D9-4968-41A7-AA7D-457938475D0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6D6-1A84-4A8C-BD88-F5D25F3F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5441D9-4968-41A7-AA7D-457938475D0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55C6D6-1A84-4A8C-BD88-F5D25F3F1B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75441D9-4968-41A7-AA7D-457938475D0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855C6D6-1A84-4A8C-BD88-F5D25F3F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41D9-4968-41A7-AA7D-457938475D0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6D6-1A84-4A8C-BD88-F5D25F3F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41D9-4968-41A7-AA7D-457938475D0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6D6-1A84-4A8C-BD88-F5D25F3F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41D9-4968-41A7-AA7D-457938475D0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C6D6-1A84-4A8C-BD88-F5D25F3F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75441D9-4968-41A7-AA7D-457938475D0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855C6D6-1A84-4A8C-BD88-F5D25F3F1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9126"/>
            <a:ext cx="8572560" cy="106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>Критериальное оценивание учебных достижений учащихся  на уроках ИЗО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33538" t="39585" r="38545" b="22342"/>
          <a:stretch>
            <a:fillRect/>
          </a:stretch>
        </p:blipFill>
        <p:spPr bwMode="auto">
          <a:xfrm>
            <a:off x="4643438" y="2000240"/>
            <a:ext cx="400052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Урок Юргельян\IMG_7048.JPG"/>
          <p:cNvPicPr>
            <a:picLocks noChangeAspect="1" noChangeArrowheads="1"/>
          </p:cNvPicPr>
          <p:nvPr/>
        </p:nvPicPr>
        <p:blipFill>
          <a:blip r:embed="rId3" cstate="print"/>
          <a:srcRect r="12307"/>
          <a:stretch>
            <a:fillRect/>
          </a:stretch>
        </p:blipFill>
        <p:spPr bwMode="auto">
          <a:xfrm>
            <a:off x="365950" y="2643182"/>
            <a:ext cx="4134612" cy="3143271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786314" y="5000636"/>
            <a:ext cx="3786214" cy="16430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МБОУ Гимназия № 91 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им. М.В. Ломоносова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г.Железногорск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</a:t>
            </a:r>
            <a:r>
              <a:rPr kumimoji="0" lang="ru-RU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ИЗО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Юргельян Елена</a:t>
            </a:r>
            <a:r>
              <a:rPr kumimoji="0" lang="ru-RU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Сергеевна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6064559"/>
              </p:ext>
            </p:extLst>
          </p:nvPr>
        </p:nvGraphicFramePr>
        <p:xfrm>
          <a:off x="71438" y="428605"/>
          <a:ext cx="8929718" cy="6406539"/>
        </p:xfrm>
        <a:graphic>
          <a:graphicData uri="http://schemas.openxmlformats.org/drawingml/2006/table">
            <a:tbl>
              <a:tblPr/>
              <a:tblGrid>
                <a:gridCol w="3651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50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71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574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7149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85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Зачем людям украшения.</a:t>
                      </a: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463675" algn="l"/>
                        </a:tabLs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- осознание роли ДПИ разных стран и времен в жизни человека и общества.</a:t>
                      </a: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463675" algn="l"/>
                        </a:tabLs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  <a:cs typeface="Times New Roman"/>
                        </a:rPr>
                        <a:t>Регулятивные: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- принимают и сохраняют учебную задачу; планируют (в сотрудничестве с учителем и одноклассниками), необходимые действия, действуют по плану,  контролируют процесс и результаты деятельности, </a:t>
                      </a:r>
                      <a:r>
                        <a:rPr lang="ru-RU" sz="1500" b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адекватно оценивают свои достижения и достижения одноклассников.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463675" algn="l"/>
                        </a:tabLs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  <a:cs typeface="Times New Roman"/>
                        </a:rPr>
                        <a:t>Познавательные: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63675" algn="l"/>
                        </a:tabLst>
                        <a:defRPr/>
                      </a:pPr>
                      <a:r>
                        <a:rPr lang="ru-RU" sz="15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самостоятельно создают алгоритм деятельности при решении проблемы; определяют цель.</a:t>
                      </a:r>
                    </a:p>
                    <a:p>
                      <a:r>
                        <a:rPr lang="ru-RU" sz="1500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5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осознают недостаточность своих знаний;</a:t>
                      </a:r>
                    </a:p>
                    <a:p>
                      <a:r>
                        <a:rPr kumimoji="0" lang="ru-RU" sz="15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находят в учебниках и др. источниках, в т.ч. используя ИКТ достоверную информацию, необходимую для решения учебных задач.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 </a:t>
                      </a:r>
                      <a:r>
                        <a:rPr lang="ru-RU" sz="1500" b="1" dirty="0">
                          <a:latin typeface="Times New Roman"/>
                          <a:ea typeface="Times New Roman"/>
                          <a:cs typeface="Times New Roman"/>
                        </a:rPr>
                        <a:t>Коммуникативные: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463675" algn="l"/>
                        </a:tabLst>
                      </a:pPr>
                      <a:r>
                        <a:rPr lang="ru-RU" sz="15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учатся излагать свое мнение в диалоге, </a:t>
                      </a: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строить понятные для партнера по коммуникации речевые высказывания; адекватно выражать и контролировать свои эмоции.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463675" algn="l"/>
                        </a:tabLs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b="1" dirty="0">
                          <a:latin typeface="Times New Roman"/>
                          <a:ea typeface="Times New Roman"/>
                          <a:cs typeface="Times New Roman"/>
                        </a:rPr>
                        <a:t>Личностные: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463675" algn="l"/>
                        </a:tabLs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- испытывают желание осваивать новые виды деятельности, участвовать в творческом созидательном процессе;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463675" algn="l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проявляют интерес к поставленной задаче,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проявляют заинтересованность не только в личном успехе, но и в решении проблемных заданий всей группой.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463675" algn="l"/>
                        </a:tabLst>
                      </a:pP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5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Роль декор. искусства в жизни древнего общества.</a:t>
                      </a: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463675" algn="l"/>
                        </a:tabLs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- осознание роли ДПИ разных стран и времен в жизни человека и общества.</a:t>
                      </a: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00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Одежда говорит о человеке.</a:t>
                      </a: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463675" algn="l"/>
                        </a:tabLs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- умение распознать по стилистическим особенностям образного строя произведения ДПИ Др. Египта, Китая, Западной Европы XVII в.</a:t>
                      </a: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60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Костюм эпохи барокко. </a:t>
                      </a:r>
                      <a:r>
                        <a:rPr lang="ru-RU" sz="1500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b="1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1800" b="1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оллективный</a:t>
                      </a:r>
                      <a:r>
                        <a:rPr lang="ru-RU" sz="1800" b="1" i="1" baseline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творческий проект </a:t>
                      </a:r>
                      <a:r>
                        <a:rPr lang="ru-RU" sz="1800" b="1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«Бал в интерьере дворца».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463675" algn="l"/>
                        </a:tabLs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 -</a:t>
                      </a:r>
                      <a:r>
                        <a:rPr lang="ru-RU" sz="1500" baseline="0" dirty="0">
                          <a:latin typeface="Times New Roman"/>
                          <a:ea typeface="Times New Roman"/>
                          <a:cs typeface="Times New Roman"/>
                        </a:rPr>
                        <a:t> умение </a:t>
                      </a: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находить информацию, необходимую для решения учебной задачи, самостоятельно вычитывать фактическую информацию, составлять произвольное речевое высказывание в устной форме о костюме эпохи барокко. </a:t>
                      </a: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5EA636-173F-41FD-B367-7EDE76304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2544"/>
            <a:ext cx="9036496" cy="192633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использования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критериального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оценивания в стабильных условиях и условиях трансформации обучения.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E330E7-F0A5-4953-89F0-99E753030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560272"/>
            <a:ext cx="8712968" cy="4325112"/>
          </a:xfrm>
        </p:spPr>
        <p:txBody>
          <a:bodyPr/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Чем оценка по критериям отличается от обычной отметки?</a:t>
            </a:r>
          </a:p>
          <a:p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Считаете ли вы оценивание по критериям необходимым для учащихся? Обоснуйте свой ответ.</a:t>
            </a:r>
          </a:p>
          <a:p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Способствует ли оценивание по критериям улучшению собственных результатов? Творческому достижению? Каким образом?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/>
          </a:p>
          <a:p>
            <a:endParaRPr lang="ru-RU" sz="2200" dirty="0"/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5" name="Ссылка на слайд 4">
                <a:extLst>
                  <a:ext uri="{FF2B5EF4-FFF2-40B4-BE49-F238E27FC236}">
                    <a16:creationId xmlns:a16="http://schemas.microsoft.com/office/drawing/2014/main" id="{B1778A1E-5E16-4D91-9A29-55CF57A11D0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38684450"/>
                  </p:ext>
                </p:extLst>
              </p:nvPr>
            </p:nvGraphicFramePr>
            <p:xfrm>
              <a:off x="-3900268" y="2571750"/>
              <a:ext cx="2286000" cy="1714500"/>
            </p:xfrm>
            <a:graphic>
              <a:graphicData uri="http://schemas.microsoft.com/office/powerpoint/2016/slidezoom">
                <pslz:sldZm>
                  <pslz:sldZmObj sldId="268" cId="0">
                    <pslz:zmPr id="{A4071A77-6351-4731-A2AB-D334B8BCBFD6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Ссылка на слайд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B1778A1E-5E16-4D91-9A29-55CF57A11D0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900268" y="2571750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466879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453876"/>
            <a:ext cx="9036496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Чем оценка по критериям отличается от обычной отметки?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ценку по критериям  выводят в классе, прямо при тебе, а отметка выставляется без тебя и, по мнению учителя.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оценка по критериям более справедливая;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благодаря критериям ученик, даже не умеющий рисовать, постаравшись, получит справедливую  относительно работы оценку;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объективностью;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оценка по критериям более точная и человек смотрит на свои балы по критериям и может понять, что не так.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можно четко перевести в оценку;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можно четко оценить работу по ее частям и прийти к истинному результату;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вопросы. Улучшение. Качество следующей работы;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 этом варианте учитель может поддержать и рассказать ошибки;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когда оценка составляется по критериям, ученик сразу может сам оценить работу и обсудить ее с одноклассниками и учителем;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тем, что когда тебя оценивают по критериям, ты знаешь и понимаешь, в чем у тебя ошибки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когда просто отметка, не всегда понять, в чем у тебя недочеты;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рассуждаем при оценивании все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обычной оценки нет возможности порассуждать;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показывает, за что ты получил этот бал, и ты понимаешь, за что снизилась оценка;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оценка по критериям отличается тем, что ты во время оценки видишь свой ответ, правильный или нет;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оценка по критериям отличается от обычной тем, что эти критерии разбирают на уроке, и ребенок может понять, за что могут снизить оценку;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оценка по критериям сразу ставится, а отметка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спустя какое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время;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практически ничем (2 человека).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79512" y="575361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Считаете ли вы оценивание по критериям необходимым для учащихся? Обоснуйте свой ответ.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а, так как, когда оценивают по критериям, можно увидеть свои ошибки и недочеты, и не совершить их в следующий раз.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да, так как для всех должны быть одинаковые требования;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да, ведь ученик понимает, за что ему ставят такую отметку;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нет, это слишком долго;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да, так как оценивание по критериям дает понять что он сделал не так, и потом сделать лучше;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да, потому что дети будут совершенствоваться;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да. Человек понимает, над чем ему надо работать;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каждому свое;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да, так как мы ученики еще не великие художники и должны знать свои ошибки;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да, Они могут увидеть свои ошибки и в дальнейшем не повторять их;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чащийся понимает, в чем у него ошибка и в следующий раз сделает намного лучше без этих недочетов;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оценивание по критериям необходимо, ведь ученик может услышать адекватный ответ;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я считаю, что это необходимо, т.к. мы видим где совершили ошибки и это обоснованно;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да, чтобы видеть свои ошибки и улучшить результат;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да, благодаря оценке по критериям можно увидеть свои недочеты и исправить их в следующий раз;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да, я считаю это необходимым;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да, так легче;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а, способствует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07504" y="311136"/>
            <a:ext cx="9036496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Способствует ли оценивание по критериям улучшению собственных результатов? Творческому достижению? Каким образом?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способствует;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да, мотивацией;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да, люди делая ошибки, в следующий раз пытаются их не совершать снова, также оценивание проходит всем классом, где можно услышать мнение окружающих;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способствует, но не для всех, т.к. кто-то развивается в этом и понимает, а кто-то даже через несколько уроков не поймет;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да, если у нас стоит низкий бал за композицию в рисунке, тогда мы будем исправлять свой результат;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онечно, способствует улучшению результатов, ведь ребенок может исправить свои ошибки, услышав о них (2 человека);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да, ведь ты понимаешь что у тебя не получается и к чему надо стремиться. Ты будешь следить за этими местами, которые у тебя не получаются;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да, способствует. Обсуждая работу по критериям, ученик может узнать недостатки своей работы и в будущем их исправить;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да, мои работы с каждым месяцем становятся лучше;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скорее да, ты учитываешь свои ошибки.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да. Человек будет отрабатывать то, где получил меньший бал;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да. Да дети могут изменяться в процессе работы;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да. Ты присматриваешься к своей работе и развиваешь творческое мышление. Чтобы не было прежних ошибок, прислушиваешься к советам;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не думаю, человек все равно расстроится;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да, развивается глазомер, человек в будущем не совершает ошибок, допущенных в прошлом;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да, т.к. человек стремится улучшить свою оценку по критериям.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в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6775" b="65136"/>
          <a:stretch>
            <a:fillRect/>
          </a:stretch>
        </p:blipFill>
        <p:spPr>
          <a:xfrm>
            <a:off x="-36512" y="396282"/>
            <a:ext cx="1368152" cy="117533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7158" y="1500174"/>
            <a:ext cx="8501122" cy="50006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600" b="1" i="1" dirty="0"/>
              <a:t>«В мире, где от каждого будет требоваться самоорганизация, потребуется и постоянная самооценка; развитие уверенности в своих силах должно включать в себя умение оценивать свои успехи»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                       </a:t>
            </a:r>
            <a:r>
              <a:rPr lang="ru-RU" i="1" dirty="0" err="1"/>
              <a:t>Драйден</a:t>
            </a:r>
            <a:r>
              <a:rPr lang="ru-RU" i="1" dirty="0"/>
              <a:t> Гордон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600" dirty="0"/>
              <a:t>«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в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6775" b="65136"/>
          <a:stretch>
            <a:fillRect/>
          </a:stretch>
        </p:blipFill>
        <p:spPr>
          <a:xfrm>
            <a:off x="-32" y="396282"/>
            <a:ext cx="1368152" cy="117533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14480" y="719126"/>
            <a:ext cx="5715040" cy="9239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rmAutofit fontScale="97500"/>
          </a:bodyPr>
          <a:lstStyle/>
          <a:p>
            <a:pPr lvl="0" algn="ctr"/>
            <a:r>
              <a:rPr lang="ru-RU" sz="4000" dirty="0"/>
              <a:t>Задачи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71472" y="1928802"/>
            <a:ext cx="8001056" cy="45005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rmAutofit fontScale="97500"/>
          </a:bodyPr>
          <a:lstStyle/>
          <a:p>
            <a:pPr marL="360000" lvl="0">
              <a:buFont typeface="Arial" pitchFamily="34" charset="0"/>
              <a:buChar char="•"/>
            </a:pPr>
            <a:r>
              <a:rPr lang="ru-RU" sz="4000" dirty="0"/>
              <a:t> </a:t>
            </a:r>
            <a:r>
              <a:rPr lang="ru-RU" sz="3100" dirty="0"/>
              <a:t>уделять внимание </a:t>
            </a:r>
            <a:r>
              <a:rPr lang="ru-RU" sz="3100" dirty="0" err="1"/>
              <a:t>критериальному</a:t>
            </a:r>
            <a:r>
              <a:rPr lang="ru-RU" sz="3100" dirty="0"/>
              <a:t> оцениванию, так как оно способствует «расшифровке» полученной оценки;</a:t>
            </a:r>
            <a:endParaRPr lang="en-US" sz="3100" dirty="0"/>
          </a:p>
          <a:p>
            <a:pPr marL="360000" lvl="0"/>
            <a:endParaRPr lang="ru-RU" sz="3100" dirty="0"/>
          </a:p>
          <a:p>
            <a:pPr marL="360000" lvl="0">
              <a:buFont typeface="Arial" pitchFamily="34" charset="0"/>
              <a:buChar char="•"/>
            </a:pPr>
            <a:r>
              <a:rPr lang="ru-RU" sz="3100" dirty="0"/>
              <a:t> создавать благоприятный психологический климат в процессе оценивания.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8670883"/>
              </p:ext>
            </p:extLst>
          </p:nvPr>
        </p:nvGraphicFramePr>
        <p:xfrm>
          <a:off x="71438" y="428605"/>
          <a:ext cx="8929718" cy="6406539"/>
        </p:xfrm>
        <a:graphic>
          <a:graphicData uri="http://schemas.openxmlformats.org/drawingml/2006/table">
            <a:tbl>
              <a:tblPr/>
              <a:tblGrid>
                <a:gridCol w="3651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50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71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574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7149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85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Зачем людям украшения.</a:t>
                      </a: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463675" algn="l"/>
                        </a:tabLs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- осознание роли ДПИ разных стран и времен в жизни человека и общества.</a:t>
                      </a: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463675" algn="l"/>
                        </a:tabLs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  <a:cs typeface="Times New Roman"/>
                        </a:rPr>
                        <a:t>Регулятивные: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- принимают и сохраняют учебную задачу; планируют (в сотрудничестве с учителем и одноклассниками), необходимые действия, действуют по плану,  контролируют процесс и результаты деятельности, 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адекватно оценивают свои достижения и достижения одноклассников.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463675" algn="l"/>
                        </a:tabLs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  <a:cs typeface="Times New Roman"/>
                        </a:rPr>
                        <a:t>Познавательные:</a:t>
                      </a: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r>
                        <a:rPr kumimoji="0"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учатся определять цель, проблему в учебной и практической деятельности,</a:t>
                      </a:r>
                    </a:p>
                    <a:p>
                      <a:r>
                        <a:rPr kumimoji="0"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осознают недостаточность своих знаний;</a:t>
                      </a:r>
                    </a:p>
                    <a:p>
                      <a:r>
                        <a:rPr kumimoji="0"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находят в учебниках и др. источниках, в т.ч. используя ИКТ достоверную информацию, необходимую для решения учебных задач.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463675" algn="l"/>
                        </a:tabLs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  <a:cs typeface="Times New Roman"/>
                        </a:rPr>
                        <a:t>Коммуникативные: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463675" algn="l"/>
                        </a:tabLs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учатся излагать свое мнение в диалоге, </a:t>
                      </a: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строить понятные для партнера по коммуникации речевые высказывания; адекватно выражать и контролировать свои эмоции.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463675" algn="l"/>
                        </a:tabLs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b="1" dirty="0">
                          <a:latin typeface="Times New Roman"/>
                          <a:ea typeface="Times New Roman"/>
                          <a:cs typeface="Times New Roman"/>
                        </a:rPr>
                        <a:t>Личностные: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463675" algn="l"/>
                        </a:tabLs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- испытывают желание осваивать новые виды деятельности, участвовать в творческом созидательном процессе.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463675" algn="l"/>
                        </a:tabLs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- проявляют интерес к поставленной задаче,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проявляют заинтересованность не только в личном успехе, но и в решении проблемных заданий всей группой.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463675" algn="l"/>
                        </a:tabLst>
                      </a:pP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5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Роль декор. искусства в жизни древнего общества.</a:t>
                      </a: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463675" algn="l"/>
                        </a:tabLs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- осознание роли ДПИ разных стран и времен в жизни человека и общества.</a:t>
                      </a: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00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Одежда говорит о человеке.</a:t>
                      </a: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463675" algn="l"/>
                        </a:tabLs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- умение распознать по стилистическим особенностям образного строя произведения ДПИ Др. Египта, Китая, Западной Европы XVII в.</a:t>
                      </a: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60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Костюм эпохи барокко. </a:t>
                      </a:r>
                      <a:r>
                        <a:rPr lang="ru-RU" sz="1500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b="1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1800" b="1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оллективный</a:t>
                      </a:r>
                      <a:r>
                        <a:rPr lang="ru-RU" sz="1800" b="1" i="1" baseline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творческий проект </a:t>
                      </a:r>
                      <a:r>
                        <a:rPr lang="ru-RU" sz="1800" b="1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«Бал в интерьере дворца».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463675" algn="l"/>
                        </a:tabLs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 -</a:t>
                      </a:r>
                      <a:r>
                        <a:rPr lang="ru-RU" sz="1500" baseline="0" dirty="0">
                          <a:latin typeface="Times New Roman"/>
                          <a:ea typeface="Times New Roman"/>
                          <a:cs typeface="Times New Roman"/>
                        </a:rPr>
                        <a:t> умение </a:t>
                      </a: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находить информацию, необходимую для решения учебной задачи, самостоятельно вычитывать фактическую информацию, составлять произвольное речевое высказывание в устной форме о костюме эпохи барокко. </a:t>
                      </a: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в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6775" b="65136"/>
          <a:stretch>
            <a:fillRect/>
          </a:stretch>
        </p:blipFill>
        <p:spPr>
          <a:xfrm>
            <a:off x="-36512" y="428604"/>
            <a:ext cx="1368152" cy="117533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77998" y="719126"/>
            <a:ext cx="6408712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rmAutofit fontScale="90000"/>
          </a:bodyPr>
          <a:lstStyle/>
          <a:p>
            <a:pPr lvl="0" algn="ctr">
              <a:spcBef>
                <a:spcPct val="0"/>
              </a:spcBef>
            </a:pPr>
            <a:r>
              <a:rPr lang="ru-RU" sz="4000" dirty="0"/>
              <a:t>Критериальное оценивание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" y="2214554"/>
            <a:ext cx="7891490" cy="41434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rmAutofit fontScale="90000" lnSpcReduction="20000"/>
          </a:bodyPr>
          <a:lstStyle/>
          <a:p>
            <a:pPr marL="360000">
              <a:buFont typeface="Arial" pitchFamily="34" charset="0"/>
              <a:buChar char="•"/>
            </a:pPr>
            <a:r>
              <a:rPr lang="ru-RU" sz="3200" dirty="0"/>
              <a:t> выбор необходимых критериев для оценивания своих работ;</a:t>
            </a:r>
            <a:endParaRPr lang="en-US" sz="3200" dirty="0"/>
          </a:p>
          <a:p>
            <a:pPr marL="360000">
              <a:buFont typeface="Arial" pitchFamily="34" charset="0"/>
              <a:buChar char="•"/>
            </a:pPr>
            <a:endParaRPr lang="ru-RU" sz="3200" dirty="0"/>
          </a:p>
          <a:p>
            <a:pPr marL="360000">
              <a:buFont typeface="Arial" pitchFamily="34" charset="0"/>
              <a:buChar char="•"/>
            </a:pPr>
            <a:r>
              <a:rPr lang="ru-RU" sz="3200" dirty="0"/>
              <a:t> алгоритм выставления отметки;</a:t>
            </a:r>
            <a:endParaRPr lang="en-US" sz="3200" dirty="0"/>
          </a:p>
          <a:p>
            <a:pPr marL="360000">
              <a:buFont typeface="Arial" pitchFamily="34" charset="0"/>
              <a:buChar char="•"/>
            </a:pPr>
            <a:endParaRPr lang="ru-RU" sz="3200" dirty="0"/>
          </a:p>
          <a:p>
            <a:pPr marL="360000">
              <a:buFont typeface="Arial" pitchFamily="34" charset="0"/>
              <a:buChar char="•"/>
            </a:pPr>
            <a:r>
              <a:rPr lang="ru-RU" sz="3200" dirty="0"/>
              <a:t> оценка экспертной комиссии;</a:t>
            </a:r>
            <a:endParaRPr lang="en-US" sz="3200" dirty="0"/>
          </a:p>
          <a:p>
            <a:pPr marL="360000">
              <a:buFont typeface="Arial" pitchFamily="34" charset="0"/>
              <a:buChar char="•"/>
            </a:pPr>
            <a:endParaRPr lang="ru-RU" sz="3200" dirty="0"/>
          </a:p>
          <a:p>
            <a:pPr marL="360000">
              <a:buFont typeface="Arial" pitchFamily="34" charset="0"/>
              <a:buChar char="•"/>
            </a:pPr>
            <a:r>
              <a:rPr lang="ru-RU" sz="3200" dirty="0"/>
              <a:t> сопоставление оценки экспертов с оценкой группы;</a:t>
            </a:r>
            <a:endParaRPr lang="en-US" sz="3200" dirty="0"/>
          </a:p>
          <a:p>
            <a:pPr marL="360000">
              <a:buFont typeface="Arial" pitchFamily="34" charset="0"/>
              <a:buChar char="•"/>
            </a:pPr>
            <a:endParaRPr lang="ru-RU" sz="3200" dirty="0"/>
          </a:p>
          <a:p>
            <a:pPr marL="360000">
              <a:buFont typeface="Arial" pitchFamily="34" charset="0"/>
              <a:buChar char="•"/>
            </a:pPr>
            <a:r>
              <a:rPr lang="ru-RU" sz="3200" dirty="0"/>
              <a:t> самооценка.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в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6775" b="65136"/>
          <a:stretch>
            <a:fillRect/>
          </a:stretch>
        </p:blipFill>
        <p:spPr>
          <a:xfrm>
            <a:off x="-36512" y="396282"/>
            <a:ext cx="1368152" cy="1175330"/>
          </a:xfrm>
          <a:prstGeom prst="rect">
            <a:avLst/>
          </a:prstGeom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428992" y="1650990"/>
            <a:ext cx="2500313" cy="349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Умение работать в группе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779452" y="2436808"/>
            <a:ext cx="2292350" cy="349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Композиционный строй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224610" y="2436808"/>
            <a:ext cx="1562100" cy="349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Цветовой строй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857224" y="3794130"/>
            <a:ext cx="998538" cy="349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Комфорт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7126314" y="3546480"/>
            <a:ext cx="1231900" cy="596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Ораторское искусство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5857884" y="5143512"/>
            <a:ext cx="2293937" cy="596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Умение отвечать на поставленные вопросы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000496" y="6072206"/>
            <a:ext cx="1214446" cy="3385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Calibri" pitchFamily="34" charset="0"/>
                <a:cs typeface="Arial" pitchFamily="34" charset="0"/>
              </a:rPr>
              <a:t>Регламент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14414" y="5148277"/>
            <a:ext cx="1663700" cy="423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Оригинальность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714480" y="719126"/>
            <a:ext cx="6286544" cy="6381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000" dirty="0"/>
              <a:t>Диаграмма «Паутинка»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A55E862F-AB32-408C-A8CD-862E07CBE098}"/>
              </a:ext>
            </a:extLst>
          </p:cNvPr>
          <p:cNvCxnSpPr/>
          <p:nvPr/>
        </p:nvCxnSpPr>
        <p:spPr>
          <a:xfrm>
            <a:off x="4571227" y="5373216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88A66F14-A8F1-4987-90B0-E68AD557E293}"/>
              </a:ext>
            </a:extLst>
          </p:cNvPr>
          <p:cNvGrpSpPr/>
          <p:nvPr/>
        </p:nvGrpSpPr>
        <p:grpSpPr>
          <a:xfrm rot="3409564">
            <a:off x="3697565" y="3803438"/>
            <a:ext cx="153845" cy="1440160"/>
            <a:chOff x="4778195" y="2357264"/>
            <a:chExt cx="153845" cy="1440160"/>
          </a:xfrm>
        </p:grpSpPr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xmlns="" id="{42E94452-CCF1-4049-A60E-F3C6B822AB07}"/>
                </a:ext>
              </a:extLst>
            </p:cNvPr>
            <p:cNvCxnSpPr/>
            <p:nvPr/>
          </p:nvCxnSpPr>
          <p:spPr>
            <a:xfrm>
              <a:off x="4787821" y="2357264"/>
              <a:ext cx="14401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xmlns="" id="{4A9CB395-4959-4DC0-8785-B3542916E604}"/>
                </a:ext>
              </a:extLst>
            </p:cNvPr>
            <p:cNvCxnSpPr/>
            <p:nvPr/>
          </p:nvCxnSpPr>
          <p:spPr>
            <a:xfrm>
              <a:off x="4778195" y="2717304"/>
              <a:ext cx="14401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xmlns="" id="{6F6A965A-2787-483B-8A64-3DC845D70457}"/>
                </a:ext>
              </a:extLst>
            </p:cNvPr>
            <p:cNvCxnSpPr/>
            <p:nvPr/>
          </p:nvCxnSpPr>
          <p:spPr>
            <a:xfrm>
              <a:off x="4788024" y="3077344"/>
              <a:ext cx="14401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xmlns="" id="{B7C22D2D-764A-4890-A543-AD427A99A5AC}"/>
                </a:ext>
              </a:extLst>
            </p:cNvPr>
            <p:cNvCxnSpPr/>
            <p:nvPr/>
          </p:nvCxnSpPr>
          <p:spPr>
            <a:xfrm>
              <a:off x="4787251" y="3437384"/>
              <a:ext cx="14401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xmlns="" id="{247D69E7-469C-4B46-B39B-DA6B872BEE8D}"/>
                </a:ext>
              </a:extLst>
            </p:cNvPr>
            <p:cNvCxnSpPr/>
            <p:nvPr/>
          </p:nvCxnSpPr>
          <p:spPr>
            <a:xfrm>
              <a:off x="4787251" y="3797424"/>
              <a:ext cx="14401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CEAFCBA7-3C43-42E2-9B30-442B8A93F399}"/>
              </a:ext>
            </a:extLst>
          </p:cNvPr>
          <p:cNvGrpSpPr/>
          <p:nvPr/>
        </p:nvGrpSpPr>
        <p:grpSpPr>
          <a:xfrm>
            <a:off x="1928794" y="1743789"/>
            <a:ext cx="5143536" cy="4572032"/>
            <a:chOff x="1928794" y="1743789"/>
            <a:chExt cx="5143536" cy="4572032"/>
          </a:xfrm>
        </p:grpSpPr>
        <p:cxnSp>
          <p:nvCxnSpPr>
            <p:cNvPr id="1026" name="AutoShape 2"/>
            <p:cNvCxnSpPr>
              <a:cxnSpLocks noChangeShapeType="1"/>
            </p:cNvCxnSpPr>
            <p:nvPr/>
          </p:nvCxnSpPr>
          <p:spPr bwMode="auto">
            <a:xfrm rot="5400000">
              <a:off x="2358216" y="4029011"/>
              <a:ext cx="4572032" cy="15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5" name="AutoShape 11"/>
            <p:cNvCxnSpPr>
              <a:cxnSpLocks noChangeShapeType="1"/>
            </p:cNvCxnSpPr>
            <p:nvPr/>
          </p:nvCxnSpPr>
          <p:spPr bwMode="auto">
            <a:xfrm flipV="1">
              <a:off x="1928794" y="3958367"/>
              <a:ext cx="5143536" cy="635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6" name="AutoShape 12"/>
            <p:cNvCxnSpPr>
              <a:cxnSpLocks noChangeShapeType="1"/>
            </p:cNvCxnSpPr>
            <p:nvPr/>
          </p:nvCxnSpPr>
          <p:spPr bwMode="auto">
            <a:xfrm rot="10800000" flipV="1">
              <a:off x="2786050" y="2886797"/>
              <a:ext cx="3571900" cy="22860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7" name="AutoShape 13"/>
            <p:cNvCxnSpPr>
              <a:cxnSpLocks noChangeShapeType="1"/>
            </p:cNvCxnSpPr>
            <p:nvPr/>
          </p:nvCxnSpPr>
          <p:spPr bwMode="auto">
            <a:xfrm>
              <a:off x="2928926" y="2815359"/>
              <a:ext cx="3571900" cy="235745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xmlns="" id="{4BD86076-0FC3-4B78-862D-D3EE386BAC81}"/>
                </a:ext>
              </a:extLst>
            </p:cNvPr>
            <p:cNvCxnSpPr/>
            <p:nvPr/>
          </p:nvCxnSpPr>
          <p:spPr>
            <a:xfrm>
              <a:off x="4572000" y="2234165"/>
              <a:ext cx="14401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xmlns="" id="{4C819E8B-C513-44F7-9FD3-7D5AA80E32C9}"/>
                </a:ext>
              </a:extLst>
            </p:cNvPr>
            <p:cNvCxnSpPr/>
            <p:nvPr/>
          </p:nvCxnSpPr>
          <p:spPr>
            <a:xfrm>
              <a:off x="4562374" y="2594205"/>
              <a:ext cx="14401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xmlns="" id="{187CEEE5-494B-4A4A-8E2E-3DAEC9570526}"/>
                </a:ext>
              </a:extLst>
            </p:cNvPr>
            <p:cNvCxnSpPr/>
            <p:nvPr/>
          </p:nvCxnSpPr>
          <p:spPr>
            <a:xfrm>
              <a:off x="4572203" y="2954245"/>
              <a:ext cx="14401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xmlns="" id="{5A2DA6D4-D658-43C0-A51B-5E5941B7FDB4}"/>
                </a:ext>
              </a:extLst>
            </p:cNvPr>
            <p:cNvCxnSpPr/>
            <p:nvPr/>
          </p:nvCxnSpPr>
          <p:spPr>
            <a:xfrm>
              <a:off x="4571430" y="3314285"/>
              <a:ext cx="14401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xmlns="" id="{C0445CB5-39D0-4C3B-82B4-7EFB974BDBD4}"/>
                </a:ext>
              </a:extLst>
            </p:cNvPr>
            <p:cNvCxnSpPr/>
            <p:nvPr/>
          </p:nvCxnSpPr>
          <p:spPr>
            <a:xfrm>
              <a:off x="4571430" y="3674325"/>
              <a:ext cx="14401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xmlns="" id="{A9FA9F31-FE04-4246-AACB-8753C0D36389}"/>
                </a:ext>
              </a:extLst>
            </p:cNvPr>
            <p:cNvCxnSpPr/>
            <p:nvPr/>
          </p:nvCxnSpPr>
          <p:spPr>
            <a:xfrm>
              <a:off x="4571797" y="4322397"/>
              <a:ext cx="14401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xmlns="" id="{E78A43BF-6C79-4238-A534-401BC021F889}"/>
                </a:ext>
              </a:extLst>
            </p:cNvPr>
            <p:cNvCxnSpPr/>
            <p:nvPr/>
          </p:nvCxnSpPr>
          <p:spPr>
            <a:xfrm>
              <a:off x="4562171" y="4682437"/>
              <a:ext cx="14401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xmlns="" id="{24442A46-A7C0-43F8-ACC8-CE263925D060}"/>
                </a:ext>
              </a:extLst>
            </p:cNvPr>
            <p:cNvCxnSpPr/>
            <p:nvPr/>
          </p:nvCxnSpPr>
          <p:spPr>
            <a:xfrm>
              <a:off x="4572000" y="5042477"/>
              <a:ext cx="14401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xmlns="" id="{59CA5FE8-BFA6-4003-8B2E-D2170F558A09}"/>
                </a:ext>
              </a:extLst>
            </p:cNvPr>
            <p:cNvCxnSpPr/>
            <p:nvPr/>
          </p:nvCxnSpPr>
          <p:spPr>
            <a:xfrm>
              <a:off x="4571227" y="5733256"/>
              <a:ext cx="14401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xmlns="" id="{6036AD1A-4F69-4FB4-9016-540F9462390D}"/>
                </a:ext>
              </a:extLst>
            </p:cNvPr>
            <p:cNvGrpSpPr/>
            <p:nvPr/>
          </p:nvGrpSpPr>
          <p:grpSpPr>
            <a:xfrm rot="5400000">
              <a:off x="5695086" y="3253621"/>
              <a:ext cx="153845" cy="1440160"/>
              <a:chOff x="4778195" y="2357264"/>
              <a:chExt cx="153845" cy="1440160"/>
            </a:xfrm>
          </p:grpSpPr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xmlns="" id="{D3C53B73-FB5E-44CB-908E-482ABA7E2D49}"/>
                  </a:ext>
                </a:extLst>
              </p:cNvPr>
              <p:cNvCxnSpPr/>
              <p:nvPr/>
            </p:nvCxnSpPr>
            <p:spPr>
              <a:xfrm>
                <a:off x="4787821" y="2357264"/>
                <a:ext cx="1440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>
                <a:extLst>
                  <a:ext uri="{FF2B5EF4-FFF2-40B4-BE49-F238E27FC236}">
                    <a16:creationId xmlns:a16="http://schemas.microsoft.com/office/drawing/2014/main" xmlns="" id="{0DAD2C80-D21E-4040-AC42-1EDDE74CC5CC}"/>
                  </a:ext>
                </a:extLst>
              </p:cNvPr>
              <p:cNvCxnSpPr/>
              <p:nvPr/>
            </p:nvCxnSpPr>
            <p:spPr>
              <a:xfrm>
                <a:off x="4778195" y="2717304"/>
                <a:ext cx="1440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>
                <a:extLst>
                  <a:ext uri="{FF2B5EF4-FFF2-40B4-BE49-F238E27FC236}">
                    <a16:creationId xmlns:a16="http://schemas.microsoft.com/office/drawing/2014/main" xmlns="" id="{AA6FBBA1-D975-4D39-8E53-3906E489DBDA}"/>
                  </a:ext>
                </a:extLst>
              </p:cNvPr>
              <p:cNvCxnSpPr/>
              <p:nvPr/>
            </p:nvCxnSpPr>
            <p:spPr>
              <a:xfrm>
                <a:off x="4788024" y="3077344"/>
                <a:ext cx="1440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>
                <a:extLst>
                  <a:ext uri="{FF2B5EF4-FFF2-40B4-BE49-F238E27FC236}">
                    <a16:creationId xmlns:a16="http://schemas.microsoft.com/office/drawing/2014/main" xmlns="" id="{F4802107-20A8-41ED-BA1C-23900EF85259}"/>
                  </a:ext>
                </a:extLst>
              </p:cNvPr>
              <p:cNvCxnSpPr/>
              <p:nvPr/>
            </p:nvCxnSpPr>
            <p:spPr>
              <a:xfrm>
                <a:off x="4787251" y="3437384"/>
                <a:ext cx="1440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>
                <a:extLst>
                  <a:ext uri="{FF2B5EF4-FFF2-40B4-BE49-F238E27FC236}">
                    <a16:creationId xmlns:a16="http://schemas.microsoft.com/office/drawing/2014/main" xmlns="" id="{DBC07C8A-669A-4D0D-A39E-D83067DC1DB6}"/>
                  </a:ext>
                </a:extLst>
              </p:cNvPr>
              <p:cNvCxnSpPr/>
              <p:nvPr/>
            </p:nvCxnSpPr>
            <p:spPr>
              <a:xfrm>
                <a:off x="4787251" y="3797424"/>
                <a:ext cx="1440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xmlns="" id="{0E30ED4E-952B-4FB6-86BF-A9941E8531F5}"/>
                </a:ext>
              </a:extLst>
            </p:cNvPr>
            <p:cNvGrpSpPr/>
            <p:nvPr/>
          </p:nvGrpSpPr>
          <p:grpSpPr>
            <a:xfrm rot="5400000">
              <a:off x="3515549" y="3277976"/>
              <a:ext cx="153845" cy="1440160"/>
              <a:chOff x="4778195" y="2357264"/>
              <a:chExt cx="153845" cy="1440160"/>
            </a:xfrm>
          </p:grpSpPr>
          <p:cxnSp>
            <p:nvCxnSpPr>
              <p:cNvPr id="34" name="Прямая соединительная линия 33">
                <a:extLst>
                  <a:ext uri="{FF2B5EF4-FFF2-40B4-BE49-F238E27FC236}">
                    <a16:creationId xmlns:a16="http://schemas.microsoft.com/office/drawing/2014/main" xmlns="" id="{B111506B-7570-4BC0-94BA-C1FE53338776}"/>
                  </a:ext>
                </a:extLst>
              </p:cNvPr>
              <p:cNvCxnSpPr/>
              <p:nvPr/>
            </p:nvCxnSpPr>
            <p:spPr>
              <a:xfrm>
                <a:off x="4787821" y="2357264"/>
                <a:ext cx="1440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>
                <a:extLst>
                  <a:ext uri="{FF2B5EF4-FFF2-40B4-BE49-F238E27FC236}">
                    <a16:creationId xmlns:a16="http://schemas.microsoft.com/office/drawing/2014/main" xmlns="" id="{C159BF8A-36AD-4E66-8EA5-82211A3570D6}"/>
                  </a:ext>
                </a:extLst>
              </p:cNvPr>
              <p:cNvCxnSpPr/>
              <p:nvPr/>
            </p:nvCxnSpPr>
            <p:spPr>
              <a:xfrm>
                <a:off x="4778195" y="2717304"/>
                <a:ext cx="1440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xmlns="" id="{A7135F14-7873-44A4-8A95-D148A33D591C}"/>
                  </a:ext>
                </a:extLst>
              </p:cNvPr>
              <p:cNvCxnSpPr/>
              <p:nvPr/>
            </p:nvCxnSpPr>
            <p:spPr>
              <a:xfrm>
                <a:off x="4788024" y="3077344"/>
                <a:ext cx="1440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xmlns="" id="{21B30D89-02E2-46EF-91D6-5D596DD2C131}"/>
                  </a:ext>
                </a:extLst>
              </p:cNvPr>
              <p:cNvCxnSpPr/>
              <p:nvPr/>
            </p:nvCxnSpPr>
            <p:spPr>
              <a:xfrm>
                <a:off x="4787251" y="3437384"/>
                <a:ext cx="1440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xmlns="" id="{6A786015-150C-4B80-8C8E-1FF4B7B94801}"/>
                  </a:ext>
                </a:extLst>
              </p:cNvPr>
              <p:cNvCxnSpPr/>
              <p:nvPr/>
            </p:nvCxnSpPr>
            <p:spPr>
              <a:xfrm>
                <a:off x="4787251" y="3797424"/>
                <a:ext cx="1440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xmlns="" id="{B0FA0C7E-5F76-436D-8635-0CD4A8519C2C}"/>
                </a:ext>
              </a:extLst>
            </p:cNvPr>
            <p:cNvGrpSpPr/>
            <p:nvPr/>
          </p:nvGrpSpPr>
          <p:grpSpPr>
            <a:xfrm rot="7394729">
              <a:off x="3703438" y="2648544"/>
              <a:ext cx="153845" cy="1440160"/>
              <a:chOff x="4778195" y="2357264"/>
              <a:chExt cx="153845" cy="1440160"/>
            </a:xfrm>
          </p:grpSpPr>
          <p:cxnSp>
            <p:nvCxnSpPr>
              <p:cNvPr id="40" name="Прямая соединительная линия 39">
                <a:extLst>
                  <a:ext uri="{FF2B5EF4-FFF2-40B4-BE49-F238E27FC236}">
                    <a16:creationId xmlns:a16="http://schemas.microsoft.com/office/drawing/2014/main" xmlns="" id="{76146EEB-98A2-492C-A0F1-B4ED8CC8D392}"/>
                  </a:ext>
                </a:extLst>
              </p:cNvPr>
              <p:cNvCxnSpPr/>
              <p:nvPr/>
            </p:nvCxnSpPr>
            <p:spPr>
              <a:xfrm>
                <a:off x="4787821" y="2357264"/>
                <a:ext cx="1440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>
                <a:extLst>
                  <a:ext uri="{FF2B5EF4-FFF2-40B4-BE49-F238E27FC236}">
                    <a16:creationId xmlns:a16="http://schemas.microsoft.com/office/drawing/2014/main" xmlns="" id="{7000DAFB-F23C-4DF1-B101-5C3DADE53AF3}"/>
                  </a:ext>
                </a:extLst>
              </p:cNvPr>
              <p:cNvCxnSpPr/>
              <p:nvPr/>
            </p:nvCxnSpPr>
            <p:spPr>
              <a:xfrm>
                <a:off x="4778195" y="2717304"/>
                <a:ext cx="1440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xmlns="" id="{78CB86DD-AA88-4143-ADAC-F083E76C29B0}"/>
                  </a:ext>
                </a:extLst>
              </p:cNvPr>
              <p:cNvCxnSpPr/>
              <p:nvPr/>
            </p:nvCxnSpPr>
            <p:spPr>
              <a:xfrm>
                <a:off x="4788024" y="3077344"/>
                <a:ext cx="1440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>
                <a:extLst>
                  <a:ext uri="{FF2B5EF4-FFF2-40B4-BE49-F238E27FC236}">
                    <a16:creationId xmlns:a16="http://schemas.microsoft.com/office/drawing/2014/main" xmlns="" id="{EA39A0CB-1399-45F1-BC7D-264771D016B0}"/>
                  </a:ext>
                </a:extLst>
              </p:cNvPr>
              <p:cNvCxnSpPr/>
              <p:nvPr/>
            </p:nvCxnSpPr>
            <p:spPr>
              <a:xfrm>
                <a:off x="4787251" y="3437384"/>
                <a:ext cx="1440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>
                <a:extLst>
                  <a:ext uri="{FF2B5EF4-FFF2-40B4-BE49-F238E27FC236}">
                    <a16:creationId xmlns:a16="http://schemas.microsoft.com/office/drawing/2014/main" xmlns="" id="{BC6C0BA5-1AE5-4543-9F6A-92CEAD35BC2A}"/>
                  </a:ext>
                </a:extLst>
              </p:cNvPr>
              <p:cNvCxnSpPr/>
              <p:nvPr/>
            </p:nvCxnSpPr>
            <p:spPr>
              <a:xfrm>
                <a:off x="4787251" y="3797424"/>
                <a:ext cx="1440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xmlns="" id="{DFFCD8CE-19A1-4794-A302-20C52C856874}"/>
                </a:ext>
              </a:extLst>
            </p:cNvPr>
            <p:cNvGrpSpPr/>
            <p:nvPr/>
          </p:nvGrpSpPr>
          <p:grpSpPr>
            <a:xfrm rot="3341828">
              <a:off x="5505392" y="2629053"/>
              <a:ext cx="153845" cy="1440160"/>
              <a:chOff x="4778195" y="2357264"/>
              <a:chExt cx="153845" cy="1440160"/>
            </a:xfrm>
          </p:grpSpPr>
          <p:cxnSp>
            <p:nvCxnSpPr>
              <p:cNvPr id="52" name="Прямая соединительная линия 51">
                <a:extLst>
                  <a:ext uri="{FF2B5EF4-FFF2-40B4-BE49-F238E27FC236}">
                    <a16:creationId xmlns:a16="http://schemas.microsoft.com/office/drawing/2014/main" xmlns="" id="{D9AD1DDF-0B3A-4AC7-B99D-3BD5DF9AFEF2}"/>
                  </a:ext>
                </a:extLst>
              </p:cNvPr>
              <p:cNvCxnSpPr/>
              <p:nvPr/>
            </p:nvCxnSpPr>
            <p:spPr>
              <a:xfrm>
                <a:off x="4787821" y="2357264"/>
                <a:ext cx="1440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>
                <a:extLst>
                  <a:ext uri="{FF2B5EF4-FFF2-40B4-BE49-F238E27FC236}">
                    <a16:creationId xmlns:a16="http://schemas.microsoft.com/office/drawing/2014/main" xmlns="" id="{57B82F00-AA52-4484-B0E8-2C130D740963}"/>
                  </a:ext>
                </a:extLst>
              </p:cNvPr>
              <p:cNvCxnSpPr/>
              <p:nvPr/>
            </p:nvCxnSpPr>
            <p:spPr>
              <a:xfrm>
                <a:off x="4778195" y="2717304"/>
                <a:ext cx="1440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>
                <a:extLst>
                  <a:ext uri="{FF2B5EF4-FFF2-40B4-BE49-F238E27FC236}">
                    <a16:creationId xmlns:a16="http://schemas.microsoft.com/office/drawing/2014/main" xmlns="" id="{747E6C20-EE7B-4ABC-853B-CFD8FE0A90FA}"/>
                  </a:ext>
                </a:extLst>
              </p:cNvPr>
              <p:cNvCxnSpPr/>
              <p:nvPr/>
            </p:nvCxnSpPr>
            <p:spPr>
              <a:xfrm>
                <a:off x="4788024" y="3077344"/>
                <a:ext cx="1440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>
                <a:extLst>
                  <a:ext uri="{FF2B5EF4-FFF2-40B4-BE49-F238E27FC236}">
                    <a16:creationId xmlns:a16="http://schemas.microsoft.com/office/drawing/2014/main" xmlns="" id="{CB433682-73D8-49AF-969D-8E37057BA180}"/>
                  </a:ext>
                </a:extLst>
              </p:cNvPr>
              <p:cNvCxnSpPr/>
              <p:nvPr/>
            </p:nvCxnSpPr>
            <p:spPr>
              <a:xfrm>
                <a:off x="4787251" y="3437384"/>
                <a:ext cx="1440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>
                <a:extLst>
                  <a:ext uri="{FF2B5EF4-FFF2-40B4-BE49-F238E27FC236}">
                    <a16:creationId xmlns:a16="http://schemas.microsoft.com/office/drawing/2014/main" xmlns="" id="{92636347-C850-475F-98EB-97B0D234FE5C}"/>
                  </a:ext>
                </a:extLst>
              </p:cNvPr>
              <p:cNvCxnSpPr/>
              <p:nvPr/>
            </p:nvCxnSpPr>
            <p:spPr>
              <a:xfrm>
                <a:off x="4787251" y="3797424"/>
                <a:ext cx="1440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Группа 56">
              <a:extLst>
                <a:ext uri="{FF2B5EF4-FFF2-40B4-BE49-F238E27FC236}">
                  <a16:creationId xmlns:a16="http://schemas.microsoft.com/office/drawing/2014/main" xmlns="" id="{9F15C974-CCF3-40B4-9A2D-58956C00B5A1}"/>
                </a:ext>
              </a:extLst>
            </p:cNvPr>
            <p:cNvGrpSpPr/>
            <p:nvPr/>
          </p:nvGrpSpPr>
          <p:grpSpPr>
            <a:xfrm rot="7455471">
              <a:off x="5470902" y="3803173"/>
              <a:ext cx="153845" cy="1440160"/>
              <a:chOff x="4778195" y="2357264"/>
              <a:chExt cx="153845" cy="1440160"/>
            </a:xfrm>
          </p:grpSpPr>
          <p:cxnSp>
            <p:nvCxnSpPr>
              <p:cNvPr id="58" name="Прямая соединительная линия 57">
                <a:extLst>
                  <a:ext uri="{FF2B5EF4-FFF2-40B4-BE49-F238E27FC236}">
                    <a16:creationId xmlns:a16="http://schemas.microsoft.com/office/drawing/2014/main" xmlns="" id="{8711CDA6-4F11-48D3-93E1-C9631F336502}"/>
                  </a:ext>
                </a:extLst>
              </p:cNvPr>
              <p:cNvCxnSpPr/>
              <p:nvPr/>
            </p:nvCxnSpPr>
            <p:spPr>
              <a:xfrm>
                <a:off x="4787821" y="2357264"/>
                <a:ext cx="1440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>
                <a:extLst>
                  <a:ext uri="{FF2B5EF4-FFF2-40B4-BE49-F238E27FC236}">
                    <a16:creationId xmlns:a16="http://schemas.microsoft.com/office/drawing/2014/main" xmlns="" id="{D8A51739-C819-48B7-B015-85C3D3CF5B45}"/>
                  </a:ext>
                </a:extLst>
              </p:cNvPr>
              <p:cNvCxnSpPr/>
              <p:nvPr/>
            </p:nvCxnSpPr>
            <p:spPr>
              <a:xfrm>
                <a:off x="4778195" y="2717304"/>
                <a:ext cx="1440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>
                <a:extLst>
                  <a:ext uri="{FF2B5EF4-FFF2-40B4-BE49-F238E27FC236}">
                    <a16:creationId xmlns:a16="http://schemas.microsoft.com/office/drawing/2014/main" xmlns="" id="{C37C1470-4881-4C8D-8EFB-23CF35D9FB2B}"/>
                  </a:ext>
                </a:extLst>
              </p:cNvPr>
              <p:cNvCxnSpPr/>
              <p:nvPr/>
            </p:nvCxnSpPr>
            <p:spPr>
              <a:xfrm>
                <a:off x="4788024" y="3077344"/>
                <a:ext cx="1440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>
                <a:extLst>
                  <a:ext uri="{FF2B5EF4-FFF2-40B4-BE49-F238E27FC236}">
                    <a16:creationId xmlns:a16="http://schemas.microsoft.com/office/drawing/2014/main" xmlns="" id="{38CF4E2A-3C4A-4802-B312-EA486C1142FC}"/>
                  </a:ext>
                </a:extLst>
              </p:cNvPr>
              <p:cNvCxnSpPr/>
              <p:nvPr/>
            </p:nvCxnSpPr>
            <p:spPr>
              <a:xfrm>
                <a:off x="4787251" y="3437384"/>
                <a:ext cx="1440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>
                <a:extLst>
                  <a:ext uri="{FF2B5EF4-FFF2-40B4-BE49-F238E27FC236}">
                    <a16:creationId xmlns:a16="http://schemas.microsoft.com/office/drawing/2014/main" xmlns="" id="{EE9DE592-DB94-412E-8E1F-6433BF8C95E1}"/>
                  </a:ext>
                </a:extLst>
              </p:cNvPr>
              <p:cNvCxnSpPr/>
              <p:nvPr/>
            </p:nvCxnSpPr>
            <p:spPr>
              <a:xfrm>
                <a:off x="4787251" y="3797424"/>
                <a:ext cx="14401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CEF2B1BC-2EC9-46E7-8504-B49801ABA3A7}"/>
              </a:ext>
            </a:extLst>
          </p:cNvPr>
          <p:cNvSpPr/>
          <p:nvPr/>
        </p:nvSpPr>
        <p:spPr>
          <a:xfrm>
            <a:off x="2904565" y="2226833"/>
            <a:ext cx="3539266" cy="3517751"/>
          </a:xfrm>
          <a:custGeom>
            <a:avLst/>
            <a:gdLst>
              <a:gd name="connsiteX0" fmla="*/ 258183 w 3539266"/>
              <a:gd name="connsiteY0" fmla="*/ 742278 h 3517751"/>
              <a:gd name="connsiteX1" fmla="*/ 1731981 w 3539266"/>
              <a:gd name="connsiteY1" fmla="*/ 0 h 3517751"/>
              <a:gd name="connsiteX2" fmla="*/ 2667896 w 3539266"/>
              <a:gd name="connsiteY2" fmla="*/ 1118795 h 3517751"/>
              <a:gd name="connsiteX3" fmla="*/ 3539266 w 3539266"/>
              <a:gd name="connsiteY3" fmla="*/ 1753496 h 3517751"/>
              <a:gd name="connsiteX4" fmla="*/ 2947595 w 3539266"/>
              <a:gd name="connsiteY4" fmla="*/ 2506532 h 3517751"/>
              <a:gd name="connsiteX5" fmla="*/ 1753496 w 3539266"/>
              <a:gd name="connsiteY5" fmla="*/ 3517751 h 3517751"/>
              <a:gd name="connsiteX6" fmla="*/ 580913 w 3539266"/>
              <a:gd name="connsiteY6" fmla="*/ 2517289 h 3517751"/>
              <a:gd name="connsiteX7" fmla="*/ 0 w 3539266"/>
              <a:gd name="connsiteY7" fmla="*/ 1775012 h 3517751"/>
              <a:gd name="connsiteX8" fmla="*/ 258183 w 3539266"/>
              <a:gd name="connsiteY8" fmla="*/ 742278 h 351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9266" h="3517751">
                <a:moveTo>
                  <a:pt x="258183" y="742278"/>
                </a:moveTo>
                <a:lnTo>
                  <a:pt x="1731981" y="0"/>
                </a:lnTo>
                <a:lnTo>
                  <a:pt x="2667896" y="1118795"/>
                </a:lnTo>
                <a:lnTo>
                  <a:pt x="3539266" y="1753496"/>
                </a:lnTo>
                <a:lnTo>
                  <a:pt x="2947595" y="2506532"/>
                </a:lnTo>
                <a:lnTo>
                  <a:pt x="1753496" y="3517751"/>
                </a:lnTo>
                <a:lnTo>
                  <a:pt x="580913" y="2517289"/>
                </a:lnTo>
                <a:lnTo>
                  <a:pt x="0" y="1775012"/>
                </a:lnTo>
                <a:lnTo>
                  <a:pt x="258183" y="742278"/>
                </a:lnTo>
                <a:close/>
              </a:path>
            </a:pathLst>
          </a:cu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012439\Desktop\завкафедра 2017 год\фото предметной недели\20170317_112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886178" y="2792891"/>
            <a:ext cx="4992382" cy="2808215"/>
          </a:xfrm>
          <a:prstGeom prst="rect">
            <a:avLst/>
          </a:prstGeom>
          <a:noFill/>
        </p:spPr>
      </p:pic>
      <p:pic>
        <p:nvPicPr>
          <p:cNvPr id="6" name="Рисунок 5" descr="сов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6775" b="65136"/>
          <a:stretch>
            <a:fillRect/>
          </a:stretch>
        </p:blipFill>
        <p:spPr>
          <a:xfrm>
            <a:off x="0" y="428604"/>
            <a:ext cx="1368152" cy="1175330"/>
          </a:xfrm>
          <a:prstGeom prst="rect">
            <a:avLst/>
          </a:prstGeom>
        </p:spPr>
      </p:pic>
      <p:pic>
        <p:nvPicPr>
          <p:cNvPr id="1028" name="Picture 4" descr="C:\Users\1012439\Desktop\завкафедра 2017 год\фото предметной недели\20170317_112438.jpg"/>
          <p:cNvPicPr>
            <a:picLocks noChangeAspect="1" noChangeArrowheads="1"/>
          </p:cNvPicPr>
          <p:nvPr/>
        </p:nvPicPr>
        <p:blipFill rotWithShape="1">
          <a:blip r:embed="rId4" cstate="print"/>
          <a:srcRect l="7914" t="8477" r="16744" b="6989"/>
          <a:stretch/>
        </p:blipFill>
        <p:spPr bwMode="auto">
          <a:xfrm rot="10800000">
            <a:off x="3707904" y="1469342"/>
            <a:ext cx="4282219" cy="2702593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43042" y="620688"/>
            <a:ext cx="5786478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/>
              <a:t>Критериальное оценивание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B192DCB1-7F09-4952-9F4F-9B4ED77A6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2467995"/>
              </p:ext>
            </p:extLst>
          </p:nvPr>
        </p:nvGraphicFramePr>
        <p:xfrm>
          <a:off x="3059831" y="4300510"/>
          <a:ext cx="5934808" cy="2392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3189">
                  <a:extLst>
                    <a:ext uri="{9D8B030D-6E8A-4147-A177-3AD203B41FA5}">
                      <a16:colId xmlns:a16="http://schemas.microsoft.com/office/drawing/2014/main" xmlns="" val="3477549631"/>
                    </a:ext>
                  </a:extLst>
                </a:gridCol>
                <a:gridCol w="1072387">
                  <a:extLst>
                    <a:ext uri="{9D8B030D-6E8A-4147-A177-3AD203B41FA5}">
                      <a16:colId xmlns:a16="http://schemas.microsoft.com/office/drawing/2014/main" xmlns="" val="882671587"/>
                    </a:ext>
                  </a:extLst>
                </a:gridCol>
                <a:gridCol w="1032068">
                  <a:extLst>
                    <a:ext uri="{9D8B030D-6E8A-4147-A177-3AD203B41FA5}">
                      <a16:colId xmlns:a16="http://schemas.microsoft.com/office/drawing/2014/main" xmlns="" val="137896872"/>
                    </a:ext>
                  </a:extLst>
                </a:gridCol>
                <a:gridCol w="1111586">
                  <a:extLst>
                    <a:ext uri="{9D8B030D-6E8A-4147-A177-3AD203B41FA5}">
                      <a16:colId xmlns:a16="http://schemas.microsoft.com/office/drawing/2014/main" xmlns="" val="1425739762"/>
                    </a:ext>
                  </a:extLst>
                </a:gridCol>
                <a:gridCol w="1031507">
                  <a:extLst>
                    <a:ext uri="{9D8B030D-6E8A-4147-A177-3AD203B41FA5}">
                      <a16:colId xmlns:a16="http://schemas.microsoft.com/office/drawing/2014/main" xmlns="" val="2371651180"/>
                    </a:ext>
                  </a:extLst>
                </a:gridCol>
                <a:gridCol w="794071">
                  <a:extLst>
                    <a:ext uri="{9D8B030D-6E8A-4147-A177-3AD203B41FA5}">
                      <a16:colId xmlns:a16="http://schemas.microsoft.com/office/drawing/2014/main" xmlns="" val="3088324639"/>
                    </a:ext>
                  </a:extLst>
                </a:gridCol>
              </a:tblGrid>
              <a:tr h="727663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группы</a:t>
                      </a:r>
                      <a:endParaRPr lang="ru-RU" sz="1100" dirty="0">
                        <a:effectLst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Критерий 1</a:t>
                      </a:r>
                      <a:endParaRPr lang="ru-RU" sz="1100" dirty="0">
                        <a:effectLst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Критерий 2</a:t>
                      </a:r>
                      <a:endParaRPr lang="ru-RU" sz="1100" dirty="0">
                        <a:effectLst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Критерий 3</a:t>
                      </a:r>
                      <a:endParaRPr lang="ru-RU" sz="1100" dirty="0">
                        <a:effectLst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Критерий 4</a:t>
                      </a:r>
                      <a:endParaRPr lang="ru-RU" sz="1100" dirty="0">
                        <a:effectLst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Итого: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11899562"/>
                  </a:ext>
                </a:extLst>
              </a:tr>
              <a:tr h="233892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17616384"/>
                  </a:ext>
                </a:extLst>
              </a:tr>
              <a:tr h="233892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57671491"/>
                  </a:ext>
                </a:extLst>
              </a:tr>
              <a:tr h="233892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198367"/>
                  </a:ext>
                </a:extLst>
              </a:tr>
              <a:tr h="233892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58764393"/>
                  </a:ext>
                </a:extLst>
              </a:tr>
              <a:tr h="376825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100">
                        <a:effectLst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1358063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расноярск\Бур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571744"/>
            <a:ext cx="2826600" cy="4030059"/>
          </a:xfrm>
          <a:prstGeom prst="rect">
            <a:avLst/>
          </a:prstGeom>
          <a:noFill/>
        </p:spPr>
      </p:pic>
      <p:pic>
        <p:nvPicPr>
          <p:cNvPr id="1027" name="Picture 3" descr="E:\Красноярск\Гвозде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571612"/>
            <a:ext cx="2955116" cy="4214842"/>
          </a:xfrm>
          <a:prstGeom prst="rect">
            <a:avLst/>
          </a:prstGeom>
          <a:noFill/>
        </p:spPr>
      </p:pic>
      <p:pic>
        <p:nvPicPr>
          <p:cNvPr id="1030" name="Picture 6" descr="E:\Красноярск\Кунаф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4936" y="2071678"/>
            <a:ext cx="2956203" cy="4214842"/>
          </a:xfrm>
          <a:prstGeom prst="rect">
            <a:avLst/>
          </a:prstGeom>
          <a:noFill/>
        </p:spPr>
      </p:pic>
      <p:pic>
        <p:nvPicPr>
          <p:cNvPr id="11" name="Рисунок 10" descr="сов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6775" b="65136"/>
          <a:stretch>
            <a:fillRect/>
          </a:stretch>
        </p:blipFill>
        <p:spPr>
          <a:xfrm>
            <a:off x="71406" y="428604"/>
            <a:ext cx="1368152" cy="117533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928794" y="714356"/>
            <a:ext cx="5786478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/>
              <a:t>Критериальное оценивание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ов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6775" b="65136"/>
          <a:stretch>
            <a:fillRect/>
          </a:stretch>
        </p:blipFill>
        <p:spPr>
          <a:xfrm>
            <a:off x="71406" y="428604"/>
            <a:ext cx="1368152" cy="117533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854568" y="620688"/>
            <a:ext cx="5786478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/>
              <a:t>Критериальное оценивание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FD3D11C-BFC1-4801-BE48-D8AAA6CE85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76" t="10562" r="10296" b="-1"/>
          <a:stretch/>
        </p:blipFill>
        <p:spPr>
          <a:xfrm rot="5400000">
            <a:off x="934031" y="797474"/>
            <a:ext cx="3049203" cy="45678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F6B77E8-0288-4D71-AEBD-8994FEFC00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72" t="11655" r="16833" b="1980"/>
          <a:stretch/>
        </p:blipFill>
        <p:spPr>
          <a:xfrm rot="5400000">
            <a:off x="5267301" y="2949724"/>
            <a:ext cx="2873550" cy="455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838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71604" y="719126"/>
            <a:ext cx="6000792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Результат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" y="2214554"/>
            <a:ext cx="7891490" cy="39290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rmAutofit fontScale="25000" lnSpcReduction="20000"/>
          </a:bodyPr>
          <a:lstStyle/>
          <a:p>
            <a:pPr marL="3600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6400" dirty="0"/>
              <a:t> </a:t>
            </a:r>
            <a:r>
              <a:rPr lang="ru-RU" sz="9700" dirty="0"/>
              <a:t>делает оценку более объективной и прозрачной</a:t>
            </a:r>
            <a:r>
              <a:rPr lang="en-US" sz="9700" dirty="0"/>
              <a:t>;</a:t>
            </a:r>
          </a:p>
          <a:p>
            <a:pPr marL="360000">
              <a:lnSpc>
                <a:spcPct val="120000"/>
              </a:lnSpc>
              <a:buFont typeface="Arial" pitchFamily="34" charset="0"/>
              <a:buChar char="•"/>
            </a:pPr>
            <a:endParaRPr lang="ru-RU" sz="9700" dirty="0"/>
          </a:p>
          <a:p>
            <a:pPr marL="3600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9700" dirty="0"/>
              <a:t> мотивирует всех учащихся</a:t>
            </a:r>
            <a:r>
              <a:rPr lang="en-US" sz="9700" dirty="0"/>
              <a:t>;</a:t>
            </a:r>
          </a:p>
          <a:p>
            <a:pPr marL="360000">
              <a:lnSpc>
                <a:spcPct val="120000"/>
              </a:lnSpc>
              <a:buFont typeface="Arial" pitchFamily="34" charset="0"/>
              <a:buChar char="•"/>
            </a:pPr>
            <a:endParaRPr lang="ru-RU" sz="9700" dirty="0"/>
          </a:p>
          <a:p>
            <a:pPr marL="3600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9700" dirty="0"/>
              <a:t> развивает самооценку и самоорганизацию</a:t>
            </a:r>
            <a:r>
              <a:rPr lang="en-US" sz="9700" dirty="0"/>
              <a:t>;</a:t>
            </a:r>
          </a:p>
          <a:p>
            <a:pPr marL="360000">
              <a:lnSpc>
                <a:spcPct val="120000"/>
              </a:lnSpc>
              <a:buFont typeface="Arial" pitchFamily="34" charset="0"/>
              <a:buChar char="•"/>
            </a:pPr>
            <a:endParaRPr lang="en-US" sz="9700" dirty="0"/>
          </a:p>
          <a:p>
            <a:pPr marL="3600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9700" dirty="0"/>
              <a:t> обеспечивает обратную связь;</a:t>
            </a:r>
            <a:endParaRPr lang="en-US" sz="9700" dirty="0"/>
          </a:p>
          <a:p>
            <a:pPr marL="360000">
              <a:lnSpc>
                <a:spcPct val="120000"/>
              </a:lnSpc>
            </a:pPr>
            <a:endParaRPr lang="ru-RU" sz="9700" dirty="0"/>
          </a:p>
          <a:p>
            <a:pPr marL="3600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9700" dirty="0">
                <a:solidFill>
                  <a:srgbClr val="C00000"/>
                </a:solidFill>
              </a:rPr>
              <a:t> </a:t>
            </a:r>
            <a:r>
              <a:rPr lang="ru-RU" sz="9700" b="1" dirty="0">
                <a:solidFill>
                  <a:srgbClr val="C00000"/>
                </a:solidFill>
              </a:rPr>
              <a:t>формирует УУД у учащихся.</a:t>
            </a:r>
          </a:p>
          <a:p>
            <a:pPr>
              <a:buFont typeface="Arial" pitchFamily="34" charset="0"/>
              <a:buChar char="•"/>
            </a:pPr>
            <a:endParaRPr lang="ru-RU" sz="3200" dirty="0"/>
          </a:p>
        </p:txBody>
      </p:sp>
      <p:pic>
        <p:nvPicPr>
          <p:cNvPr id="4" name="Рисунок 3" descr="сов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6775" b="65136"/>
          <a:stretch>
            <a:fillRect/>
          </a:stretch>
        </p:blipFill>
        <p:spPr>
          <a:xfrm>
            <a:off x="-36512" y="396282"/>
            <a:ext cx="1368152" cy="117533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835</TotalTime>
  <Words>1566</Words>
  <Application>Microsoft Office PowerPoint</Application>
  <PresentationFormat>Экран (4:3)</PresentationFormat>
  <Paragraphs>205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Критериальное оценивание учебных достижений учащихся  на уроках ИЗО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Эффективность использования критериального оценивания в стабильных условиях и условиях трансформации обучения. </vt:lpstr>
      <vt:lpstr>Слайд 12</vt:lpstr>
      <vt:lpstr>Слайд 13</vt:lpstr>
      <vt:lpstr>Слайд 14</vt:lpstr>
      <vt:lpstr>  «В мире, где от каждого будет требоваться самоорганизация, потребуется и постоянная самооценка; развитие уверенности в своих силах должно включать в себя умение оценивать свои успехи»                                 Драйден Гордон  «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1012439</dc:creator>
  <cp:lastModifiedBy>admin</cp:lastModifiedBy>
  <cp:revision>92</cp:revision>
  <dcterms:created xsi:type="dcterms:W3CDTF">2016-09-21T11:00:10Z</dcterms:created>
  <dcterms:modified xsi:type="dcterms:W3CDTF">2021-01-25T06:42:58Z</dcterms:modified>
</cp:coreProperties>
</file>