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61" r:id="rId4"/>
    <p:sldId id="262" r:id="rId5"/>
    <p:sldId id="264" r:id="rId6"/>
    <p:sldId id="265" r:id="rId7"/>
    <p:sldId id="263" r:id="rId8"/>
    <p:sldId id="269" r:id="rId9"/>
    <p:sldId id="270" r:id="rId10"/>
    <p:sldId id="257" r:id="rId11"/>
    <p:sldId id="258" r:id="rId12"/>
    <p:sldId id="259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732" y="-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BE0E7-B0FD-4EB6-AA42-B8D06488EA2C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C77CB-CFEB-4A1B-8677-41BCFACD83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9490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C77CB-CFEB-4A1B-8677-41BCFACD83FE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0831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C77CB-CFEB-4A1B-8677-41BCFACD83F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0831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C77CB-CFEB-4A1B-8677-41BCFACD83FE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0831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020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5403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3115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7070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80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4476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216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5853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5402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170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316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8178A-FAAF-40BE-B8E2-90BBA707907B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9B399-463A-491C-932B-416C979F9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679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Grebencova.G@kimc.m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soo.ru/Primernie_rabochie_progra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gosreestr.ru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soo.ru/constructo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soo.ru/Metodicheskie_videouroki.htm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soo.ru/Metodicheskie_posobiya_i_v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soo.ru/Goryachaya_liniya.htm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4320480"/>
          </a:xfrm>
        </p:spPr>
        <p:txBody>
          <a:bodyPr>
            <a:noAutofit/>
          </a:bodyPr>
          <a:lstStyle/>
          <a:p>
            <a:r>
              <a:rPr lang="ru-RU" sz="2900" b="1" cap="all" dirty="0" smtClean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  <a:t>               красноярский   информационно -</a:t>
            </a:r>
            <a:r>
              <a:rPr lang="ru-RU" sz="2900" b="1" cap="all" dirty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  <a:t/>
            </a:r>
            <a:br>
              <a:rPr lang="ru-RU" sz="2900" b="1" cap="all" dirty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</a:br>
            <a:r>
              <a:rPr lang="ru-RU" sz="2900" b="1" cap="all" dirty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  <a:t>                     методический </a:t>
            </a:r>
            <a:r>
              <a:rPr lang="ru-RU" sz="2900" b="1" cap="all" dirty="0" smtClean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  <a:t>центр</a:t>
            </a:r>
            <a:br>
              <a:rPr lang="ru-RU" sz="2900" b="1" cap="all" dirty="0" smtClean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</a:br>
            <a:r>
              <a:rPr lang="ru-RU" sz="2900" b="1" cap="all" dirty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  <a:t/>
            </a:r>
            <a:br>
              <a:rPr lang="ru-RU" sz="2900" b="1" cap="all" dirty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</a:br>
            <a:r>
              <a:rPr lang="ru-RU" sz="2900" b="1" cap="all" dirty="0" smtClean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  <a:t/>
            </a:r>
            <a:br>
              <a:rPr lang="ru-RU" sz="2900" b="1" cap="all" dirty="0" smtClean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</a:br>
            <a:r>
              <a:rPr lang="ru-RU" sz="2900" b="1" cap="all" dirty="0" smtClean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  <a:t/>
            </a:r>
            <a:br>
              <a:rPr lang="ru-RU" sz="2900" b="1" cap="all" dirty="0" smtClean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</a:br>
            <a:r>
              <a:rPr lang="ru-RU" sz="4800" b="1" dirty="0" smtClean="0">
                <a:solidFill>
                  <a:srgbClr val="FF0000"/>
                </a:solidFill>
              </a:rPr>
              <a:t>Совещание с руководителями городских методических объединений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4725144"/>
            <a:ext cx="5688632" cy="1944216"/>
          </a:xfrm>
        </p:spPr>
        <p:txBody>
          <a:bodyPr>
            <a:normAutofit lnSpcReduction="10000"/>
          </a:bodyPr>
          <a:lstStyle/>
          <a:p>
            <a:pPr lvl="0" algn="r">
              <a:buClr>
                <a:srgbClr val="F0A22E"/>
              </a:buClr>
              <a:buSzPct val="70000"/>
            </a:pPr>
            <a:r>
              <a:rPr lang="ru-RU" sz="2500" b="1" dirty="0">
                <a:solidFill>
                  <a:srgbClr val="0070C0"/>
                </a:solidFill>
                <a:latin typeface="Franklin Gothic Medium"/>
              </a:rPr>
              <a:t>ГРЕБЕНЦОВА ГАЛИНА ВАСИЛЬЕВНА</a:t>
            </a:r>
            <a:r>
              <a:rPr lang="ru-RU" sz="2500" dirty="0">
                <a:solidFill>
                  <a:srgbClr val="4E3B30">
                    <a:shade val="75000"/>
                  </a:srgbClr>
                </a:solidFill>
                <a:latin typeface="Franklin Gothic Medium"/>
              </a:rPr>
              <a:t>,</a:t>
            </a:r>
          </a:p>
          <a:p>
            <a:pPr lvl="0" algn="r">
              <a:buClr>
                <a:srgbClr val="F0A22E"/>
              </a:buClr>
              <a:buSzPct val="70000"/>
            </a:pPr>
            <a:r>
              <a:rPr lang="ru-RU" sz="2500" b="1" dirty="0">
                <a:solidFill>
                  <a:srgbClr val="4E3B30">
                    <a:shade val="75000"/>
                  </a:srgbClr>
                </a:solidFill>
                <a:latin typeface="Franklin Gothic Medium"/>
              </a:rPr>
              <a:t>заместитель</a:t>
            </a:r>
            <a:r>
              <a:rPr lang="ru-RU" sz="2500" dirty="0">
                <a:solidFill>
                  <a:srgbClr val="4E3B30">
                    <a:shade val="75000"/>
                  </a:srgbClr>
                </a:solidFill>
                <a:latin typeface="Franklin Gothic Medium"/>
              </a:rPr>
              <a:t>  директора МКУ КИМЦ</a:t>
            </a:r>
          </a:p>
          <a:p>
            <a:pPr lvl="0" algn="r">
              <a:buClr>
                <a:srgbClr val="F0A22E"/>
              </a:buClr>
              <a:buSzPct val="70000"/>
            </a:pPr>
            <a:r>
              <a:rPr lang="en-US" sz="2500" dirty="0">
                <a:solidFill>
                  <a:srgbClr val="C0504D"/>
                </a:solidFill>
                <a:latin typeface="Franklin Gothic Medium"/>
                <a:hlinkClick r:id="rId2"/>
              </a:rPr>
              <a:t>Grebencova.G@kimc.ms</a:t>
            </a:r>
            <a:endParaRPr lang="en-US" sz="2500" dirty="0">
              <a:solidFill>
                <a:srgbClr val="C0504D"/>
              </a:solidFill>
              <a:latin typeface="Franklin Gothic Medium"/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20.04. 2022г.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1501253" cy="1439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22118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928992" cy="129614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/>
                <a:latin typeface="Arial"/>
                <a:ea typeface="Times New Roman"/>
              </a:rPr>
              <a:t>Ресурсы методической поддержки педагогических работников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84784"/>
            <a:ext cx="8856984" cy="51845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600" dirty="0" smtClean="0"/>
              <a:t>Примерные рабочие программы по предметам обязательной части учебного плана доступны педагогам посредством портала Единого содержания общего образования </a:t>
            </a:r>
            <a:r>
              <a:rPr lang="ru-RU" sz="3600" dirty="0" smtClean="0">
                <a:hlinkClick r:id="rId3"/>
              </a:rPr>
              <a:t>https://edsoo.ru/Primernie_rabochie_progra.htm</a:t>
            </a:r>
            <a:r>
              <a:rPr lang="ru-RU" sz="3600" dirty="0" smtClean="0"/>
              <a:t>,</a:t>
            </a:r>
          </a:p>
          <a:p>
            <a:pPr marL="0" indent="0" algn="just">
              <a:buNone/>
            </a:pPr>
            <a:r>
              <a:rPr lang="ru-RU" sz="3600" dirty="0" smtClean="0"/>
              <a:t> а также реестра примерных основных общеобразовательных программ </a:t>
            </a:r>
            <a:r>
              <a:rPr lang="ru-RU" sz="3600" dirty="0" smtClean="0">
                <a:hlinkClick r:id="rId4"/>
              </a:rPr>
              <a:t>https://fgosreestr.ru</a:t>
            </a:r>
            <a:r>
              <a:rPr lang="ru-RU" sz="3600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14267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784976" cy="158417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/>
                <a:latin typeface="Arial"/>
                <a:ea typeface="Times New Roman"/>
              </a:rPr>
              <a:t>Ресурсы методической поддержки педагогических работников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700808"/>
            <a:ext cx="8856984" cy="49685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3500" dirty="0" smtClean="0"/>
              <a:t>На портале Единого содержания общего образования действует </a:t>
            </a:r>
            <a:r>
              <a:rPr lang="ru-RU" sz="3500" b="1" dirty="0" smtClean="0">
                <a:solidFill>
                  <a:srgbClr val="FF0000"/>
                </a:solidFill>
              </a:rPr>
              <a:t>конструктор рабочих программ</a:t>
            </a:r>
            <a:r>
              <a:rPr lang="ru-RU" sz="3500" dirty="0" smtClean="0"/>
              <a:t> - удобный бесплатный онлайн-сервис для индивидуализации примерных рабочих программ по учебным предметам: </a:t>
            </a:r>
            <a:r>
              <a:rPr lang="ru-RU" sz="3500" dirty="0" smtClean="0">
                <a:hlinkClick r:id="rId3"/>
              </a:rPr>
              <a:t>https://edsoo.ru/constructor/</a:t>
            </a:r>
            <a:r>
              <a:rPr lang="ru-RU" sz="3500" dirty="0" smtClean="0"/>
              <a:t>.</a:t>
            </a:r>
          </a:p>
          <a:p>
            <a:pPr algn="just"/>
            <a:r>
              <a:rPr lang="ru-RU" sz="3500" dirty="0" smtClean="0"/>
              <a:t>В помощь учителю разработаны и размещены в свободном доступе </a:t>
            </a:r>
            <a:r>
              <a:rPr lang="ru-RU" sz="3500" b="1" dirty="0" smtClean="0">
                <a:solidFill>
                  <a:srgbClr val="FF0000"/>
                </a:solidFill>
              </a:rPr>
              <a:t>методические </a:t>
            </a:r>
            <a:r>
              <a:rPr lang="ru-RU" sz="3500" b="1" dirty="0" err="1" smtClean="0">
                <a:solidFill>
                  <a:srgbClr val="FF0000"/>
                </a:solidFill>
              </a:rPr>
              <a:t>видеоуроки</a:t>
            </a:r>
            <a:r>
              <a:rPr lang="ru-RU" sz="3500" dirty="0" smtClean="0"/>
              <a:t> для педагогов, разработанные в соответствии с обновленными ФГОС начального и основного общего образования: </a:t>
            </a:r>
            <a:r>
              <a:rPr lang="ru-RU" sz="3500" dirty="0" smtClean="0">
                <a:hlinkClick r:id="rId4"/>
              </a:rPr>
              <a:t>https://edsoo.ru/Metodicheskie_videouroki.htm</a:t>
            </a:r>
            <a:r>
              <a:rPr lang="ru-RU" sz="3500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13080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100811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/>
                <a:latin typeface="Arial"/>
                <a:ea typeface="Times New Roman"/>
              </a:rPr>
              <a:t>Ресурсы методической поддержки педагогических работников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856984" cy="525658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500" dirty="0" smtClean="0"/>
              <a:t>Кроме того, разработаны и размещены в свободном доступе </a:t>
            </a:r>
            <a:r>
              <a:rPr lang="ru-RU" sz="3500" b="1" dirty="0" smtClean="0">
                <a:solidFill>
                  <a:srgbClr val="FF0000"/>
                </a:solidFill>
              </a:rPr>
              <a:t>учебные пособия, </a:t>
            </a:r>
            <a:r>
              <a:rPr lang="ru-RU" sz="3500" dirty="0" smtClean="0"/>
              <a:t>посвященные актуальным вопросам обновления предметного содержания по основным предметным областям ФГОС НОО и ООО: </a:t>
            </a:r>
            <a:r>
              <a:rPr lang="ru-RU" sz="3500" dirty="0" smtClean="0">
                <a:hlinkClick r:id="rId3"/>
              </a:rPr>
              <a:t>https://edsoo.ru/Metodicheskie_posobiya_i_v.htm</a:t>
            </a:r>
            <a:r>
              <a:rPr lang="ru-RU" sz="3500" dirty="0" smtClean="0"/>
              <a:t>.</a:t>
            </a:r>
          </a:p>
          <a:p>
            <a:pPr algn="just"/>
            <a:r>
              <a:rPr lang="ru-RU" sz="3500" dirty="0" smtClean="0"/>
              <a:t>Индивидуальную </a:t>
            </a:r>
            <a:r>
              <a:rPr lang="ru-RU" sz="3500" b="1" dirty="0" smtClean="0">
                <a:solidFill>
                  <a:srgbClr val="FF0000"/>
                </a:solidFill>
              </a:rPr>
              <a:t>консультативную помощь</a:t>
            </a:r>
            <a:r>
              <a:rPr lang="ru-RU" sz="3500" b="1" dirty="0" smtClean="0"/>
              <a:t> </a:t>
            </a:r>
            <a:r>
              <a:rPr lang="ru-RU" sz="3500" dirty="0" smtClean="0"/>
              <a:t>по вопросам реализации обновленных ФГОС НОО и ООО учитель и руководитель образовательной организации может получить, обратившись к ресурсу «Единое содержание общего образования» по ссылке: </a:t>
            </a:r>
            <a:r>
              <a:rPr lang="ru-RU" sz="3500" dirty="0" smtClean="0">
                <a:hlinkClick r:id="rId4"/>
              </a:rPr>
              <a:t>https://edsoo.ru/Goryachaya_liniya.htm</a:t>
            </a:r>
            <a:r>
              <a:rPr lang="ru-RU" sz="3500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81901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36711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b="1" dirty="0">
                <a:solidFill>
                  <a:srgbClr val="0085AA"/>
                </a:solidFill>
                <a:latin typeface="Bureausans-Bold"/>
              </a:rPr>
              <a:t>Спасибо</a:t>
            </a:r>
          </a:p>
          <a:p>
            <a:pPr algn="ctr"/>
            <a:r>
              <a:rPr lang="ru-RU" sz="9600" b="1" dirty="0">
                <a:solidFill>
                  <a:srgbClr val="0085AA"/>
                </a:solidFill>
                <a:latin typeface="Bureausans-Bold"/>
              </a:rPr>
              <a:t>за внимание!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4274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900igr.net/up/datas/140248/00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14308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3244334"/>
            <a:ext cx="799288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Национальные 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 - 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приоритеты 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региональной 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политике Красноярского края</a:t>
            </a: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krao.ru/855x-/media/editor/uploads/2019/08/26/dsc_0766_5WSeqe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1" y="66675"/>
            <a:ext cx="432048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61924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1008112"/>
          </a:xfrm>
        </p:spPr>
        <p:txBody>
          <a:bodyPr/>
          <a:lstStyle/>
          <a:p>
            <a:r>
              <a:rPr lang="ru-RU" b="1" dirty="0" smtClean="0"/>
              <a:t>Региональные проекты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4726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стратегические линии: </a:t>
            </a:r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000" dirty="0" smtClean="0"/>
              <a:t>обновление </a:t>
            </a:r>
            <a:r>
              <a:rPr lang="ru-RU" sz="4000" dirty="0"/>
              <a:t>содержания </a:t>
            </a:r>
            <a:r>
              <a:rPr lang="ru-RU" sz="4000" dirty="0" smtClean="0"/>
              <a:t>образования;</a:t>
            </a:r>
          </a:p>
          <a:p>
            <a:pPr algn="just"/>
            <a:r>
              <a:rPr lang="ru-RU" sz="4000" dirty="0" smtClean="0"/>
              <a:t>обеспечение </a:t>
            </a:r>
            <a:r>
              <a:rPr lang="ru-RU" sz="4000" dirty="0"/>
              <a:t>роста профессионального мастерства педагогических и управленческих </a:t>
            </a:r>
            <a:r>
              <a:rPr lang="ru-RU" sz="4000" dirty="0" smtClean="0"/>
              <a:t>кадров;</a:t>
            </a:r>
          </a:p>
          <a:p>
            <a:pPr algn="just"/>
            <a:r>
              <a:rPr lang="ru-RU" sz="4000" dirty="0" smtClean="0"/>
              <a:t> </a:t>
            </a:r>
            <a:r>
              <a:rPr lang="ru-RU" sz="4000" dirty="0"/>
              <a:t>развертывание современного инфраструктурного обеспечения образовательного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xmlns="" val="708329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30100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Стратегия  развития Красноярского края до 2030г.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50691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основные направления деятельности по уровням и видам </a:t>
            </a:r>
            <a:r>
              <a:rPr lang="ru-RU" dirty="0" smtClean="0"/>
              <a:t>образования: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увеличение </a:t>
            </a:r>
            <a:r>
              <a:rPr lang="ru-RU" dirty="0">
                <a:solidFill>
                  <a:srgbClr val="FF0000"/>
                </a:solidFill>
              </a:rPr>
              <a:t>доли учебно-исследовательской и проектной деятельности в образовательном процессе</a:t>
            </a:r>
            <a:r>
              <a:rPr lang="ru-RU" dirty="0" smtClean="0">
                <a:solidFill>
                  <a:srgbClr val="FF0000"/>
                </a:solidFill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усиление обучения математике и естественным наукам, дисциплинам, способствующим формированию технологической компетенции, при сохранении предоставляемого объема знаний и качества гуманитарного образования;</a:t>
            </a:r>
          </a:p>
        </p:txBody>
      </p:sp>
    </p:spTree>
    <p:extLst>
      <p:ext uri="{BB962C8B-B14F-4D97-AF65-F5344CB8AC3E}">
        <p14:creationId xmlns:p14="http://schemas.microsoft.com/office/powerpoint/2010/main" xmlns="" val="3543645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130100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Стратегия  развития Красноярского края до 2030г.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50691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dirty="0" smtClean="0">
                <a:solidFill>
                  <a:srgbClr val="00B050"/>
                </a:solidFill>
              </a:rPr>
              <a:t>обязательное </a:t>
            </a:r>
            <a:r>
              <a:rPr lang="ru-RU" sz="4000" dirty="0">
                <a:solidFill>
                  <a:srgbClr val="00B050"/>
                </a:solidFill>
              </a:rPr>
              <a:t>сопровождение процесса образования развитием системы воспитания, включая духовно-нравственное и патриотическое воспитание с опорой на лучшие традиции и формирование новых традиций.</a:t>
            </a:r>
          </a:p>
        </p:txBody>
      </p:sp>
    </p:spTree>
    <p:extLst>
      <p:ext uri="{BB962C8B-B14F-4D97-AF65-F5344CB8AC3E}">
        <p14:creationId xmlns:p14="http://schemas.microsoft.com/office/powerpoint/2010/main" xmlns="" val="4196062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2304256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Приоритетные направления деятельности методических объединений педагогов города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420888"/>
            <a:ext cx="8640960" cy="417646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4100" dirty="0"/>
              <a:t>Одним из центральных направлений развития системы общего образования </a:t>
            </a:r>
            <a:r>
              <a:rPr lang="ru-RU" sz="4100" dirty="0" smtClean="0"/>
              <a:t>является формирование </a:t>
            </a:r>
            <a:r>
              <a:rPr lang="ru-RU" sz="4100" dirty="0"/>
              <a:t>образовательных условий для </a:t>
            </a:r>
            <a:r>
              <a:rPr lang="ru-RU" sz="4100" b="1" u="sng" dirty="0"/>
              <a:t>повышения функциональной грамотности обучающихся. </a:t>
            </a:r>
            <a:endParaRPr lang="ru-RU" sz="4100" b="1" u="sng" dirty="0" smtClean="0"/>
          </a:p>
          <a:p>
            <a:pPr algn="just"/>
            <a:r>
              <a:rPr lang="ru-RU" sz="3800" dirty="0"/>
              <a:t>Создание условий для развития функциональной грамотности обучающихся в образовательных организациях </a:t>
            </a:r>
            <a:r>
              <a:rPr lang="ru-RU" sz="3800" b="1" dirty="0"/>
              <a:t>предусмотрено федеральными государственными образовательными стандартами </a:t>
            </a:r>
            <a:r>
              <a:rPr lang="ru-RU" sz="3800" dirty="0"/>
              <a:t>начального общего и основного общего образования, утвержденными в 2021 году. </a:t>
            </a:r>
          </a:p>
        </p:txBody>
      </p:sp>
    </p:spTree>
    <p:extLst>
      <p:ext uri="{BB962C8B-B14F-4D97-AF65-F5344CB8AC3E}">
        <p14:creationId xmlns:p14="http://schemas.microsoft.com/office/powerpoint/2010/main" xmlns="" val="3896776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36815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Актуальные направления деятельности методических </a:t>
            </a:r>
            <a:r>
              <a:rPr lang="ru-RU" sz="2800" b="1" dirty="0">
                <a:solidFill>
                  <a:srgbClr val="FF0000"/>
                </a:solidFill>
              </a:rPr>
              <a:t>объединений по вопросам перехода на ФГОС НОО и ФГОС ООО </a:t>
            </a:r>
            <a:r>
              <a:rPr lang="ru-RU" sz="2800" b="1" dirty="0" smtClean="0">
                <a:solidFill>
                  <a:srgbClr val="FF0000"/>
                </a:solidFill>
              </a:rPr>
              <a:t>(с 01.09. 2022)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716475"/>
            <a:ext cx="8835136" cy="5112568"/>
          </a:xfrm>
        </p:spPr>
        <p:txBody>
          <a:bodyPr>
            <a:noAutofit/>
          </a:bodyPr>
          <a:lstStyle/>
          <a:p>
            <a:pPr marL="180000" algn="just">
              <a:spcBef>
                <a:spcPts val="0"/>
              </a:spcBef>
            </a:pPr>
            <a:r>
              <a:rPr lang="ru-RU" sz="3600" dirty="0" smtClean="0"/>
              <a:t>Разработка рабочей программы учебного предмета, учебного курса, модуля;</a:t>
            </a:r>
          </a:p>
          <a:p>
            <a:pPr marL="180000" algn="just">
              <a:spcBef>
                <a:spcPts val="0"/>
              </a:spcBef>
            </a:pPr>
            <a:r>
              <a:rPr lang="ru-RU" sz="3600" dirty="0" smtClean="0"/>
              <a:t>Углубленное изучение учебного предмета;</a:t>
            </a:r>
          </a:p>
          <a:p>
            <a:pPr marL="180000" algn="just">
              <a:spcBef>
                <a:spcPts val="0"/>
              </a:spcBef>
            </a:pPr>
            <a:r>
              <a:rPr lang="ru-RU" sz="3600" i="1" u="sng" dirty="0" smtClean="0"/>
              <a:t>Изменения в деятельности учителя в условиях реализации обновленного ФГОС</a:t>
            </a:r>
            <a:r>
              <a:rPr lang="ru-RU" sz="3600" dirty="0" smtClean="0"/>
              <a:t>;</a:t>
            </a:r>
          </a:p>
          <a:p>
            <a:pPr marL="180000" algn="just">
              <a:spcBef>
                <a:spcPts val="0"/>
              </a:spcBef>
            </a:pPr>
            <a:r>
              <a:rPr lang="ru-RU" sz="3600" dirty="0" smtClean="0"/>
              <a:t>Контроль на учебном занятии, как средство обратной связи «учитель –ученик».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552010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787" y="188640"/>
            <a:ext cx="8621701" cy="172819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200" b="1" dirty="0" smtClean="0"/>
              <a:t>Организационно-методическая </a:t>
            </a:r>
            <a:r>
              <a:rPr lang="ru-RU" sz="3200" b="1" dirty="0"/>
              <a:t>поддержка каждого учителя в период перехода на обновленные ФГОС должна включать: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8052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активизацию работы методических объединений педагогов;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проведение анализа уроков, организованных в соответствии с </a:t>
            </a:r>
            <a:r>
              <a:rPr lang="ru-RU" dirty="0" smtClean="0"/>
              <a:t>требованиями обновленных </a:t>
            </a:r>
            <a:r>
              <a:rPr lang="ru-RU" dirty="0"/>
              <a:t>ФГОС</a:t>
            </a:r>
            <a:r>
              <a:rPr lang="ru-RU" dirty="0" smtClean="0"/>
              <a:t>;</a:t>
            </a:r>
          </a:p>
          <a:p>
            <a:pPr algn="just"/>
            <a:r>
              <a:rPr lang="ru-RU" sz="3500" dirty="0" smtClean="0"/>
              <a:t>организацию </a:t>
            </a:r>
            <a:r>
              <a:rPr lang="ru-RU" sz="3500" dirty="0" err="1"/>
              <a:t>взаимопосещения</a:t>
            </a:r>
            <a:r>
              <a:rPr lang="ru-RU" sz="3500" dirty="0"/>
              <a:t> занятий учителями как в рамках </a:t>
            </a:r>
            <a:r>
              <a:rPr lang="ru-RU" sz="3500" dirty="0" smtClean="0"/>
              <a:t>одного методического </a:t>
            </a:r>
            <a:r>
              <a:rPr lang="ru-RU" sz="3500" dirty="0"/>
              <a:t>направления, так и между методическими </a:t>
            </a:r>
            <a:r>
              <a:rPr lang="ru-RU" sz="3500" dirty="0" smtClean="0"/>
              <a:t>группами</a:t>
            </a:r>
            <a:r>
              <a:rPr lang="ru-RU" sz="3500" dirty="0"/>
              <a:t>.</a:t>
            </a:r>
            <a:endParaRPr lang="ru-RU" sz="3500" dirty="0" smtClean="0"/>
          </a:p>
          <a:p>
            <a:pPr algn="just"/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xmlns="" val="14541573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466</Words>
  <Application>Microsoft Office PowerPoint</Application>
  <PresentationFormat>Экран (4:3)</PresentationFormat>
  <Paragraphs>46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             красноярский   информационно -                      методический центр    Совещание с руководителями городских методических объединений</vt:lpstr>
      <vt:lpstr>Слайд 2</vt:lpstr>
      <vt:lpstr>Слайд 3</vt:lpstr>
      <vt:lpstr>Региональные проекты</vt:lpstr>
      <vt:lpstr>Стратегия  развития Красноярского края до 2030г.</vt:lpstr>
      <vt:lpstr>Стратегия  развития Красноярского края до 2030г.</vt:lpstr>
      <vt:lpstr>Приоритетные направления деятельности методических объединений педагогов города</vt:lpstr>
      <vt:lpstr>Актуальные направления деятельности методических объединений по вопросам перехода на ФГОС НОО и ФГОС ООО (с 01.09. 2022)</vt:lpstr>
      <vt:lpstr>Организационно-методическая поддержка каждого учителя в период перехода на обновленные ФГОС должна включать:</vt:lpstr>
      <vt:lpstr>Ресурсы методической поддержки педагогических работников</vt:lpstr>
      <vt:lpstr>Ресурсы методической поддержки педагогических работников</vt:lpstr>
      <vt:lpstr>Ресурсы методической поддержки педагогических работников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Совещание с руководителями ГМО учителей - предметников</dc:title>
  <dc:creator>profnet@kimc.ms</dc:creator>
  <cp:lastModifiedBy>metodist</cp:lastModifiedBy>
  <cp:revision>32</cp:revision>
  <dcterms:created xsi:type="dcterms:W3CDTF">2022-04-11T05:37:48Z</dcterms:created>
  <dcterms:modified xsi:type="dcterms:W3CDTF">2022-04-21T02:10:11Z</dcterms:modified>
</cp:coreProperties>
</file>