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75" r:id="rId6"/>
    <p:sldId id="272" r:id="rId7"/>
    <p:sldId id="273" r:id="rId8"/>
    <p:sldId id="274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EAC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CFEAC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1"/>
          <p:cNvPicPr>
            <a:picLocks noChangeAspect="1"/>
          </p:cNvPicPr>
          <p:nvPr userDrawn="1"/>
        </p:nvPicPr>
        <p:blipFill>
          <a:blip r:embed="rId2" cstate="print"/>
          <a:srcRect l="14056" r="15962"/>
          <a:stretch/>
        </p:blipFill>
        <p:spPr bwMode="auto">
          <a:xfrm>
            <a:off x="0" y="0"/>
            <a:ext cx="9144000" cy="1916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54725"/>
            <a:ext cx="9144000" cy="80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64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92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90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CFEAC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2824"/>
            <a:ext cx="9144000" cy="265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256"/>
            <a:ext cx="9144000" cy="265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826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59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9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23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7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74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B431-CFBD-42AF-A67E-C634F973A13F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92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4B431-CFBD-42AF-A67E-C634F973A13F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B665-9B96-47AE-87B5-761FADAD6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41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8105" y="1747052"/>
            <a:ext cx="7772400" cy="2387600"/>
          </a:xfrm>
        </p:spPr>
        <p:txBody>
          <a:bodyPr>
            <a:normAutofit/>
          </a:bodyPr>
          <a:lstStyle/>
          <a:p>
            <a:r>
              <a:rPr lang="ru-RU" altLang="ru-RU" sz="4000" dirty="0" smtClean="0"/>
              <a:t>Индивидуальный</a:t>
            </a:r>
            <a:br>
              <a:rPr lang="ru-RU" altLang="ru-RU" sz="4000" dirty="0" smtClean="0"/>
            </a:br>
            <a:r>
              <a:rPr lang="ru-RU" altLang="ru-RU" sz="4000" dirty="0" smtClean="0"/>
              <a:t>образовательно-реабилитационный маршрут школьника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2584" y="4031806"/>
            <a:ext cx="3346704" cy="1655762"/>
          </a:xfrm>
        </p:spPr>
        <p:txBody>
          <a:bodyPr/>
          <a:lstStyle/>
          <a:p>
            <a:pPr algn="l"/>
            <a:r>
              <a:rPr lang="ru-RU" dirty="0" smtClean="0"/>
              <a:t>Корноухова Людмила Михайловна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7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/>
          <p:nvPr/>
        </p:nvPicPr>
        <p:blipFill>
          <a:blip r:embed="rId2"/>
          <a:stretch>
            <a:fillRect/>
          </a:stretch>
        </p:blipFill>
        <p:spPr>
          <a:xfrm>
            <a:off x="-43270" y="975946"/>
            <a:ext cx="9937534" cy="5655497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-674685" y="4755609"/>
            <a:ext cx="10256678" cy="697180"/>
            <a:chOff x="-674685" y="4755609"/>
            <a:chExt cx="10256678" cy="697180"/>
          </a:xfrm>
        </p:grpSpPr>
        <p:pic>
          <p:nvPicPr>
            <p:cNvPr id="15" name="Рисунок 14"/>
            <p:cNvPicPr/>
            <p:nvPr/>
          </p:nvPicPr>
          <p:blipFill>
            <a:blip r:embed="rId3"/>
            <a:stretch>
              <a:fillRect/>
            </a:stretch>
          </p:blipFill>
          <p:spPr>
            <a:xfrm rot="353792">
              <a:off x="-674685" y="4755609"/>
              <a:ext cx="10256678" cy="69718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 rot="748514">
              <a:off x="2461105" y="5103078"/>
              <a:ext cx="45016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Занятия с логопедом, психологом (узкими специалистами)</a:t>
              </a:r>
              <a:endParaRPr lang="ru-RU" sz="12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-434566" y="4006416"/>
            <a:ext cx="9826693" cy="940696"/>
            <a:chOff x="-434566" y="4006416"/>
            <a:chExt cx="9826693" cy="940696"/>
          </a:xfrm>
        </p:grpSpPr>
        <p:pic>
          <p:nvPicPr>
            <p:cNvPr id="12" name="Рисунок 11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-434566" y="4006416"/>
              <a:ext cx="9826693" cy="940696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306390" y="4224248"/>
              <a:ext cx="35169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Внеурочная деятельность</a:t>
              </a:r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Маршрут школьника</a:t>
            </a:r>
            <a:endParaRPr lang="ru-RU" dirty="0"/>
          </a:p>
        </p:txBody>
      </p:sp>
      <p:pic>
        <p:nvPicPr>
          <p:cNvPr id="13" name="Рисунок 12"/>
          <p:cNvPicPr/>
          <p:nvPr/>
        </p:nvPicPr>
        <p:blipFill>
          <a:blip r:embed="rId5"/>
          <a:stretch>
            <a:fillRect/>
          </a:stretch>
        </p:blipFill>
        <p:spPr>
          <a:xfrm>
            <a:off x="-451144" y="3545562"/>
            <a:ext cx="10156459" cy="703580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0" y="2485249"/>
            <a:ext cx="10030734" cy="699738"/>
            <a:chOff x="-439718" y="2489707"/>
            <a:chExt cx="10030734" cy="699738"/>
          </a:xfrm>
        </p:grpSpPr>
        <p:pic>
          <p:nvPicPr>
            <p:cNvPr id="11" name="Рисунок 10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420484">
              <a:off x="-439718" y="2489707"/>
              <a:ext cx="10030734" cy="699738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1421657" y="2731472"/>
              <a:ext cx="2611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FF00"/>
                  </a:solidFill>
                </a:rPr>
                <a:t>образование</a:t>
              </a:r>
              <a:endParaRPr lang="ru-RU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-609681" y="2821912"/>
            <a:ext cx="10255148" cy="1034415"/>
            <a:chOff x="-549833" y="2741574"/>
            <a:chExt cx="10255148" cy="1034415"/>
          </a:xfrm>
        </p:grpSpPr>
        <p:pic>
          <p:nvPicPr>
            <p:cNvPr id="14" name="Рисунок 13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-549833" y="2741574"/>
              <a:ext cx="10255148" cy="1034415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412453" y="2938295"/>
              <a:ext cx="20222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FFFF00"/>
                  </a:solidFill>
                </a:rPr>
                <a:t>реабилитация</a:t>
              </a:r>
              <a:endParaRPr lang="ru-RU" dirty="0">
                <a:solidFill>
                  <a:srgbClr val="FFFF00"/>
                </a:solidFill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529" y="742141"/>
            <a:ext cx="4194869" cy="41948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86661" y="2541153"/>
            <a:ext cx="1077570" cy="16335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395050" y="3816397"/>
            <a:ext cx="339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Дополнительное образование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-421355" y="5376362"/>
            <a:ext cx="9878496" cy="1125855"/>
            <a:chOff x="-445931" y="5157453"/>
            <a:chExt cx="9878496" cy="1125855"/>
          </a:xfrm>
        </p:grpSpPr>
        <p:pic>
          <p:nvPicPr>
            <p:cNvPr id="26" name="Рисунок 25"/>
            <p:cNvPicPr/>
            <p:nvPr/>
          </p:nvPicPr>
          <p:blipFill>
            <a:blip r:embed="rId10"/>
            <a:stretch>
              <a:fillRect/>
            </a:stretch>
          </p:blipFill>
          <p:spPr>
            <a:xfrm rot="761767" flipV="1">
              <a:off x="-445931" y="5157453"/>
              <a:ext cx="9878496" cy="1125855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2417164" y="5330359"/>
              <a:ext cx="3013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Семейный маршрут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18329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097100"/>
              </p:ext>
            </p:extLst>
          </p:nvPr>
        </p:nvGraphicFramePr>
        <p:xfrm>
          <a:off x="0" y="295761"/>
          <a:ext cx="9144001" cy="6439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139"/>
                <a:gridCol w="1240958"/>
                <a:gridCol w="1231031"/>
                <a:gridCol w="1231651"/>
                <a:gridCol w="1425241"/>
                <a:gridCol w="1301145"/>
                <a:gridCol w="1600836"/>
              </a:tblGrid>
              <a:tr h="541652">
                <a:tc gridSpan="5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Занятия коррекционной направленности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Расписание </a:t>
                      </a:r>
                      <a:r>
                        <a:rPr lang="ru-RU" sz="1200">
                          <a:effectLst/>
                        </a:rPr>
                        <a:t>дополнительного</a:t>
                      </a:r>
                      <a:r>
                        <a:rPr lang="ru-RU" sz="1400">
                          <a:effectLst/>
                        </a:rPr>
                        <a:t> образования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rowSpan="2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Курсы внеурочной деятельности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541652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Лечение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Логопед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АФК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Психолог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008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ФИО специалиста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</a:tr>
              <a:tr h="469008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Период занятий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234505">
                <a:tc gridSpan="6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График/режим занятий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938016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Понедельник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rowSpan="5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5.09.22-16.09.22</a:t>
                      </a:r>
                      <a:endParaRPr lang="ru-RU" sz="1200">
                        <a:effectLst/>
                      </a:endParaRPr>
                    </a:p>
                    <a:p>
                      <a:pPr indent="-635" algn="ctr" fontAlgn="auto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6.02.23-17.02.23</a:t>
                      </a:r>
                      <a:endParaRPr lang="ru-RU" sz="1200">
                        <a:effectLst/>
                      </a:endParaRPr>
                    </a:p>
                    <a:p>
                      <a:pPr indent="-635" algn="ctr" fontAlgn="auto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массаж</a:t>
                      </a:r>
                      <a:endParaRPr lang="ru-RU" sz="1200">
                        <a:effectLst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физиолечение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rowSpan="5"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14.10-14.50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16.20 - 17.00 Каратэ</a:t>
                      </a:r>
                      <a:endParaRPr lang="ru-RU" sz="1200">
                        <a:effectLst/>
                      </a:endParaRPr>
                    </a:p>
                    <a:p>
                      <a:pPr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18.00 - 19.00 Оригами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8.20 Разговор о важном</a:t>
                      </a:r>
                      <a:endParaRPr lang="ru-RU" sz="1200" dirty="0">
                        <a:effectLst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722204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Вторник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17.10 - 17.50 Шашки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14.10-14.50  “Логика”</a:t>
                      </a:r>
                      <a:endParaRPr lang="ru-RU" sz="1200" dirty="0">
                        <a:effectLst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938016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16.20 - 17.00 Каратэ</a:t>
                      </a:r>
                      <a:endParaRPr lang="ru-RU" sz="1200">
                        <a:effectLst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17.10 - 17.50 Оригами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14.10-14.50  “Умный читатель”</a:t>
                      </a:r>
                      <a:endParaRPr lang="ru-RU" sz="1200" dirty="0">
                        <a:effectLst/>
                      </a:endParaRPr>
                    </a:p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722204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Четверг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  <a:tr h="722204">
                <a:tc>
                  <a:txBody>
                    <a:bodyPr/>
                    <a:lstStyle/>
                    <a:p>
                      <a:pPr indent="-1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Пятница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14.00-14.40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16.20 - 17.00 Каратэ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  <a:tc>
                  <a:txBody>
                    <a:bodyPr/>
                    <a:lstStyle/>
                    <a:p>
                      <a:pPr indent="-12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2829" marR="5282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8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Ответственность за прохождение ИОРМ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7447" y="1690689"/>
            <a:ext cx="1077570" cy="1633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120" y="742141"/>
            <a:ext cx="4194869" cy="41948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898"/>
          <a:stretch/>
        </p:blipFill>
        <p:spPr>
          <a:xfrm>
            <a:off x="236247" y="3508130"/>
            <a:ext cx="3372321" cy="26825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34" b="2897"/>
          <a:stretch/>
        </p:blipFill>
        <p:spPr>
          <a:xfrm>
            <a:off x="4134512" y="3525715"/>
            <a:ext cx="3515216" cy="258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658601"/>
              </p:ext>
            </p:extLst>
          </p:nvPr>
        </p:nvGraphicFramePr>
        <p:xfrm>
          <a:off x="133022" y="412750"/>
          <a:ext cx="8858580" cy="6030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716"/>
                <a:gridCol w="1771716"/>
                <a:gridCol w="1771716"/>
                <a:gridCol w="1771716"/>
                <a:gridCol w="1771716"/>
              </a:tblGrid>
              <a:tr h="4742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Сферы ответственности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логопед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психолог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ортопед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МАОУ СШИ1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</a:tr>
              <a:tr h="2419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Специалист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Занятия, рекомендации ребенку, рекомендации родителям, консультирование родителей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Занятия, рекомендации ребенку, рекомендации родителям, консультирование родителей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Обследование, назначение лечебных процедур, мониторинг, рекомендации ребенку, рекомендации родителям, консультирование родителей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Создание условий: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Наличие специалистов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Проведение обучения для родителей по выполнению рекомендаций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Создание условий для выполнения ортопедического режима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</a:tr>
              <a:tr h="12036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Обучающийся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Посещение занятий по расписанию, выполнение домашних заданий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Посещение занятий по расписанию, выполнение домашних заданий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Посещение занятий по расписанию, соблюдение ортопедического  режима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3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Родители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Выполнение рекомендаций специалиста, посещение консультаций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Выполнение рекомендаций специалиста, посещение консультаций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Выполнение рекомендаций специалиста, посещение консультаций, создание ортопедических условий дома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2289" marR="5228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63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/>
          <a:stretch>
            <a:fillRect/>
          </a:stretch>
        </p:blipFill>
        <p:spPr>
          <a:xfrm>
            <a:off x="-43270" y="975946"/>
            <a:ext cx="9937534" cy="56554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Совместная работа специалистов и родителей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3"/>
          <a:stretch>
            <a:fillRect/>
          </a:stretch>
        </p:blipFill>
        <p:spPr>
          <a:xfrm>
            <a:off x="-609681" y="2821912"/>
            <a:ext cx="10255148" cy="103441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52605" y="3018633"/>
            <a:ext cx="202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реабилитация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5032" y="2639237"/>
            <a:ext cx="1077570" cy="1633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705" y="1690689"/>
            <a:ext cx="4194869" cy="419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Практикум работы с родителями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«Соблюдение ортопедического режима в домашних условиях" </a:t>
            </a:r>
            <a:endParaRPr lang="ru-RU" sz="4800" dirty="0"/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89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603547"/>
              </p:ext>
            </p:extLst>
          </p:nvPr>
        </p:nvGraphicFramePr>
        <p:xfrm>
          <a:off x="283586" y="615390"/>
          <a:ext cx="8537685" cy="5798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75367"/>
                <a:gridCol w="1062318"/>
              </a:tblGrid>
              <a:tr h="7120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Методист Л.М. Корноухова «ИОРМ – основа интеграции деятельности всех специалистов ОУ и родителей»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15.00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  <a:tr h="7120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</a:rPr>
                        <a:t>Заместитель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effectLst/>
                        </a:rPr>
                        <a:t> директора Р.Р. </a:t>
                      </a:r>
                      <a:r>
                        <a:rPr lang="ru-RU" sz="18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Гатиатулин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</a:rPr>
                        <a:t> «Консервативное лечение сколиоза в условиях школы-интерната»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15.05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  <a:tr h="8380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</a:rPr>
                        <a:t>Ортопед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effectLst/>
                        </a:rPr>
                        <a:t> Н.А. </a:t>
                      </a:r>
                      <a:r>
                        <a:rPr lang="ru-RU" sz="180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Шеходанова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</a:rPr>
                        <a:t>«Рекомендации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в помощь родителям по </a:t>
                      </a: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</a:rPr>
                        <a:t>соблюдению ортопедических требований в 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домашних условиях»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15.25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  <a:tr h="10475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</a:rPr>
                        <a:t>Педагог дополнительного образования  Я.С. Яковлева «Комплекс АФК»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15.45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  <a:tr h="7120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Директор О.Ю. Харламова Заключение «Актуальные вопросы работы с детьми с ОВЗ»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16.05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  <a:tr h="1078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Рефлексия </a:t>
                      </a:r>
                      <a:r>
                        <a:rPr lang="ru-RU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Простакишина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И.С. методист КИМЦ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16.20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  <a:tr h="69825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27" marR="59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9027" marR="590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5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38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smtClean="0"/>
              <a:t>Продуктивной работы!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491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308</Words>
  <Application>Microsoft Office PowerPoint</Application>
  <PresentationFormat>Экран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Индивидуальный образовательно-реабилитационный маршрут школьника</vt:lpstr>
      <vt:lpstr>Маршрут школьника</vt:lpstr>
      <vt:lpstr>Презентация PowerPoint</vt:lpstr>
      <vt:lpstr>Ответственность за прохождение ИОРМ</vt:lpstr>
      <vt:lpstr>Презентация PowerPoint</vt:lpstr>
      <vt:lpstr>Совместная работа специалистов и родителей</vt:lpstr>
      <vt:lpstr>Практикум работы с родителями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лексико-грамматических категорий в домашних условиях</dc:title>
  <dc:creator>Корноухова Людмила Михайловна</dc:creator>
  <cp:lastModifiedBy>Корноухова Людмила Михайловна</cp:lastModifiedBy>
  <cp:revision>20</cp:revision>
  <dcterms:created xsi:type="dcterms:W3CDTF">2023-03-24T09:13:32Z</dcterms:created>
  <dcterms:modified xsi:type="dcterms:W3CDTF">2023-04-18T07:18:01Z</dcterms:modified>
</cp:coreProperties>
</file>