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04" r:id="rId2"/>
  </p:sldMasterIdLst>
  <p:sldIdLst>
    <p:sldId id="256" r:id="rId3"/>
    <p:sldId id="292" r:id="rId4"/>
    <p:sldId id="314" r:id="rId5"/>
    <p:sldId id="295" r:id="rId6"/>
    <p:sldId id="294" r:id="rId7"/>
    <p:sldId id="296" r:id="rId8"/>
    <p:sldId id="275" r:id="rId9"/>
    <p:sldId id="303" r:id="rId10"/>
    <p:sldId id="284" r:id="rId11"/>
    <p:sldId id="302" r:id="rId12"/>
    <p:sldId id="305" r:id="rId13"/>
    <p:sldId id="308" r:id="rId14"/>
    <p:sldId id="309" r:id="rId15"/>
    <p:sldId id="310" r:id="rId16"/>
    <p:sldId id="293" r:id="rId17"/>
    <p:sldId id="278" r:id="rId18"/>
    <p:sldId id="297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A9B"/>
    <a:srgbClr val="CCFFFF"/>
    <a:srgbClr val="7598D2"/>
    <a:srgbClr val="FFC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318B1-FA4B-42E9-B9DD-A12B02329A5B}" type="doc">
      <dgm:prSet loTypeId="urn:microsoft.com/office/officeart/2005/8/layout/hProcess7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7EFFACF-880F-4F50-A27D-29A937DDDAF1}">
      <dgm:prSet phldrT="[Текст]"/>
      <dgm:spPr/>
      <dgm:t>
        <a:bodyPr/>
        <a:lstStyle/>
        <a:p>
          <a:pPr algn="ctr"/>
          <a:r>
            <a:rPr lang="ru-RU" b="1" dirty="0" smtClean="0"/>
            <a:t>Начальная школа</a:t>
          </a:r>
          <a:endParaRPr lang="ru-RU" b="1" dirty="0"/>
        </a:p>
      </dgm:t>
    </dgm:pt>
    <dgm:pt modelId="{9AC2257E-BFC3-4362-80D2-0E014BBF0E23}" type="parTrans" cxnId="{162BEEB5-FBE3-4454-B4EF-2C8BC7D373A1}">
      <dgm:prSet/>
      <dgm:spPr/>
      <dgm:t>
        <a:bodyPr/>
        <a:lstStyle/>
        <a:p>
          <a:endParaRPr lang="ru-RU"/>
        </a:p>
      </dgm:t>
    </dgm:pt>
    <dgm:pt modelId="{6FB0A4AA-D8CE-42BC-B6EF-F8D47A5B78A1}" type="sibTrans" cxnId="{162BEEB5-FBE3-4454-B4EF-2C8BC7D373A1}">
      <dgm:prSet/>
      <dgm:spPr/>
      <dgm:t>
        <a:bodyPr/>
        <a:lstStyle/>
        <a:p>
          <a:endParaRPr lang="ru-RU"/>
        </a:p>
      </dgm:t>
    </dgm:pt>
    <dgm:pt modelId="{0F244FA8-1860-451B-B1D0-22F27B0DC15C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ИНВАРИАНТ (70%)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F49E9E98-F809-4B1B-B256-0CEE9ADC3F5B}" type="parTrans" cxnId="{794D99ED-03F0-4810-A0D1-BFDB0083A37A}">
      <dgm:prSet/>
      <dgm:spPr/>
      <dgm:t>
        <a:bodyPr/>
        <a:lstStyle/>
        <a:p>
          <a:endParaRPr lang="ru-RU"/>
        </a:p>
      </dgm:t>
    </dgm:pt>
    <dgm:pt modelId="{DBCE8BF7-44E4-4FA9-AA0C-799A6A2C9D7B}" type="sibTrans" cxnId="{794D99ED-03F0-4810-A0D1-BFDB0083A37A}">
      <dgm:prSet/>
      <dgm:spPr/>
      <dgm:t>
        <a:bodyPr/>
        <a:lstStyle/>
        <a:p>
          <a:endParaRPr lang="ru-RU"/>
        </a:p>
      </dgm:t>
    </dgm:pt>
    <dgm:pt modelId="{3B11FED9-F068-45E3-9A1C-6F4479651EA6}">
      <dgm:prSet phldrT="[Текст]"/>
      <dgm:spPr/>
      <dgm:t>
        <a:bodyPr/>
        <a:lstStyle/>
        <a:p>
          <a:pPr algn="ctr"/>
          <a:r>
            <a:rPr lang="ru-RU" b="1" dirty="0" smtClean="0"/>
            <a:t>Основная школа</a:t>
          </a:r>
          <a:endParaRPr lang="ru-RU" b="1" dirty="0"/>
        </a:p>
      </dgm:t>
    </dgm:pt>
    <dgm:pt modelId="{9B7B1E90-CF9A-489C-81D1-E8A6D1AC168B}" type="parTrans" cxnId="{ED6E9E46-2C34-46A0-BDB4-09D5855AEB5C}">
      <dgm:prSet/>
      <dgm:spPr/>
      <dgm:t>
        <a:bodyPr/>
        <a:lstStyle/>
        <a:p>
          <a:endParaRPr lang="ru-RU"/>
        </a:p>
      </dgm:t>
    </dgm:pt>
    <dgm:pt modelId="{EAD5B72B-115F-4DEA-9902-BEF08F6B0715}" type="sibTrans" cxnId="{ED6E9E46-2C34-46A0-BDB4-09D5855AEB5C}">
      <dgm:prSet/>
      <dgm:spPr/>
      <dgm:t>
        <a:bodyPr/>
        <a:lstStyle/>
        <a:p>
          <a:endParaRPr lang="ru-RU"/>
        </a:p>
      </dgm:t>
    </dgm:pt>
    <dgm:pt modelId="{551EDDDB-3ED3-4868-9104-3385B2243C6A}">
      <dgm:prSet phldrT="[Текст]"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latin typeface="Arial" pitchFamily="34" charset="0"/>
              <a:cs typeface="Arial" pitchFamily="34" charset="0"/>
            </a:rPr>
            <a:t>ИНВАРИАНТ (70%)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Производство и технологии;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945A1E85-2301-4CF1-8F24-C14A76ACD072}" type="parTrans" cxnId="{D8759D21-F6E1-4017-BB68-F915A9735CE2}">
      <dgm:prSet/>
      <dgm:spPr/>
      <dgm:t>
        <a:bodyPr/>
        <a:lstStyle/>
        <a:p>
          <a:endParaRPr lang="ru-RU"/>
        </a:p>
      </dgm:t>
    </dgm:pt>
    <dgm:pt modelId="{131C47DB-0FC2-48BE-A413-4A33C42EB92A}" type="sibTrans" cxnId="{D8759D21-F6E1-4017-BB68-F915A9735CE2}">
      <dgm:prSet/>
      <dgm:spPr/>
      <dgm:t>
        <a:bodyPr/>
        <a:lstStyle/>
        <a:p>
          <a:endParaRPr lang="ru-RU"/>
        </a:p>
      </dgm:t>
    </dgm:pt>
    <dgm:pt modelId="{DE96386B-B1C5-40F0-B519-4383F4D34913}">
      <dgm:prSet phldrT="[Текст]"/>
      <dgm:spPr/>
      <dgm:t>
        <a:bodyPr/>
        <a:lstStyle/>
        <a:p>
          <a:pPr algn="ctr"/>
          <a:r>
            <a:rPr lang="ru-RU" b="1" dirty="0" smtClean="0"/>
            <a:t>Старшая школа</a:t>
          </a:r>
          <a:endParaRPr lang="ru-RU" b="1" dirty="0"/>
        </a:p>
      </dgm:t>
    </dgm:pt>
    <dgm:pt modelId="{11BE6F14-4B1B-40A2-BC9A-C9F17D60A587}" type="parTrans" cxnId="{7CC77CE6-2FA9-4845-8206-77FE1ED9FD1E}">
      <dgm:prSet/>
      <dgm:spPr/>
      <dgm:t>
        <a:bodyPr/>
        <a:lstStyle/>
        <a:p>
          <a:endParaRPr lang="ru-RU"/>
        </a:p>
      </dgm:t>
    </dgm:pt>
    <dgm:pt modelId="{B2A0C4D4-3C1D-4AC7-8D8B-CB9AC4D3E33B}" type="sibTrans" cxnId="{7CC77CE6-2FA9-4845-8206-77FE1ED9FD1E}">
      <dgm:prSet/>
      <dgm:spPr/>
      <dgm:t>
        <a:bodyPr/>
        <a:lstStyle/>
        <a:p>
          <a:endParaRPr lang="ru-RU"/>
        </a:p>
      </dgm:t>
    </dgm:pt>
    <dgm:pt modelId="{5EF9450D-7247-4C76-BC80-6284B2E37F4E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ea typeface="Calibri"/>
              <a:cs typeface="Arial" pitchFamily="34" charset="0"/>
            </a:rPr>
            <a:t>ИНВАРИАНТ (70%)</a:t>
          </a:r>
        </a:p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Технологии WEB-дизайна;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3DEA470-0585-457C-A4FD-E5B1D3D7DB62}" type="parTrans" cxnId="{E3C1EE45-C8FC-4F8F-82D0-8B8517178F59}">
      <dgm:prSet/>
      <dgm:spPr/>
      <dgm:t>
        <a:bodyPr/>
        <a:lstStyle/>
        <a:p>
          <a:endParaRPr lang="ru-RU"/>
        </a:p>
      </dgm:t>
    </dgm:pt>
    <dgm:pt modelId="{2AA150E9-1A23-451B-8D8B-CFB118DBF395}" type="sibTrans" cxnId="{E3C1EE45-C8FC-4F8F-82D0-8B8517178F59}">
      <dgm:prSet/>
      <dgm:spPr/>
      <dgm:t>
        <a:bodyPr/>
        <a:lstStyle/>
        <a:p>
          <a:endParaRPr lang="ru-RU"/>
        </a:p>
      </dgm:t>
    </dgm:pt>
    <dgm:pt modelId="{1092B377-6A34-4E39-A938-878EB866CEB7}">
      <dgm:prSet phldrT="[Текст]" custT="1"/>
      <dgm:spPr/>
      <dgm:t>
        <a:bodyPr/>
        <a:lstStyle/>
        <a:p>
          <a:endParaRPr lang="ru-RU" sz="1600" b="1" dirty="0" smtClean="0">
            <a:latin typeface="Arial" pitchFamily="34" charset="0"/>
            <a:cs typeface="Arial" pitchFamily="34" charset="0"/>
          </a:endParaRPr>
        </a:p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ВАРИАТИВНЫЕ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МОДУЛИ (30%)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Профильные практические модули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0DCADA0-BB66-44CE-B9ED-0C5C9ACB5F7C}" type="parTrans" cxnId="{B44E273C-7FE1-4586-A517-A0B75DE59982}">
      <dgm:prSet/>
      <dgm:spPr/>
      <dgm:t>
        <a:bodyPr/>
        <a:lstStyle/>
        <a:p>
          <a:endParaRPr lang="ru-RU"/>
        </a:p>
      </dgm:t>
    </dgm:pt>
    <dgm:pt modelId="{0ABD05BB-D613-486D-A352-E0C7671B2603}" type="sibTrans" cxnId="{B44E273C-7FE1-4586-A517-A0B75DE59982}">
      <dgm:prSet/>
      <dgm:spPr/>
      <dgm:t>
        <a:bodyPr/>
        <a:lstStyle/>
        <a:p>
          <a:endParaRPr lang="ru-RU"/>
        </a:p>
      </dgm:t>
    </dgm:pt>
    <dgm:pt modelId="{EBEEBBE1-3990-44CE-9933-96CDC70A835E}">
      <dgm:prSet custT="1"/>
      <dgm:spPr/>
      <dgm:t>
        <a:bodyPr/>
        <a:lstStyle/>
        <a:p>
          <a:r>
            <a:rPr lang="ru-RU" sz="1600" smtClean="0">
              <a:latin typeface="+mj-lt"/>
              <a:ea typeface="Calibri"/>
              <a:cs typeface="Arial" panose="020B0604020202020204" pitchFamily="34" charset="0"/>
            </a:rPr>
            <a:t>• </a:t>
          </a:r>
          <a:r>
            <a:rPr lang="ru-RU" sz="1600" smtClean="0">
              <a:latin typeface="Arial" pitchFamily="34" charset="0"/>
              <a:cs typeface="Arial" pitchFamily="34" charset="0"/>
            </a:rPr>
            <a:t>Технологии, профессии и производства;</a:t>
          </a:r>
        </a:p>
        <a:p>
          <a:r>
            <a:rPr lang="ru-RU" sz="160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smtClean="0">
              <a:latin typeface="Arial" pitchFamily="34" charset="0"/>
              <a:cs typeface="Arial" pitchFamily="34" charset="0"/>
            </a:rPr>
            <a:t>Технологии работы с бумагой и картоном;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E8D21F2-2F06-46D7-B520-5D5701694E8D}" type="parTrans" cxnId="{B9F0009A-6EDF-4206-8E9C-DC7779436434}">
      <dgm:prSet/>
      <dgm:spPr/>
      <dgm:t>
        <a:bodyPr/>
        <a:lstStyle/>
        <a:p>
          <a:endParaRPr lang="ru-RU"/>
        </a:p>
      </dgm:t>
    </dgm:pt>
    <dgm:pt modelId="{0FD83EFF-562E-41FE-99F0-CF0FE36C825C}" type="sibTrans" cxnId="{B9F0009A-6EDF-4206-8E9C-DC7779436434}">
      <dgm:prSet/>
      <dgm:spPr/>
      <dgm:t>
        <a:bodyPr/>
        <a:lstStyle/>
        <a:p>
          <a:endParaRPr lang="ru-RU"/>
        </a:p>
      </dgm:t>
    </dgm:pt>
    <dgm:pt modelId="{6D811FBE-4906-4D83-9CB5-A24126F71569}">
      <dgm:prSet custT="1"/>
      <dgm:spPr/>
      <dgm:t>
        <a:bodyPr/>
        <a:lstStyle/>
        <a:p>
          <a:r>
            <a:rPr lang="ru-RU" sz="160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smtClean="0">
              <a:latin typeface="Arial" pitchFamily="34" charset="0"/>
              <a:cs typeface="Arial" pitchFamily="34" charset="0"/>
            </a:rPr>
            <a:t>Технологии работы с пластичными материалами;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5732AEED-3164-4746-97A7-81D6CC207BDA}" type="parTrans" cxnId="{5A6A7DBA-BE49-4D3A-8801-DC4394F876C7}">
      <dgm:prSet/>
      <dgm:spPr/>
      <dgm:t>
        <a:bodyPr/>
        <a:lstStyle/>
        <a:p>
          <a:endParaRPr lang="ru-RU"/>
        </a:p>
      </dgm:t>
    </dgm:pt>
    <dgm:pt modelId="{8668935D-E5A3-476F-BA3F-BA629189CC88}" type="sibTrans" cxnId="{5A6A7DBA-BE49-4D3A-8801-DC4394F876C7}">
      <dgm:prSet/>
      <dgm:spPr/>
      <dgm:t>
        <a:bodyPr/>
        <a:lstStyle/>
        <a:p>
          <a:endParaRPr lang="ru-RU"/>
        </a:p>
      </dgm:t>
    </dgm:pt>
    <dgm:pt modelId="{DCA704A6-1D65-419F-AA48-AC4F373D9C22}">
      <dgm:prSet custT="1"/>
      <dgm:spPr/>
      <dgm:t>
        <a:bodyPr/>
        <a:lstStyle/>
        <a:p>
          <a:r>
            <a:rPr lang="ru-RU" sz="160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smtClean="0">
              <a:latin typeface="Arial" pitchFamily="34" charset="0"/>
              <a:cs typeface="Arial" pitchFamily="34" charset="0"/>
            </a:rPr>
            <a:t>Технологии работы с природным материалом;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37CA12D-613A-43AC-B65F-48FD6C72D6C2}" type="parTrans" cxnId="{69B3ACC9-9349-4F7D-95D8-006CFE9583A2}">
      <dgm:prSet/>
      <dgm:spPr/>
      <dgm:t>
        <a:bodyPr/>
        <a:lstStyle/>
        <a:p>
          <a:endParaRPr lang="ru-RU"/>
        </a:p>
      </dgm:t>
    </dgm:pt>
    <dgm:pt modelId="{ED81D45A-5952-485F-9423-7E38E56D6971}" type="sibTrans" cxnId="{69B3ACC9-9349-4F7D-95D8-006CFE9583A2}">
      <dgm:prSet/>
      <dgm:spPr/>
      <dgm:t>
        <a:bodyPr/>
        <a:lstStyle/>
        <a:p>
          <a:endParaRPr lang="ru-RU"/>
        </a:p>
      </dgm:t>
    </dgm:pt>
    <dgm:pt modelId="{EE775455-5230-48F9-B2A2-3BE7D7BBBC78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Технологии работы с текстильными материалами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DD68FD03-CC98-418B-9FDB-DEF64D421946}" type="parTrans" cxnId="{4D2D62B3-957A-480A-A9C7-3EA914C4542D}">
      <dgm:prSet/>
      <dgm:spPr/>
      <dgm:t>
        <a:bodyPr/>
        <a:lstStyle/>
        <a:p>
          <a:endParaRPr lang="ru-RU"/>
        </a:p>
      </dgm:t>
    </dgm:pt>
    <dgm:pt modelId="{294D6D7F-60BA-4AE9-9D27-187FA5F76E7B}" type="sibTrans" cxnId="{4D2D62B3-957A-480A-A9C7-3EA914C4542D}">
      <dgm:prSet/>
      <dgm:spPr/>
      <dgm:t>
        <a:bodyPr/>
        <a:lstStyle/>
        <a:p>
          <a:endParaRPr lang="ru-RU"/>
        </a:p>
      </dgm:t>
    </dgm:pt>
    <dgm:pt modelId="{32BC5EA7-DDE3-4E1C-BFFA-40A98E186B4C}">
      <dgm:prSet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Технологии обработки материалов, пищевых продуктов;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E751891-0F4E-49A0-A000-83F70BD59220}" type="parTrans" cxnId="{9C27ADFA-335F-458B-BC1D-728556AEA2EC}">
      <dgm:prSet/>
      <dgm:spPr/>
      <dgm:t>
        <a:bodyPr/>
        <a:lstStyle/>
        <a:p>
          <a:endParaRPr lang="ru-RU"/>
        </a:p>
      </dgm:t>
    </dgm:pt>
    <dgm:pt modelId="{F145DC42-62B9-4B99-9A13-A50A2C338BB2}" type="sibTrans" cxnId="{9C27ADFA-335F-458B-BC1D-728556AEA2EC}">
      <dgm:prSet/>
      <dgm:spPr/>
      <dgm:t>
        <a:bodyPr/>
        <a:lstStyle/>
        <a:p>
          <a:endParaRPr lang="ru-RU"/>
        </a:p>
      </dgm:t>
    </dgm:pt>
    <dgm:pt modelId="{534B066E-41DD-427B-A660-BEF92D5B5917}">
      <dgm:prSet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Робототехника;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5F251422-DAC7-4A56-B947-DAC58D6FAACD}" type="parTrans" cxnId="{E78D0729-1595-4616-8B4D-E95D06FA6978}">
      <dgm:prSet/>
      <dgm:spPr/>
      <dgm:t>
        <a:bodyPr/>
        <a:lstStyle/>
        <a:p>
          <a:endParaRPr lang="ru-RU"/>
        </a:p>
      </dgm:t>
    </dgm:pt>
    <dgm:pt modelId="{2A61AB77-D404-4A85-AB89-DD1EF3140D5E}" type="sibTrans" cxnId="{E78D0729-1595-4616-8B4D-E95D06FA6978}">
      <dgm:prSet/>
      <dgm:spPr/>
      <dgm:t>
        <a:bodyPr/>
        <a:lstStyle/>
        <a:p>
          <a:endParaRPr lang="ru-RU"/>
        </a:p>
      </dgm:t>
    </dgm:pt>
    <dgm:pt modelId="{E10CE3D3-F059-4FFC-8EB3-635BA57CF6FA}">
      <dgm:prSet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Автоматизированные системы;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9BFB68C-0B5B-4411-B909-3696BCD3D6BF}" type="parTrans" cxnId="{A2027DB6-B8BE-43CC-A588-74850D656D1E}">
      <dgm:prSet/>
      <dgm:spPr/>
      <dgm:t>
        <a:bodyPr/>
        <a:lstStyle/>
        <a:p>
          <a:endParaRPr lang="ru-RU"/>
        </a:p>
      </dgm:t>
    </dgm:pt>
    <dgm:pt modelId="{2D4A1AD5-0921-4F38-8837-2746D8743078}" type="sibTrans" cxnId="{A2027DB6-B8BE-43CC-A588-74850D656D1E}">
      <dgm:prSet/>
      <dgm:spPr/>
      <dgm:t>
        <a:bodyPr/>
        <a:lstStyle/>
        <a:p>
          <a:endParaRPr lang="ru-RU"/>
        </a:p>
      </dgm:t>
    </dgm:pt>
    <dgm:pt modelId="{9DB0DEAF-8454-4699-8745-3806074997B8}">
      <dgm:prSet custT="1"/>
      <dgm:spPr/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3D-моделирование, </a:t>
          </a:r>
          <a:r>
            <a:rPr lang="ru-RU" sz="1600" dirty="0" err="1" smtClean="0">
              <a:latin typeface="Arial" pitchFamily="34" charset="0"/>
              <a:cs typeface="Arial" pitchFamily="34" charset="0"/>
            </a:rPr>
            <a:t>прототипирование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и макетирование;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E38194CB-86DD-4065-8611-3DEDDE3C6BF1}" type="parTrans" cxnId="{178288EE-7475-4248-B016-35356B164E36}">
      <dgm:prSet/>
      <dgm:spPr/>
      <dgm:t>
        <a:bodyPr/>
        <a:lstStyle/>
        <a:p>
          <a:endParaRPr lang="ru-RU"/>
        </a:p>
      </dgm:t>
    </dgm:pt>
    <dgm:pt modelId="{039AB795-7C51-49D2-9D03-5AB2977ADBA4}" type="sibTrans" cxnId="{178288EE-7475-4248-B016-35356B164E36}">
      <dgm:prSet/>
      <dgm:spPr/>
      <dgm:t>
        <a:bodyPr/>
        <a:lstStyle/>
        <a:p>
          <a:endParaRPr lang="ru-RU"/>
        </a:p>
      </dgm:t>
    </dgm:pt>
    <dgm:pt modelId="{1AE2D8CB-4A03-4063-A168-DB115F377A9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Компьютерная графика, черчение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Arial" pitchFamily="34" charset="0"/>
              <a:cs typeface="Arial" pitchFamily="34" charset="0"/>
            </a:rPr>
            <a:t>ВАРИАТИВНЫЕ МОДУЛИ (30%)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Arial" pitchFamily="34" charset="0"/>
              <a:cs typeface="Arial" pitchFamily="34" charset="0"/>
            </a:rPr>
            <a:t>Профильные: Аддитивные, «умного» дома, с/хозяйства, растениеводства, электроники и квантовых компьютеров и другие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0E5AB5D8-41DC-40C7-8657-91EDF29B03D8}" type="parTrans" cxnId="{8413CCB5-BE41-40F7-AB50-6849202E05CF}">
      <dgm:prSet/>
      <dgm:spPr/>
      <dgm:t>
        <a:bodyPr/>
        <a:lstStyle/>
        <a:p>
          <a:endParaRPr lang="ru-RU"/>
        </a:p>
      </dgm:t>
    </dgm:pt>
    <dgm:pt modelId="{9ABE214B-C27F-4041-9D1B-9E31DB722824}" type="sibTrans" cxnId="{8413CCB5-BE41-40F7-AB50-6849202E05CF}">
      <dgm:prSet/>
      <dgm:spPr/>
      <dgm:t>
        <a:bodyPr/>
        <a:lstStyle/>
        <a:p>
          <a:endParaRPr lang="ru-RU"/>
        </a:p>
      </dgm:t>
    </dgm:pt>
    <dgm:pt modelId="{18E20752-F8BD-4875-BBEA-3574B320951B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Технология 3D-моделирования;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306C197A-453C-4CFE-93FE-0DC661464618}" type="parTrans" cxnId="{196C4615-3C4E-4988-81F1-0CD3DFA8A7B4}">
      <dgm:prSet/>
      <dgm:spPr/>
      <dgm:t>
        <a:bodyPr/>
        <a:lstStyle/>
        <a:p>
          <a:endParaRPr lang="ru-RU"/>
        </a:p>
      </dgm:t>
    </dgm:pt>
    <dgm:pt modelId="{6A3A755E-ADDC-4A9E-9E36-11548B6CAA91}" type="sibTrans" cxnId="{196C4615-3C4E-4988-81F1-0CD3DFA8A7B4}">
      <dgm:prSet/>
      <dgm:spPr/>
      <dgm:t>
        <a:bodyPr/>
        <a:lstStyle/>
        <a:p>
          <a:endParaRPr lang="ru-RU"/>
        </a:p>
      </dgm:t>
    </dgm:pt>
    <dgm:pt modelId="{32EB69D8-8F6A-400D-9FF5-FCF6FFA4DC5E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Введение в инженерную деятельность;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497539A3-3036-494F-B874-98F96B9DB7BA}" type="parTrans" cxnId="{6A1968D7-2BD2-455A-B487-31A902928680}">
      <dgm:prSet/>
      <dgm:spPr/>
      <dgm:t>
        <a:bodyPr/>
        <a:lstStyle/>
        <a:p>
          <a:endParaRPr lang="ru-RU"/>
        </a:p>
      </dgm:t>
    </dgm:pt>
    <dgm:pt modelId="{80A9BA9E-CC49-485B-9248-CFEA7B971F58}" type="sibTrans" cxnId="{6A1968D7-2BD2-455A-B487-31A902928680}">
      <dgm:prSet/>
      <dgm:spPr/>
      <dgm:t>
        <a:bodyPr/>
        <a:lstStyle/>
        <a:p>
          <a:endParaRPr lang="ru-RU"/>
        </a:p>
      </dgm:t>
    </dgm:pt>
    <dgm:pt modelId="{E6BF3BF6-92FD-4CE1-9953-F950A9797797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Основы инженерной графики и дизайна;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C6AA0696-E66A-4AEE-9E12-D64BE055A5C0}" type="parTrans" cxnId="{9F21642C-4D20-4725-B2AC-CC2ED294FEA2}">
      <dgm:prSet/>
      <dgm:spPr/>
      <dgm:t>
        <a:bodyPr/>
        <a:lstStyle/>
        <a:p>
          <a:endParaRPr lang="ru-RU"/>
        </a:p>
      </dgm:t>
    </dgm:pt>
    <dgm:pt modelId="{4A3B5DB9-C4A9-4155-8BCD-2E5F6F2C6C31}" type="sibTrans" cxnId="{9F21642C-4D20-4725-B2AC-CC2ED294FEA2}">
      <dgm:prSet/>
      <dgm:spPr/>
      <dgm:t>
        <a:bodyPr/>
        <a:lstStyle/>
        <a:p>
          <a:endParaRPr lang="ru-RU"/>
        </a:p>
      </dgm:t>
    </dgm:pt>
    <dgm:pt modelId="{8DE579DF-D4AA-4E1E-896D-3BBF18389D78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Основы </a:t>
          </a:r>
          <a:r>
            <a:rPr lang="ru-RU" sz="1600" dirty="0" err="1" smtClean="0">
              <a:latin typeface="Arial" pitchFamily="34" charset="0"/>
              <a:ea typeface="Calibri"/>
              <a:cs typeface="Arial" pitchFamily="34" charset="0"/>
            </a:rPr>
            <a:t>нанотехнологии</a:t>
          </a:r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26199B9D-73AB-4C2B-A84D-8C315C0380F6}" type="parTrans" cxnId="{FEE736B1-0362-41F6-BC6A-EDA0F1F6445A}">
      <dgm:prSet/>
      <dgm:spPr/>
      <dgm:t>
        <a:bodyPr/>
        <a:lstStyle/>
        <a:p>
          <a:endParaRPr lang="ru-RU"/>
        </a:p>
      </dgm:t>
    </dgm:pt>
    <dgm:pt modelId="{84BA7D73-0D78-49BC-9C3E-CB3793AED7E1}" type="sibTrans" cxnId="{FEE736B1-0362-41F6-BC6A-EDA0F1F6445A}">
      <dgm:prSet/>
      <dgm:spPr/>
      <dgm:t>
        <a:bodyPr/>
        <a:lstStyle/>
        <a:p>
          <a:endParaRPr lang="ru-RU"/>
        </a:p>
      </dgm:t>
    </dgm:pt>
    <dgm:pt modelId="{34B98B76-4DCF-4592-8B53-53CFC238B9BA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Основы материаловедения;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B42C6C9A-21AF-4E70-AC06-EBCC29558A6A}" type="parTrans" cxnId="{C014AF75-3FE2-4D25-8880-6DC0B2CA9BBA}">
      <dgm:prSet/>
      <dgm:spPr/>
      <dgm:t>
        <a:bodyPr/>
        <a:lstStyle/>
        <a:p>
          <a:endParaRPr lang="ru-RU"/>
        </a:p>
      </dgm:t>
    </dgm:pt>
    <dgm:pt modelId="{58D46A1B-DCA4-4E8E-A363-875F1A2B3DED}" type="sibTrans" cxnId="{C014AF75-3FE2-4D25-8880-6DC0B2CA9BBA}">
      <dgm:prSet/>
      <dgm:spPr/>
      <dgm:t>
        <a:bodyPr/>
        <a:lstStyle/>
        <a:p>
          <a:endParaRPr lang="ru-RU"/>
        </a:p>
      </dgm:t>
    </dgm:pt>
    <dgm:pt modelId="{D856144F-8341-4C98-925E-2D879F8551D2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Основы технологического предпринимательства;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D59B768D-65BB-4B54-8499-B1EB31EDF55D}" type="parTrans" cxnId="{25100161-BBE6-42DD-A587-FC3D72F10C9D}">
      <dgm:prSet/>
      <dgm:spPr/>
      <dgm:t>
        <a:bodyPr/>
        <a:lstStyle/>
        <a:p>
          <a:endParaRPr lang="ru-RU"/>
        </a:p>
      </dgm:t>
    </dgm:pt>
    <dgm:pt modelId="{956B9DAD-1D5F-48EB-99B4-C103B1C6351E}" type="sibTrans" cxnId="{25100161-BBE6-42DD-A587-FC3D72F10C9D}">
      <dgm:prSet/>
      <dgm:spPr/>
      <dgm:t>
        <a:bodyPr/>
        <a:lstStyle/>
        <a:p>
          <a:endParaRPr lang="ru-RU"/>
        </a:p>
      </dgm:t>
    </dgm:pt>
    <dgm:pt modelId="{8AC05D54-C9CD-4B87-8F34-26784211891A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Основы туризма;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71307633-9676-43D4-8C7E-F0E7EF2EC524}" type="parTrans" cxnId="{47E2E3C3-F14D-40A8-B65B-792EB3D6F68B}">
      <dgm:prSet/>
      <dgm:spPr/>
      <dgm:t>
        <a:bodyPr/>
        <a:lstStyle/>
        <a:p>
          <a:endParaRPr lang="ru-RU"/>
        </a:p>
      </dgm:t>
    </dgm:pt>
    <dgm:pt modelId="{22851DB4-717D-47A7-B1BC-F9A557962D67}" type="sibTrans" cxnId="{47E2E3C3-F14D-40A8-B65B-792EB3D6F68B}">
      <dgm:prSet/>
      <dgm:spPr/>
      <dgm:t>
        <a:bodyPr/>
        <a:lstStyle/>
        <a:p>
          <a:endParaRPr lang="ru-RU"/>
        </a:p>
      </dgm:t>
    </dgm:pt>
    <dgm:pt modelId="{708494ED-A6B5-45A7-979B-81047602CAB1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Calibri"/>
              <a:cs typeface="Arial" pitchFamily="34" charset="0"/>
            </a:rPr>
            <a:t>• Основы малого бизнеса</a:t>
          </a:r>
          <a:endParaRPr lang="ru-RU" sz="1600" dirty="0">
            <a:latin typeface="Arial" pitchFamily="34" charset="0"/>
            <a:ea typeface="Calibri"/>
            <a:cs typeface="Arial" pitchFamily="34" charset="0"/>
          </a:endParaRPr>
        </a:p>
      </dgm:t>
    </dgm:pt>
    <dgm:pt modelId="{29F5CDA4-F483-4A94-B144-AD9BD7EFAEEE}" type="parTrans" cxnId="{DEEA6438-D05F-48D2-B665-37A11F0AA1BA}">
      <dgm:prSet/>
      <dgm:spPr/>
      <dgm:t>
        <a:bodyPr/>
        <a:lstStyle/>
        <a:p>
          <a:endParaRPr lang="ru-RU"/>
        </a:p>
      </dgm:t>
    </dgm:pt>
    <dgm:pt modelId="{F2BB42D3-584E-4DC0-86A8-402FD0915624}" type="sibTrans" cxnId="{DEEA6438-D05F-48D2-B665-37A11F0AA1BA}">
      <dgm:prSet/>
      <dgm:spPr/>
      <dgm:t>
        <a:bodyPr/>
        <a:lstStyle/>
        <a:p>
          <a:endParaRPr lang="ru-RU"/>
        </a:p>
      </dgm:t>
    </dgm:pt>
    <dgm:pt modelId="{FA611FF6-77BB-4AC1-A548-ED6253F74E4F}">
      <dgm:prSet custT="1"/>
      <dgm:spPr/>
      <dgm:t>
        <a:bodyPr/>
        <a:lstStyle/>
        <a:p>
          <a:r>
            <a:rPr lang="ru-RU" sz="1600" smtClean="0">
              <a:latin typeface="Arial" pitchFamily="34" charset="0"/>
              <a:cs typeface="Arial" pitchFamily="34" charset="0"/>
            </a:rPr>
            <a:t>- «Робототехника»;</a:t>
          </a:r>
          <a:endParaRPr lang="ru-RU" sz="1600" dirty="0" smtClean="0">
            <a:latin typeface="Arial" pitchFamily="34" charset="0"/>
            <a:cs typeface="Arial" pitchFamily="34" charset="0"/>
          </a:endParaRPr>
        </a:p>
      </dgm:t>
    </dgm:pt>
    <dgm:pt modelId="{83345FEA-7E10-4DE9-8B10-B5AA8A12EC8C}" type="parTrans" cxnId="{1DECF0E9-F5C4-440D-9CCB-1EFEAAA76482}">
      <dgm:prSet/>
      <dgm:spPr/>
      <dgm:t>
        <a:bodyPr/>
        <a:lstStyle/>
        <a:p>
          <a:endParaRPr lang="ru-RU"/>
        </a:p>
      </dgm:t>
    </dgm:pt>
    <dgm:pt modelId="{0D8F0A22-98DB-4773-81EA-150CE5664357}" type="sibTrans" cxnId="{1DECF0E9-F5C4-440D-9CCB-1EFEAAA76482}">
      <dgm:prSet/>
      <dgm:spPr/>
      <dgm:t>
        <a:bodyPr/>
        <a:lstStyle/>
        <a:p>
          <a:endParaRPr lang="ru-RU"/>
        </a:p>
      </dgm:t>
    </dgm:pt>
    <dgm:pt modelId="{8BDD25BA-67AD-4E58-9C23-C5167C6088F0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- «Информационно-коммуникационные технологии»</a:t>
          </a:r>
        </a:p>
      </dgm:t>
    </dgm:pt>
    <dgm:pt modelId="{C2018145-693C-404B-A4AE-D76C7D1F2660}" type="parTrans" cxnId="{E77C5209-9E54-4FC2-B211-AE00097C64FB}">
      <dgm:prSet/>
      <dgm:spPr/>
      <dgm:t>
        <a:bodyPr/>
        <a:lstStyle/>
        <a:p>
          <a:endParaRPr lang="ru-RU"/>
        </a:p>
      </dgm:t>
    </dgm:pt>
    <dgm:pt modelId="{4713FF6E-3702-475C-87A5-6E790C920506}" type="sibTrans" cxnId="{E77C5209-9E54-4FC2-B211-AE00097C64FB}">
      <dgm:prSet/>
      <dgm:spPr/>
      <dgm:t>
        <a:bodyPr/>
        <a:lstStyle/>
        <a:p>
          <a:endParaRPr lang="ru-RU"/>
        </a:p>
      </dgm:t>
    </dgm:pt>
    <dgm:pt modelId="{4DC9DEDB-D407-4031-8FED-801128D92883}">
      <dgm:prSet custT="1"/>
      <dgm:spPr/>
      <dgm:t>
        <a:bodyPr/>
        <a:lstStyle/>
        <a:p>
          <a:endParaRPr lang="ru-RU" sz="1400" dirty="0" smtClean="0"/>
        </a:p>
      </dgm:t>
    </dgm:pt>
    <dgm:pt modelId="{F36184F2-4962-4FA5-A509-E6BF30E1E1A9}" type="parTrans" cxnId="{762DA77A-60D2-46A3-BB27-A87A20D5FC8E}">
      <dgm:prSet/>
      <dgm:spPr/>
      <dgm:t>
        <a:bodyPr/>
        <a:lstStyle/>
        <a:p>
          <a:endParaRPr lang="ru-RU"/>
        </a:p>
      </dgm:t>
    </dgm:pt>
    <dgm:pt modelId="{5ECFBB34-BB69-42AE-89FE-187EBEBAC4C0}" type="sibTrans" cxnId="{762DA77A-60D2-46A3-BB27-A87A20D5FC8E}">
      <dgm:prSet/>
      <dgm:spPr/>
      <dgm:t>
        <a:bodyPr/>
        <a:lstStyle/>
        <a:p>
          <a:endParaRPr lang="ru-RU"/>
        </a:p>
      </dgm:t>
    </dgm:pt>
    <dgm:pt modelId="{F6F49A49-36D4-4DBE-9787-41213BC835F8}">
      <dgm:prSet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ВАРИАТИВНЫЕ МОДУЛИ (30%)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«Технологии работы с конструктором»;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0312528A-A4E5-4FB3-BBCF-36B749CA99ED}" type="sibTrans" cxnId="{82615C58-6224-4EDB-9B74-0CAE666A371D}">
      <dgm:prSet/>
      <dgm:spPr/>
      <dgm:t>
        <a:bodyPr/>
        <a:lstStyle/>
        <a:p>
          <a:endParaRPr lang="ru-RU"/>
        </a:p>
      </dgm:t>
    </dgm:pt>
    <dgm:pt modelId="{2BD2B867-160D-4CBB-8646-3FE818891D28}" type="parTrans" cxnId="{82615C58-6224-4EDB-9B74-0CAE666A371D}">
      <dgm:prSet/>
      <dgm:spPr/>
      <dgm:t>
        <a:bodyPr/>
        <a:lstStyle/>
        <a:p>
          <a:endParaRPr lang="ru-RU"/>
        </a:p>
      </dgm:t>
    </dgm:pt>
    <dgm:pt modelId="{B97C0222-E551-4246-947F-BDC67AB43995}">
      <dgm:prSet custT="1"/>
      <dgm:spPr/>
      <dgm:t>
        <a:bodyPr/>
        <a:lstStyle/>
        <a:p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A791608-3887-498C-9C71-4B2655A74CD7}" type="parTrans" cxnId="{8A84D09C-B500-4B6F-B7B7-094CFEA0F6B7}">
      <dgm:prSet/>
      <dgm:spPr/>
    </dgm:pt>
    <dgm:pt modelId="{A382306A-737F-4D8C-A667-F9D7AF8006EB}" type="sibTrans" cxnId="{8A84D09C-B500-4B6F-B7B7-094CFEA0F6B7}">
      <dgm:prSet/>
      <dgm:spPr/>
    </dgm:pt>
    <dgm:pt modelId="{BA123ADC-B964-41B6-8D2D-F543D6F66212}" type="pres">
      <dgm:prSet presAssocID="{24B318B1-FA4B-42E9-B9DD-A12B02329A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2517A-402F-4E78-B7B8-391797402307}" type="pres">
      <dgm:prSet presAssocID="{97EFFACF-880F-4F50-A27D-29A937DDDAF1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90D88-33AF-4A0A-B408-F9EE2ADDCD55}" type="pres">
      <dgm:prSet presAssocID="{97EFFACF-880F-4F50-A27D-29A937DDDAF1}" presName="bgRect" presStyleLbl="node1" presStyleIdx="0" presStyleCnt="3" custScaleX="67884" custScaleY="128572" custLinFactNeighborX="-2118" custLinFactNeighborY="-1579"/>
      <dgm:spPr/>
      <dgm:t>
        <a:bodyPr/>
        <a:lstStyle/>
        <a:p>
          <a:endParaRPr lang="ru-RU"/>
        </a:p>
      </dgm:t>
    </dgm:pt>
    <dgm:pt modelId="{7E170025-31CD-48AF-B2BC-2FBECE71F9EC}" type="pres">
      <dgm:prSet presAssocID="{97EFFACF-880F-4F50-A27D-29A937DDDAF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10A60-F15B-45B8-A1D2-41F6C92B3B15}" type="pres">
      <dgm:prSet presAssocID="{97EFFACF-880F-4F50-A27D-29A937DDDAF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F8936-AD1D-41E6-9C44-57E8CEED4522}" type="pres">
      <dgm:prSet presAssocID="{6FB0A4AA-D8CE-42BC-B6EF-F8D47A5B78A1}" presName="hSp" presStyleCnt="0"/>
      <dgm:spPr/>
      <dgm:t>
        <a:bodyPr/>
        <a:lstStyle/>
        <a:p>
          <a:endParaRPr lang="ru-RU"/>
        </a:p>
      </dgm:t>
    </dgm:pt>
    <dgm:pt modelId="{E598F6B3-9874-463E-A89B-F2D431E60609}" type="pres">
      <dgm:prSet presAssocID="{6FB0A4AA-D8CE-42BC-B6EF-F8D47A5B78A1}" presName="vProcSp" presStyleCnt="0"/>
      <dgm:spPr/>
      <dgm:t>
        <a:bodyPr/>
        <a:lstStyle/>
        <a:p>
          <a:endParaRPr lang="ru-RU"/>
        </a:p>
      </dgm:t>
    </dgm:pt>
    <dgm:pt modelId="{184CCA4E-B444-41F0-8722-0DB8453BF16C}" type="pres">
      <dgm:prSet presAssocID="{6FB0A4AA-D8CE-42BC-B6EF-F8D47A5B78A1}" presName="vSp1" presStyleCnt="0"/>
      <dgm:spPr/>
      <dgm:t>
        <a:bodyPr/>
        <a:lstStyle/>
        <a:p>
          <a:endParaRPr lang="ru-RU"/>
        </a:p>
      </dgm:t>
    </dgm:pt>
    <dgm:pt modelId="{F77C04D3-A82E-45A7-A8F9-F9AB193DE1AE}" type="pres">
      <dgm:prSet presAssocID="{6FB0A4AA-D8CE-42BC-B6EF-F8D47A5B78A1}" presName="simulatedConn" presStyleLbl="solidFgAcc1" presStyleIdx="0" presStyleCnt="2"/>
      <dgm:spPr>
        <a:solidFill>
          <a:srgbClr val="CCFFFF"/>
        </a:solidFill>
      </dgm:spPr>
      <dgm:t>
        <a:bodyPr/>
        <a:lstStyle/>
        <a:p>
          <a:endParaRPr lang="ru-RU"/>
        </a:p>
      </dgm:t>
    </dgm:pt>
    <dgm:pt modelId="{BCBAFEE0-0F73-43D0-9D25-16E472ED66B2}" type="pres">
      <dgm:prSet presAssocID="{6FB0A4AA-D8CE-42BC-B6EF-F8D47A5B78A1}" presName="vSp2" presStyleCnt="0"/>
      <dgm:spPr/>
      <dgm:t>
        <a:bodyPr/>
        <a:lstStyle/>
        <a:p>
          <a:endParaRPr lang="ru-RU"/>
        </a:p>
      </dgm:t>
    </dgm:pt>
    <dgm:pt modelId="{103D10A8-C227-4C6A-9FBF-9693CEF86406}" type="pres">
      <dgm:prSet presAssocID="{6FB0A4AA-D8CE-42BC-B6EF-F8D47A5B78A1}" presName="sibTrans" presStyleCnt="0"/>
      <dgm:spPr/>
      <dgm:t>
        <a:bodyPr/>
        <a:lstStyle/>
        <a:p>
          <a:endParaRPr lang="ru-RU"/>
        </a:p>
      </dgm:t>
    </dgm:pt>
    <dgm:pt modelId="{28C3311F-CE86-4EB3-8DD4-14194A5C8389}" type="pres">
      <dgm:prSet presAssocID="{3B11FED9-F068-45E3-9A1C-6F4479651EA6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F977F-9AD4-43E4-9D57-D26EE036D1DE}" type="pres">
      <dgm:prSet presAssocID="{3B11FED9-F068-45E3-9A1C-6F4479651EA6}" presName="bgRect" presStyleLbl="node1" presStyleIdx="1" presStyleCnt="3" custScaleX="74285" custScaleY="129485" custLinFactNeighborX="-673" custLinFactNeighborY="-296"/>
      <dgm:spPr/>
      <dgm:t>
        <a:bodyPr/>
        <a:lstStyle/>
        <a:p>
          <a:endParaRPr lang="ru-RU"/>
        </a:p>
      </dgm:t>
    </dgm:pt>
    <dgm:pt modelId="{0C3393CA-BF3B-49FB-9264-021FC335768C}" type="pres">
      <dgm:prSet presAssocID="{3B11FED9-F068-45E3-9A1C-6F4479651EA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7B690-8910-4C5D-9B5B-CC5E219C8684}" type="pres">
      <dgm:prSet presAssocID="{3B11FED9-F068-45E3-9A1C-6F4479651EA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52F1F-810B-424D-8CB1-4B321E9E5F9E}" type="pres">
      <dgm:prSet presAssocID="{EAD5B72B-115F-4DEA-9902-BEF08F6B0715}" presName="hSp" presStyleCnt="0"/>
      <dgm:spPr/>
      <dgm:t>
        <a:bodyPr/>
        <a:lstStyle/>
        <a:p>
          <a:endParaRPr lang="ru-RU"/>
        </a:p>
      </dgm:t>
    </dgm:pt>
    <dgm:pt modelId="{F65EFDDF-DF6A-4047-9ED8-0DF7362118AB}" type="pres">
      <dgm:prSet presAssocID="{EAD5B72B-115F-4DEA-9902-BEF08F6B0715}" presName="vProcSp" presStyleCnt="0"/>
      <dgm:spPr/>
      <dgm:t>
        <a:bodyPr/>
        <a:lstStyle/>
        <a:p>
          <a:endParaRPr lang="ru-RU"/>
        </a:p>
      </dgm:t>
    </dgm:pt>
    <dgm:pt modelId="{07BB8176-1825-48C6-9A44-2D8C8E1D8FFD}" type="pres">
      <dgm:prSet presAssocID="{EAD5B72B-115F-4DEA-9902-BEF08F6B0715}" presName="vSp1" presStyleCnt="0"/>
      <dgm:spPr/>
      <dgm:t>
        <a:bodyPr/>
        <a:lstStyle/>
        <a:p>
          <a:endParaRPr lang="ru-RU"/>
        </a:p>
      </dgm:t>
    </dgm:pt>
    <dgm:pt modelId="{4C66199D-F3D4-440E-B5A3-3A984B7F9E67}" type="pres">
      <dgm:prSet presAssocID="{EAD5B72B-115F-4DEA-9902-BEF08F6B0715}" presName="simulatedConn" presStyleLbl="solidFgAcc1" presStyleIdx="1" presStyleCnt="2"/>
      <dgm:spPr>
        <a:solidFill>
          <a:srgbClr val="CCFFFF"/>
        </a:solidFill>
      </dgm:spPr>
      <dgm:t>
        <a:bodyPr/>
        <a:lstStyle/>
        <a:p>
          <a:endParaRPr lang="ru-RU"/>
        </a:p>
      </dgm:t>
    </dgm:pt>
    <dgm:pt modelId="{62A091AF-6CAE-452E-925D-50DF2274542B}" type="pres">
      <dgm:prSet presAssocID="{EAD5B72B-115F-4DEA-9902-BEF08F6B0715}" presName="vSp2" presStyleCnt="0"/>
      <dgm:spPr/>
      <dgm:t>
        <a:bodyPr/>
        <a:lstStyle/>
        <a:p>
          <a:endParaRPr lang="ru-RU"/>
        </a:p>
      </dgm:t>
    </dgm:pt>
    <dgm:pt modelId="{3636667D-FD21-46BE-9E6B-38005536F5E5}" type="pres">
      <dgm:prSet presAssocID="{EAD5B72B-115F-4DEA-9902-BEF08F6B0715}" presName="sibTrans" presStyleCnt="0"/>
      <dgm:spPr/>
      <dgm:t>
        <a:bodyPr/>
        <a:lstStyle/>
        <a:p>
          <a:endParaRPr lang="ru-RU"/>
        </a:p>
      </dgm:t>
    </dgm:pt>
    <dgm:pt modelId="{7ADECA10-3568-41C5-B235-C3135BB81133}" type="pres">
      <dgm:prSet presAssocID="{DE96386B-B1C5-40F0-B519-4383F4D3491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36E65-264D-423D-A8C2-42E9E5FECE4B}" type="pres">
      <dgm:prSet presAssocID="{DE96386B-B1C5-40F0-B519-4383F4D34913}" presName="bgRect" presStyleLbl="node1" presStyleIdx="2" presStyleCnt="3" custScaleX="72104" custScaleY="129485" custLinFactNeighborX="-803"/>
      <dgm:spPr/>
      <dgm:t>
        <a:bodyPr/>
        <a:lstStyle/>
        <a:p>
          <a:endParaRPr lang="ru-RU"/>
        </a:p>
      </dgm:t>
    </dgm:pt>
    <dgm:pt modelId="{582DBC23-23B1-4E25-AC4C-07932674DDCE}" type="pres">
      <dgm:prSet presAssocID="{DE96386B-B1C5-40F0-B519-4383F4D3491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B6BBF-6731-4D37-AA50-19294C237C26}" type="pres">
      <dgm:prSet presAssocID="{DE96386B-B1C5-40F0-B519-4383F4D3491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ECF0E9-F5C4-440D-9CCB-1EFEAAA76482}" srcId="{97EFFACF-880F-4F50-A27D-29A937DDDAF1}" destId="{FA611FF6-77BB-4AC1-A548-ED6253F74E4F}" srcOrd="6" destOrd="0" parTransId="{83345FEA-7E10-4DE9-8B10-B5AA8A12EC8C}" sibTransId="{0D8F0A22-98DB-4773-81EA-150CE5664357}"/>
    <dgm:cxn modelId="{8A84D09C-B500-4B6F-B7B7-094CFEA0F6B7}" srcId="{97EFFACF-880F-4F50-A27D-29A937DDDAF1}" destId="{B97C0222-E551-4246-947F-BDC67AB43995}" srcOrd="4" destOrd="0" parTransId="{BA791608-3887-498C-9C71-4B2655A74CD7}" sibTransId="{A382306A-737F-4D8C-A667-F9D7AF8006EB}"/>
    <dgm:cxn modelId="{162BEEB5-FBE3-4454-B4EF-2C8BC7D373A1}" srcId="{24B318B1-FA4B-42E9-B9DD-A12B02329A5B}" destId="{97EFFACF-880F-4F50-A27D-29A937DDDAF1}" srcOrd="0" destOrd="0" parTransId="{9AC2257E-BFC3-4362-80D2-0E014BBF0E23}" sibTransId="{6FB0A4AA-D8CE-42BC-B6EF-F8D47A5B78A1}"/>
    <dgm:cxn modelId="{762DA77A-60D2-46A3-BB27-A87A20D5FC8E}" srcId="{97EFFACF-880F-4F50-A27D-29A937DDDAF1}" destId="{4DC9DEDB-D407-4031-8FED-801128D92883}" srcOrd="8" destOrd="0" parTransId="{F36184F2-4962-4FA5-A509-E6BF30E1E1A9}" sibTransId="{5ECFBB34-BB69-42AE-89FE-187EBEBAC4C0}"/>
    <dgm:cxn modelId="{9F21642C-4D20-4725-B2AC-CC2ED294FEA2}" srcId="{DE96386B-B1C5-40F0-B519-4383F4D34913}" destId="{E6BF3BF6-92FD-4CE1-9953-F950A9797797}" srcOrd="3" destOrd="0" parTransId="{C6AA0696-E66A-4AEE-9E12-D64BE055A5C0}" sibTransId="{4A3B5DB9-C4A9-4155-8BCD-2E5F6F2C6C31}"/>
    <dgm:cxn modelId="{F6CFF1BC-A0B9-456A-9407-24708472234E}" type="presOf" srcId="{EBEEBBE1-3990-44CE-9933-96CDC70A835E}" destId="{A2F10A60-F15B-45B8-A1D2-41F6C92B3B15}" srcOrd="0" destOrd="1" presId="urn:microsoft.com/office/officeart/2005/8/layout/hProcess7#1"/>
    <dgm:cxn modelId="{6B21D31C-E707-4DF9-9C15-3F9D631BF13A}" type="presOf" srcId="{1092B377-6A34-4E39-A938-878EB866CEB7}" destId="{78AB6BBF-6731-4D37-AA50-19294C237C26}" srcOrd="0" destOrd="9" presId="urn:microsoft.com/office/officeart/2005/8/layout/hProcess7#1"/>
    <dgm:cxn modelId="{53DCF8BB-0D8D-4732-9E88-29697CD1E299}" type="presOf" srcId="{EE775455-5230-48F9-B2A2-3BE7D7BBBC78}" destId="{A2F10A60-F15B-45B8-A1D2-41F6C92B3B15}" srcOrd="0" destOrd="4" presId="urn:microsoft.com/office/officeart/2005/8/layout/hProcess7#1"/>
    <dgm:cxn modelId="{B9F0009A-6EDF-4206-8E9C-DC7779436434}" srcId="{97EFFACF-880F-4F50-A27D-29A937DDDAF1}" destId="{EBEEBBE1-3990-44CE-9933-96CDC70A835E}" srcOrd="1" destOrd="0" parTransId="{6E8D21F2-2F06-46D7-B520-5D5701694E8D}" sibTransId="{0FD83EFF-562E-41FE-99F0-CF0FE36C825C}"/>
    <dgm:cxn modelId="{12B48AE3-2116-482B-813E-D1C01DC81F3E}" type="presOf" srcId="{3B11FED9-F068-45E3-9A1C-6F4479651EA6}" destId="{89FF977F-9AD4-43E4-9D57-D26EE036D1DE}" srcOrd="0" destOrd="0" presId="urn:microsoft.com/office/officeart/2005/8/layout/hProcess7#1"/>
    <dgm:cxn modelId="{41C16F0A-49C9-4527-A2A3-D493346627B2}" type="presOf" srcId="{534B066E-41DD-427B-A660-BEF92D5B5917}" destId="{EC37B690-8910-4C5D-9B5B-CC5E219C8684}" srcOrd="0" destOrd="2" presId="urn:microsoft.com/office/officeart/2005/8/layout/hProcess7#1"/>
    <dgm:cxn modelId="{7CB78C23-1A23-43FD-B0D1-62860568CB62}" type="presOf" srcId="{97EFFACF-880F-4F50-A27D-29A937DDDAF1}" destId="{7E170025-31CD-48AF-B2BC-2FBECE71F9EC}" srcOrd="1" destOrd="0" presId="urn:microsoft.com/office/officeart/2005/8/layout/hProcess7#1"/>
    <dgm:cxn modelId="{E3C1EE45-C8FC-4F8F-82D0-8B8517178F59}" srcId="{DE96386B-B1C5-40F0-B519-4383F4D34913}" destId="{5EF9450D-7247-4C76-BC80-6284B2E37F4E}" srcOrd="0" destOrd="0" parTransId="{C3DEA470-0585-457C-A4FD-E5B1D3D7DB62}" sibTransId="{2AA150E9-1A23-451B-8D8B-CFB118DBF395}"/>
    <dgm:cxn modelId="{123C181A-AEFA-48D6-AB26-7B6359B8DBBF}" type="presOf" srcId="{E6BF3BF6-92FD-4CE1-9953-F950A9797797}" destId="{78AB6BBF-6731-4D37-AA50-19294C237C26}" srcOrd="0" destOrd="3" presId="urn:microsoft.com/office/officeart/2005/8/layout/hProcess7#1"/>
    <dgm:cxn modelId="{95BC8958-CBDC-45CD-9559-08A070ABD5BE}" type="presOf" srcId="{F6F49A49-36D4-4DBE-9787-41213BC835F8}" destId="{A2F10A60-F15B-45B8-A1D2-41F6C92B3B15}" srcOrd="0" destOrd="6" presId="urn:microsoft.com/office/officeart/2005/8/layout/hProcess7#1"/>
    <dgm:cxn modelId="{178288EE-7475-4248-B016-35356B164E36}" srcId="{3B11FED9-F068-45E3-9A1C-6F4479651EA6}" destId="{9DB0DEAF-8454-4699-8745-3806074997B8}" srcOrd="4" destOrd="0" parTransId="{E38194CB-86DD-4065-8611-3DEDDE3C6BF1}" sibTransId="{039AB795-7C51-49D2-9D03-5AB2977ADBA4}"/>
    <dgm:cxn modelId="{D28A4D43-D8A1-431B-9DA1-B190EE6D2B69}" type="presOf" srcId="{FA611FF6-77BB-4AC1-A548-ED6253F74E4F}" destId="{A2F10A60-F15B-45B8-A1D2-41F6C92B3B15}" srcOrd="0" destOrd="7" presId="urn:microsoft.com/office/officeart/2005/8/layout/hProcess7#1"/>
    <dgm:cxn modelId="{8413CCB5-BE41-40F7-AB50-6849202E05CF}" srcId="{3B11FED9-F068-45E3-9A1C-6F4479651EA6}" destId="{1AE2D8CB-4A03-4063-A168-DB115F377A90}" srcOrd="5" destOrd="0" parTransId="{0E5AB5D8-41DC-40C7-8657-91EDF29B03D8}" sibTransId="{9ABE214B-C27F-4041-9D1B-9E31DB722824}"/>
    <dgm:cxn modelId="{A0B9D997-FA76-4F83-B8F5-9A66367B5E00}" type="presOf" srcId="{551EDDDB-3ED3-4868-9104-3385B2243C6A}" destId="{EC37B690-8910-4C5D-9B5B-CC5E219C8684}" srcOrd="0" destOrd="0" presId="urn:microsoft.com/office/officeart/2005/8/layout/hProcess7#1"/>
    <dgm:cxn modelId="{25100161-BBE6-42DD-A587-FC3D72F10C9D}" srcId="{DE96386B-B1C5-40F0-B519-4383F4D34913}" destId="{D856144F-8341-4C98-925E-2D879F8551D2}" srcOrd="6" destOrd="0" parTransId="{D59B768D-65BB-4B54-8499-B1EB31EDF55D}" sibTransId="{956B9DAD-1D5F-48EB-99B4-C103B1C6351E}"/>
    <dgm:cxn modelId="{0660667C-39F4-4700-B857-53153A1493B8}" type="presOf" srcId="{6D811FBE-4906-4D83-9CB5-A24126F71569}" destId="{A2F10A60-F15B-45B8-A1D2-41F6C92B3B15}" srcOrd="0" destOrd="2" presId="urn:microsoft.com/office/officeart/2005/8/layout/hProcess7#1"/>
    <dgm:cxn modelId="{5A6A7DBA-BE49-4D3A-8801-DC4394F876C7}" srcId="{97EFFACF-880F-4F50-A27D-29A937DDDAF1}" destId="{6D811FBE-4906-4D83-9CB5-A24126F71569}" srcOrd="2" destOrd="0" parTransId="{5732AEED-3164-4746-97A7-81D6CC207BDA}" sibTransId="{8668935D-E5A3-476F-BA3F-BA629189CC88}"/>
    <dgm:cxn modelId="{9C27ADFA-335F-458B-BC1D-728556AEA2EC}" srcId="{3B11FED9-F068-45E3-9A1C-6F4479651EA6}" destId="{32BC5EA7-DDE3-4E1C-BFFA-40A98E186B4C}" srcOrd="1" destOrd="0" parTransId="{AE751891-0F4E-49A0-A000-83F70BD59220}" sibTransId="{F145DC42-62B9-4B99-9A13-A50A2C338BB2}"/>
    <dgm:cxn modelId="{1559A90E-71E8-4059-BF19-3005C5534539}" type="presOf" srcId="{32BC5EA7-DDE3-4E1C-BFFA-40A98E186B4C}" destId="{EC37B690-8910-4C5D-9B5B-CC5E219C8684}" srcOrd="0" destOrd="1" presId="urn:microsoft.com/office/officeart/2005/8/layout/hProcess7#1"/>
    <dgm:cxn modelId="{A2027DB6-B8BE-43CC-A588-74850D656D1E}" srcId="{3B11FED9-F068-45E3-9A1C-6F4479651EA6}" destId="{E10CE3D3-F059-4FFC-8EB3-635BA57CF6FA}" srcOrd="3" destOrd="0" parTransId="{F9BFB68C-0B5B-4411-B909-3696BCD3D6BF}" sibTransId="{2D4A1AD5-0921-4F38-8837-2746D8743078}"/>
    <dgm:cxn modelId="{4A755AC0-43FE-4E52-83ED-0AF92790CB8F}" type="presOf" srcId="{B97C0222-E551-4246-947F-BDC67AB43995}" destId="{A2F10A60-F15B-45B8-A1D2-41F6C92B3B15}" srcOrd="0" destOrd="5" presId="urn:microsoft.com/office/officeart/2005/8/layout/hProcess7#1"/>
    <dgm:cxn modelId="{380F8A64-BC3F-44AF-B4B1-416F7A59C035}" type="presOf" srcId="{8BDD25BA-67AD-4E58-9C23-C5167C6088F0}" destId="{A2F10A60-F15B-45B8-A1D2-41F6C92B3B15}" srcOrd="0" destOrd="8" presId="urn:microsoft.com/office/officeart/2005/8/layout/hProcess7#1"/>
    <dgm:cxn modelId="{196C4615-3C4E-4988-81F1-0CD3DFA8A7B4}" srcId="{DE96386B-B1C5-40F0-B519-4383F4D34913}" destId="{18E20752-F8BD-4875-BBEA-3574B320951B}" srcOrd="1" destOrd="0" parTransId="{306C197A-453C-4CFE-93FE-0DC661464618}" sibTransId="{6A3A755E-ADDC-4A9E-9E36-11548B6CAA91}"/>
    <dgm:cxn modelId="{794D99ED-03F0-4810-A0D1-BFDB0083A37A}" srcId="{97EFFACF-880F-4F50-A27D-29A937DDDAF1}" destId="{0F244FA8-1860-451B-B1D0-22F27B0DC15C}" srcOrd="0" destOrd="0" parTransId="{F49E9E98-F809-4B1B-B256-0CEE9ADC3F5B}" sibTransId="{DBCE8BF7-44E4-4FA9-AA0C-799A6A2C9D7B}"/>
    <dgm:cxn modelId="{C014AF75-3FE2-4D25-8880-6DC0B2CA9BBA}" srcId="{DE96386B-B1C5-40F0-B519-4383F4D34913}" destId="{34B98B76-4DCF-4592-8B53-53CFC238B9BA}" srcOrd="5" destOrd="0" parTransId="{B42C6C9A-21AF-4E70-AC06-EBCC29558A6A}" sibTransId="{58D46A1B-DCA4-4E8E-A363-875F1A2B3DED}"/>
    <dgm:cxn modelId="{441BEA39-E816-4185-BFB4-E4253A8E31B8}" type="presOf" srcId="{8AC05D54-C9CD-4B87-8F34-26784211891A}" destId="{78AB6BBF-6731-4D37-AA50-19294C237C26}" srcOrd="0" destOrd="7" presId="urn:microsoft.com/office/officeart/2005/8/layout/hProcess7#1"/>
    <dgm:cxn modelId="{971DE2AD-91B6-406A-8FF8-C2E5ABF43FFC}" type="presOf" srcId="{5EF9450D-7247-4C76-BC80-6284B2E37F4E}" destId="{78AB6BBF-6731-4D37-AA50-19294C237C26}" srcOrd="0" destOrd="0" presId="urn:microsoft.com/office/officeart/2005/8/layout/hProcess7#1"/>
    <dgm:cxn modelId="{7CC77CE6-2FA9-4845-8206-77FE1ED9FD1E}" srcId="{24B318B1-FA4B-42E9-B9DD-A12B02329A5B}" destId="{DE96386B-B1C5-40F0-B519-4383F4D34913}" srcOrd="2" destOrd="0" parTransId="{11BE6F14-4B1B-40A2-BC9A-C9F17D60A587}" sibTransId="{B2A0C4D4-3C1D-4AC7-8D8B-CB9AC4D3E33B}"/>
    <dgm:cxn modelId="{E77C5209-9E54-4FC2-B211-AE00097C64FB}" srcId="{97EFFACF-880F-4F50-A27D-29A937DDDAF1}" destId="{8BDD25BA-67AD-4E58-9C23-C5167C6088F0}" srcOrd="7" destOrd="0" parTransId="{C2018145-693C-404B-A4AE-D76C7D1F2660}" sibTransId="{4713FF6E-3702-475C-87A5-6E790C920506}"/>
    <dgm:cxn modelId="{82615C58-6224-4EDB-9B74-0CAE666A371D}" srcId="{97EFFACF-880F-4F50-A27D-29A937DDDAF1}" destId="{F6F49A49-36D4-4DBE-9787-41213BC835F8}" srcOrd="5" destOrd="0" parTransId="{2BD2B867-160D-4CBB-8646-3FE818891D28}" sibTransId="{0312528A-A4E5-4FB3-BBCF-36B749CA99ED}"/>
    <dgm:cxn modelId="{389C7B99-0FD8-44FD-A1AE-2294D6979501}" type="presOf" srcId="{DCA704A6-1D65-419F-AA48-AC4F373D9C22}" destId="{A2F10A60-F15B-45B8-A1D2-41F6C92B3B15}" srcOrd="0" destOrd="3" presId="urn:microsoft.com/office/officeart/2005/8/layout/hProcess7#1"/>
    <dgm:cxn modelId="{69B3ACC9-9349-4F7D-95D8-006CFE9583A2}" srcId="{97EFFACF-880F-4F50-A27D-29A937DDDAF1}" destId="{DCA704A6-1D65-419F-AA48-AC4F373D9C22}" srcOrd="3" destOrd="0" parTransId="{B37CA12D-613A-43AC-B65F-48FD6C72D6C2}" sibTransId="{ED81D45A-5952-485F-9423-7E38E56D6971}"/>
    <dgm:cxn modelId="{FEE736B1-0362-41F6-BC6A-EDA0F1F6445A}" srcId="{DE96386B-B1C5-40F0-B519-4383F4D34913}" destId="{8DE579DF-D4AA-4E1E-896D-3BBF18389D78}" srcOrd="4" destOrd="0" parTransId="{26199B9D-73AB-4C2B-A84D-8C315C0380F6}" sibTransId="{84BA7D73-0D78-49BC-9C3E-CB3793AED7E1}"/>
    <dgm:cxn modelId="{6A1968D7-2BD2-455A-B487-31A902928680}" srcId="{DE96386B-B1C5-40F0-B519-4383F4D34913}" destId="{32EB69D8-8F6A-400D-9FF5-FCF6FFA4DC5E}" srcOrd="2" destOrd="0" parTransId="{497539A3-3036-494F-B874-98F96B9DB7BA}" sibTransId="{80A9BA9E-CC49-485B-9248-CFEA7B971F58}"/>
    <dgm:cxn modelId="{ED6E9E46-2C34-46A0-BDB4-09D5855AEB5C}" srcId="{24B318B1-FA4B-42E9-B9DD-A12B02329A5B}" destId="{3B11FED9-F068-45E3-9A1C-6F4479651EA6}" srcOrd="1" destOrd="0" parTransId="{9B7B1E90-CF9A-489C-81D1-E8A6D1AC168B}" sibTransId="{EAD5B72B-115F-4DEA-9902-BEF08F6B0715}"/>
    <dgm:cxn modelId="{63634E12-4C28-422F-A4B9-3C34B4FCB389}" type="presOf" srcId="{E10CE3D3-F059-4FFC-8EB3-635BA57CF6FA}" destId="{EC37B690-8910-4C5D-9B5B-CC5E219C8684}" srcOrd="0" destOrd="3" presId="urn:microsoft.com/office/officeart/2005/8/layout/hProcess7#1"/>
    <dgm:cxn modelId="{D8759D21-F6E1-4017-BB68-F915A9735CE2}" srcId="{3B11FED9-F068-45E3-9A1C-6F4479651EA6}" destId="{551EDDDB-3ED3-4868-9104-3385B2243C6A}" srcOrd="0" destOrd="0" parTransId="{945A1E85-2301-4CF1-8F24-C14A76ACD072}" sibTransId="{131C47DB-0FC2-48BE-A413-4A33C42EB92A}"/>
    <dgm:cxn modelId="{48A027D1-D605-4D96-A653-7E387F76A474}" type="presOf" srcId="{D856144F-8341-4C98-925E-2D879F8551D2}" destId="{78AB6BBF-6731-4D37-AA50-19294C237C26}" srcOrd="0" destOrd="6" presId="urn:microsoft.com/office/officeart/2005/8/layout/hProcess7#1"/>
    <dgm:cxn modelId="{E78D0729-1595-4616-8B4D-E95D06FA6978}" srcId="{3B11FED9-F068-45E3-9A1C-6F4479651EA6}" destId="{534B066E-41DD-427B-A660-BEF92D5B5917}" srcOrd="2" destOrd="0" parTransId="{5F251422-DAC7-4A56-B947-DAC58D6FAACD}" sibTransId="{2A61AB77-D404-4A85-AB89-DD1EF3140D5E}"/>
    <dgm:cxn modelId="{4D2D62B3-957A-480A-A9C7-3EA914C4542D}" srcId="{DCA704A6-1D65-419F-AA48-AC4F373D9C22}" destId="{EE775455-5230-48F9-B2A2-3BE7D7BBBC78}" srcOrd="0" destOrd="0" parTransId="{DD68FD03-CC98-418B-9FDB-DEF64D421946}" sibTransId="{294D6D7F-60BA-4AE9-9D27-187FA5F76E7B}"/>
    <dgm:cxn modelId="{7E198321-3DEC-46D8-B762-83479C454A63}" type="presOf" srcId="{97EFFACF-880F-4F50-A27D-29A937DDDAF1}" destId="{73390D88-33AF-4A0A-B408-F9EE2ADDCD55}" srcOrd="0" destOrd="0" presId="urn:microsoft.com/office/officeart/2005/8/layout/hProcess7#1"/>
    <dgm:cxn modelId="{8CF15117-E148-487F-B898-46C2174F11D1}" type="presOf" srcId="{0F244FA8-1860-451B-B1D0-22F27B0DC15C}" destId="{A2F10A60-F15B-45B8-A1D2-41F6C92B3B15}" srcOrd="0" destOrd="0" presId="urn:microsoft.com/office/officeart/2005/8/layout/hProcess7#1"/>
    <dgm:cxn modelId="{779D9718-6E42-405B-BB28-9AE78422DD67}" type="presOf" srcId="{24B318B1-FA4B-42E9-B9DD-A12B02329A5B}" destId="{BA123ADC-B964-41B6-8D2D-F543D6F66212}" srcOrd="0" destOrd="0" presId="urn:microsoft.com/office/officeart/2005/8/layout/hProcess7#1"/>
    <dgm:cxn modelId="{80A26F55-1716-44EB-BC80-C42C5785BE0B}" type="presOf" srcId="{32EB69D8-8F6A-400D-9FF5-FCF6FFA4DC5E}" destId="{78AB6BBF-6731-4D37-AA50-19294C237C26}" srcOrd="0" destOrd="2" presId="urn:microsoft.com/office/officeart/2005/8/layout/hProcess7#1"/>
    <dgm:cxn modelId="{DEEA6438-D05F-48D2-B665-37A11F0AA1BA}" srcId="{DE96386B-B1C5-40F0-B519-4383F4D34913}" destId="{708494ED-A6B5-45A7-979B-81047602CAB1}" srcOrd="8" destOrd="0" parTransId="{29F5CDA4-F483-4A94-B144-AD9BD7EFAEEE}" sibTransId="{F2BB42D3-584E-4DC0-86A8-402FD0915624}"/>
    <dgm:cxn modelId="{F054030B-7CA5-4C9E-9F40-2634A80B4D07}" type="presOf" srcId="{34B98B76-4DCF-4592-8B53-53CFC238B9BA}" destId="{78AB6BBF-6731-4D37-AA50-19294C237C26}" srcOrd="0" destOrd="5" presId="urn:microsoft.com/office/officeart/2005/8/layout/hProcess7#1"/>
    <dgm:cxn modelId="{B44E273C-7FE1-4586-A517-A0B75DE59982}" srcId="{DE96386B-B1C5-40F0-B519-4383F4D34913}" destId="{1092B377-6A34-4E39-A938-878EB866CEB7}" srcOrd="9" destOrd="0" parTransId="{60DCADA0-BB66-44CE-B9ED-0C5C9ACB5F7C}" sibTransId="{0ABD05BB-D613-486D-A352-E0C7671B2603}"/>
    <dgm:cxn modelId="{5F8646E6-F0D8-4E07-A4D7-C44FB7DB0D33}" type="presOf" srcId="{DE96386B-B1C5-40F0-B519-4383F4D34913}" destId="{F2836E65-264D-423D-A8C2-42E9E5FECE4B}" srcOrd="0" destOrd="0" presId="urn:microsoft.com/office/officeart/2005/8/layout/hProcess7#1"/>
    <dgm:cxn modelId="{FA823ADF-4E64-444B-8CED-F12B76337731}" type="presOf" srcId="{8DE579DF-D4AA-4E1E-896D-3BBF18389D78}" destId="{78AB6BBF-6731-4D37-AA50-19294C237C26}" srcOrd="0" destOrd="4" presId="urn:microsoft.com/office/officeart/2005/8/layout/hProcess7#1"/>
    <dgm:cxn modelId="{BE70359F-5570-4D78-86D2-05329A8336D4}" type="presOf" srcId="{DE96386B-B1C5-40F0-B519-4383F4D34913}" destId="{582DBC23-23B1-4E25-AC4C-07932674DDCE}" srcOrd="1" destOrd="0" presId="urn:microsoft.com/office/officeart/2005/8/layout/hProcess7#1"/>
    <dgm:cxn modelId="{C9121F8A-2318-4867-983B-7AA66AA1A61E}" type="presOf" srcId="{708494ED-A6B5-45A7-979B-81047602CAB1}" destId="{78AB6BBF-6731-4D37-AA50-19294C237C26}" srcOrd="0" destOrd="8" presId="urn:microsoft.com/office/officeart/2005/8/layout/hProcess7#1"/>
    <dgm:cxn modelId="{47A682D9-7BAF-4B3F-B7DD-51F28D22E516}" type="presOf" srcId="{18E20752-F8BD-4875-BBEA-3574B320951B}" destId="{78AB6BBF-6731-4D37-AA50-19294C237C26}" srcOrd="0" destOrd="1" presId="urn:microsoft.com/office/officeart/2005/8/layout/hProcess7#1"/>
    <dgm:cxn modelId="{DCCB581D-4A92-4507-9E19-493DC6E1DA30}" type="presOf" srcId="{3B11FED9-F068-45E3-9A1C-6F4479651EA6}" destId="{0C3393CA-BF3B-49FB-9264-021FC335768C}" srcOrd="1" destOrd="0" presId="urn:microsoft.com/office/officeart/2005/8/layout/hProcess7#1"/>
    <dgm:cxn modelId="{6EAB5BCB-0CE6-4A01-B12E-20CDDC78B85F}" type="presOf" srcId="{1AE2D8CB-4A03-4063-A168-DB115F377A90}" destId="{EC37B690-8910-4C5D-9B5B-CC5E219C8684}" srcOrd="0" destOrd="5" presId="urn:microsoft.com/office/officeart/2005/8/layout/hProcess7#1"/>
    <dgm:cxn modelId="{47E2E3C3-F14D-40A8-B65B-792EB3D6F68B}" srcId="{DE96386B-B1C5-40F0-B519-4383F4D34913}" destId="{8AC05D54-C9CD-4B87-8F34-26784211891A}" srcOrd="7" destOrd="0" parTransId="{71307633-9676-43D4-8C7E-F0E7EF2EC524}" sibTransId="{22851DB4-717D-47A7-B1BC-F9A557962D67}"/>
    <dgm:cxn modelId="{3A2E72D6-2D55-4766-8643-3CF0DB07195D}" type="presOf" srcId="{4DC9DEDB-D407-4031-8FED-801128D92883}" destId="{A2F10A60-F15B-45B8-A1D2-41F6C92B3B15}" srcOrd="0" destOrd="9" presId="urn:microsoft.com/office/officeart/2005/8/layout/hProcess7#1"/>
    <dgm:cxn modelId="{794D798C-D3E2-423F-BD3C-DE95FF2A8D90}" type="presOf" srcId="{9DB0DEAF-8454-4699-8745-3806074997B8}" destId="{EC37B690-8910-4C5D-9B5B-CC5E219C8684}" srcOrd="0" destOrd="4" presId="urn:microsoft.com/office/officeart/2005/8/layout/hProcess7#1"/>
    <dgm:cxn modelId="{AE071C18-20CA-403E-860F-C2772A158EC4}" type="presParOf" srcId="{BA123ADC-B964-41B6-8D2D-F543D6F66212}" destId="{2952517A-402F-4E78-B7B8-391797402307}" srcOrd="0" destOrd="0" presId="urn:microsoft.com/office/officeart/2005/8/layout/hProcess7#1"/>
    <dgm:cxn modelId="{BC0A5FAF-1DA2-42D0-89CE-C1D6A7FE1A45}" type="presParOf" srcId="{2952517A-402F-4E78-B7B8-391797402307}" destId="{73390D88-33AF-4A0A-B408-F9EE2ADDCD55}" srcOrd="0" destOrd="0" presId="urn:microsoft.com/office/officeart/2005/8/layout/hProcess7#1"/>
    <dgm:cxn modelId="{85CFA2A3-33B1-4F28-9828-03DBC7C70BFB}" type="presParOf" srcId="{2952517A-402F-4E78-B7B8-391797402307}" destId="{7E170025-31CD-48AF-B2BC-2FBECE71F9EC}" srcOrd="1" destOrd="0" presId="urn:microsoft.com/office/officeart/2005/8/layout/hProcess7#1"/>
    <dgm:cxn modelId="{08CD7DFF-B9AB-4E01-B0D4-2C9D509D7EDF}" type="presParOf" srcId="{2952517A-402F-4E78-B7B8-391797402307}" destId="{A2F10A60-F15B-45B8-A1D2-41F6C92B3B15}" srcOrd="2" destOrd="0" presId="urn:microsoft.com/office/officeart/2005/8/layout/hProcess7#1"/>
    <dgm:cxn modelId="{BE595487-CA78-4FDB-A9E8-35F7CFC23BD0}" type="presParOf" srcId="{BA123ADC-B964-41B6-8D2D-F543D6F66212}" destId="{D4CF8936-AD1D-41E6-9C44-57E8CEED4522}" srcOrd="1" destOrd="0" presId="urn:microsoft.com/office/officeart/2005/8/layout/hProcess7#1"/>
    <dgm:cxn modelId="{A0AAECF0-8EC0-4EB2-A16C-06A7A15DA04A}" type="presParOf" srcId="{BA123ADC-B964-41B6-8D2D-F543D6F66212}" destId="{E598F6B3-9874-463E-A89B-F2D431E60609}" srcOrd="2" destOrd="0" presId="urn:microsoft.com/office/officeart/2005/8/layout/hProcess7#1"/>
    <dgm:cxn modelId="{93024320-A03A-4901-ACC6-A989B4A8B847}" type="presParOf" srcId="{E598F6B3-9874-463E-A89B-F2D431E60609}" destId="{184CCA4E-B444-41F0-8722-0DB8453BF16C}" srcOrd="0" destOrd="0" presId="urn:microsoft.com/office/officeart/2005/8/layout/hProcess7#1"/>
    <dgm:cxn modelId="{176D7DD0-6CAA-41B8-BE25-6F65BA22F873}" type="presParOf" srcId="{E598F6B3-9874-463E-A89B-F2D431E60609}" destId="{F77C04D3-A82E-45A7-A8F9-F9AB193DE1AE}" srcOrd="1" destOrd="0" presId="urn:microsoft.com/office/officeart/2005/8/layout/hProcess7#1"/>
    <dgm:cxn modelId="{45E8B2A5-3EAC-4856-B0FF-3D63FD4EA808}" type="presParOf" srcId="{E598F6B3-9874-463E-A89B-F2D431E60609}" destId="{BCBAFEE0-0F73-43D0-9D25-16E472ED66B2}" srcOrd="2" destOrd="0" presId="urn:microsoft.com/office/officeart/2005/8/layout/hProcess7#1"/>
    <dgm:cxn modelId="{FDE3AE33-0CC0-45DB-BFB7-17492AED9C4E}" type="presParOf" srcId="{BA123ADC-B964-41B6-8D2D-F543D6F66212}" destId="{103D10A8-C227-4C6A-9FBF-9693CEF86406}" srcOrd="3" destOrd="0" presId="urn:microsoft.com/office/officeart/2005/8/layout/hProcess7#1"/>
    <dgm:cxn modelId="{DC0A367F-6DF8-41C8-BE39-BD558686A74F}" type="presParOf" srcId="{BA123ADC-B964-41B6-8D2D-F543D6F66212}" destId="{28C3311F-CE86-4EB3-8DD4-14194A5C8389}" srcOrd="4" destOrd="0" presId="urn:microsoft.com/office/officeart/2005/8/layout/hProcess7#1"/>
    <dgm:cxn modelId="{AE946FFB-E467-4DEE-891B-6A398DAE2386}" type="presParOf" srcId="{28C3311F-CE86-4EB3-8DD4-14194A5C8389}" destId="{89FF977F-9AD4-43E4-9D57-D26EE036D1DE}" srcOrd="0" destOrd="0" presId="urn:microsoft.com/office/officeart/2005/8/layout/hProcess7#1"/>
    <dgm:cxn modelId="{314FA582-BCAE-4DE6-BA39-F18457B8A732}" type="presParOf" srcId="{28C3311F-CE86-4EB3-8DD4-14194A5C8389}" destId="{0C3393CA-BF3B-49FB-9264-021FC335768C}" srcOrd="1" destOrd="0" presId="urn:microsoft.com/office/officeart/2005/8/layout/hProcess7#1"/>
    <dgm:cxn modelId="{18F515DB-A8B3-4176-8BDB-2B92BCDC989F}" type="presParOf" srcId="{28C3311F-CE86-4EB3-8DD4-14194A5C8389}" destId="{EC37B690-8910-4C5D-9B5B-CC5E219C8684}" srcOrd="2" destOrd="0" presId="urn:microsoft.com/office/officeart/2005/8/layout/hProcess7#1"/>
    <dgm:cxn modelId="{4716BCBB-8334-4023-9B5C-1192A004CFF8}" type="presParOf" srcId="{BA123ADC-B964-41B6-8D2D-F543D6F66212}" destId="{E7952F1F-810B-424D-8CB1-4B321E9E5F9E}" srcOrd="5" destOrd="0" presId="urn:microsoft.com/office/officeart/2005/8/layout/hProcess7#1"/>
    <dgm:cxn modelId="{D01527DC-E284-471A-BCFC-B60E061D3F83}" type="presParOf" srcId="{BA123ADC-B964-41B6-8D2D-F543D6F66212}" destId="{F65EFDDF-DF6A-4047-9ED8-0DF7362118AB}" srcOrd="6" destOrd="0" presId="urn:microsoft.com/office/officeart/2005/8/layout/hProcess7#1"/>
    <dgm:cxn modelId="{67498012-619D-44C7-982C-606DE7584965}" type="presParOf" srcId="{F65EFDDF-DF6A-4047-9ED8-0DF7362118AB}" destId="{07BB8176-1825-48C6-9A44-2D8C8E1D8FFD}" srcOrd="0" destOrd="0" presId="urn:microsoft.com/office/officeart/2005/8/layout/hProcess7#1"/>
    <dgm:cxn modelId="{CF9793C6-6C2F-4062-A222-DACE09342A81}" type="presParOf" srcId="{F65EFDDF-DF6A-4047-9ED8-0DF7362118AB}" destId="{4C66199D-F3D4-440E-B5A3-3A984B7F9E67}" srcOrd="1" destOrd="0" presId="urn:microsoft.com/office/officeart/2005/8/layout/hProcess7#1"/>
    <dgm:cxn modelId="{C43A9613-9003-48C3-B4C3-1D87171662E4}" type="presParOf" srcId="{F65EFDDF-DF6A-4047-9ED8-0DF7362118AB}" destId="{62A091AF-6CAE-452E-925D-50DF2274542B}" srcOrd="2" destOrd="0" presId="urn:microsoft.com/office/officeart/2005/8/layout/hProcess7#1"/>
    <dgm:cxn modelId="{4128DE44-537A-448E-B83E-78873596E67B}" type="presParOf" srcId="{BA123ADC-B964-41B6-8D2D-F543D6F66212}" destId="{3636667D-FD21-46BE-9E6B-38005536F5E5}" srcOrd="7" destOrd="0" presId="urn:microsoft.com/office/officeart/2005/8/layout/hProcess7#1"/>
    <dgm:cxn modelId="{138D8DBB-87BD-4B8B-A4EE-F6B5317BCA23}" type="presParOf" srcId="{BA123ADC-B964-41B6-8D2D-F543D6F66212}" destId="{7ADECA10-3568-41C5-B235-C3135BB81133}" srcOrd="8" destOrd="0" presId="urn:microsoft.com/office/officeart/2005/8/layout/hProcess7#1"/>
    <dgm:cxn modelId="{1B7C8F56-C14F-45DC-B061-56A6339CB55A}" type="presParOf" srcId="{7ADECA10-3568-41C5-B235-C3135BB81133}" destId="{F2836E65-264D-423D-A8C2-42E9E5FECE4B}" srcOrd="0" destOrd="0" presId="urn:microsoft.com/office/officeart/2005/8/layout/hProcess7#1"/>
    <dgm:cxn modelId="{CCCB884B-5584-49AD-A92A-948575655BBF}" type="presParOf" srcId="{7ADECA10-3568-41C5-B235-C3135BB81133}" destId="{582DBC23-23B1-4E25-AC4C-07932674DDCE}" srcOrd="1" destOrd="0" presId="urn:microsoft.com/office/officeart/2005/8/layout/hProcess7#1"/>
    <dgm:cxn modelId="{6B7F85AC-E1FC-4A81-A7DE-DF141C881F1F}" type="presParOf" srcId="{7ADECA10-3568-41C5-B235-C3135BB81133}" destId="{78AB6BBF-6731-4D37-AA50-19294C237C26}" srcOrd="2" destOrd="0" presId="urn:microsoft.com/office/officeart/2005/8/layout/hProcess7#1"/>
  </dgm:cxnLst>
  <dgm:bg>
    <a:solidFill>
      <a:srgbClr val="CC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90D88-33AF-4A0A-B408-F9EE2ADDCD55}">
      <dsp:nvSpPr>
        <dsp:cNvPr id="0" name=""/>
        <dsp:cNvSpPr/>
      </dsp:nvSpPr>
      <dsp:spPr>
        <a:xfrm>
          <a:off x="0" y="-89967"/>
          <a:ext cx="2803595" cy="637199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Начальная школа</a:t>
          </a:r>
          <a:endParaRPr lang="ru-RU" sz="3200" b="1" kern="1200" dirty="0"/>
        </a:p>
      </dsp:txBody>
      <dsp:txXfrm rot="16200000">
        <a:off x="-2332159" y="2242192"/>
        <a:ext cx="5225038" cy="560719"/>
      </dsp:txXfrm>
    </dsp:sp>
    <dsp:sp modelId="{A2F10A60-F15B-45B8-A1D2-41F6C92B3B15}">
      <dsp:nvSpPr>
        <dsp:cNvPr id="0" name=""/>
        <dsp:cNvSpPr/>
      </dsp:nvSpPr>
      <dsp:spPr>
        <a:xfrm>
          <a:off x="656882" y="-89967"/>
          <a:ext cx="2088678" cy="63719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ИНВАРИАНТ (70%)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+mj-lt"/>
              <a:ea typeface="Calibri"/>
              <a:cs typeface="Arial" panose="020B0604020202020204" pitchFamily="34" charset="0"/>
            </a:rPr>
            <a:t>• 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Технологии, профессии и производства;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Технологии работы с бумагой и картоном;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Технологии работы с пластичными материалами;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Технологии работы с природным материалом;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Технологии работы с текстильными материалами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ВАРИАТИВНЫЕ МОДУЛИ (30%)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«Технологии работы с конструктором»;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cs typeface="Arial" pitchFamily="34" charset="0"/>
            </a:rPr>
            <a:t>- «Робототехника»;</a:t>
          </a:r>
          <a:endParaRPr lang="ru-RU" sz="1600" kern="1200" dirty="0" smtClean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- «Информационно-коммуникационные технологии»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656882" y="-89967"/>
        <a:ext cx="2088678" cy="6371998"/>
      </dsp:txXfrm>
    </dsp:sp>
    <dsp:sp modelId="{89FF977F-9AD4-43E4-9D57-D26EE036D1DE}">
      <dsp:nvSpPr>
        <dsp:cNvPr id="0" name=""/>
        <dsp:cNvSpPr/>
      </dsp:nvSpPr>
      <dsp:spPr>
        <a:xfrm>
          <a:off x="2923084" y="-89967"/>
          <a:ext cx="3067955" cy="6417246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Основная школа</a:t>
          </a:r>
          <a:endParaRPr lang="ru-RU" sz="3200" b="1" kern="1200" dirty="0"/>
        </a:p>
      </dsp:txBody>
      <dsp:txXfrm rot="16200000">
        <a:off x="598809" y="2234308"/>
        <a:ext cx="5262141" cy="613591"/>
      </dsp:txXfrm>
    </dsp:sp>
    <dsp:sp modelId="{F77C04D3-A82E-45A7-A8F9-F9AB193DE1AE}">
      <dsp:nvSpPr>
        <dsp:cNvPr id="0" name=""/>
        <dsp:cNvSpPr/>
      </dsp:nvSpPr>
      <dsp:spPr>
        <a:xfrm rot="5400000">
          <a:off x="2607381" y="3848679"/>
          <a:ext cx="728296" cy="619497"/>
        </a:xfrm>
        <a:prstGeom prst="flowChartExtract">
          <a:avLst/>
        </a:prstGeom>
        <a:solidFill>
          <a:srgbClr val="CCFFFF"/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7B690-8910-4C5D-9B5B-CC5E219C8684}">
      <dsp:nvSpPr>
        <dsp:cNvPr id="0" name=""/>
        <dsp:cNvSpPr/>
      </dsp:nvSpPr>
      <dsp:spPr>
        <a:xfrm>
          <a:off x="3613672" y="-89967"/>
          <a:ext cx="2285627" cy="641724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ИНВАРИАНТ (70%)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Производство и технологии;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Технологии обработки материалов, пищевых продуктов;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Робототехника;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Автоматизированные системы;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3D-моделирование, </a:t>
          </a:r>
          <a:r>
            <a:rPr lang="ru-RU" sz="1600" kern="1200" dirty="0" err="1" smtClean="0">
              <a:latin typeface="Arial" pitchFamily="34" charset="0"/>
              <a:cs typeface="Arial" pitchFamily="34" charset="0"/>
            </a:rPr>
            <a:t>прототипирование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и макетирование;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Компьютерная графика, черчение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ВАРИАТИВНЫЕ МОДУЛИ (30%)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Профильные: Аддитивные, «умного» дома, с/хозяйства, растениеводства, электроники и квантовых компьютеров и другие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613672" y="-89967"/>
        <a:ext cx="2285627" cy="6417246"/>
      </dsp:txXfrm>
    </dsp:sp>
    <dsp:sp modelId="{F2836E65-264D-423D-A8C2-42E9E5FECE4B}">
      <dsp:nvSpPr>
        <dsp:cNvPr id="0" name=""/>
        <dsp:cNvSpPr/>
      </dsp:nvSpPr>
      <dsp:spPr>
        <a:xfrm>
          <a:off x="6130220" y="-89967"/>
          <a:ext cx="2977881" cy="6417246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Старшая школа</a:t>
          </a:r>
          <a:endParaRPr lang="ru-RU" sz="3200" b="1" kern="1200" dirty="0"/>
        </a:p>
      </dsp:txBody>
      <dsp:txXfrm rot="16200000">
        <a:off x="3796938" y="2243315"/>
        <a:ext cx="5262141" cy="595576"/>
      </dsp:txXfrm>
    </dsp:sp>
    <dsp:sp modelId="{4C66199D-F3D4-440E-B5A3-3A984B7F9E67}">
      <dsp:nvSpPr>
        <dsp:cNvPr id="0" name=""/>
        <dsp:cNvSpPr/>
      </dsp:nvSpPr>
      <dsp:spPr>
        <a:xfrm rot="5400000">
          <a:off x="5819886" y="3848679"/>
          <a:ext cx="728296" cy="619497"/>
        </a:xfrm>
        <a:prstGeom prst="flowChartExtract">
          <a:avLst/>
        </a:prstGeom>
        <a:solidFill>
          <a:srgbClr val="CCFFFF"/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B6BBF-6731-4D37-AA50-19294C237C26}">
      <dsp:nvSpPr>
        <dsp:cNvPr id="0" name=""/>
        <dsp:cNvSpPr/>
      </dsp:nvSpPr>
      <dsp:spPr>
        <a:xfrm>
          <a:off x="6809324" y="-89967"/>
          <a:ext cx="2218521" cy="641724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ea typeface="Calibri"/>
              <a:cs typeface="Arial" pitchFamily="34" charset="0"/>
            </a:rPr>
            <a:t>ИНВАРИАНТ (70%)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Технологии WEB-дизайна;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Технология 3D-моделирования;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Введение в инженерную деятельность;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Основы инженерной графики и дизайна;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Основы </a:t>
          </a:r>
          <a:r>
            <a:rPr lang="ru-RU" sz="1600" kern="1200" dirty="0" err="1" smtClean="0">
              <a:latin typeface="Arial" pitchFamily="34" charset="0"/>
              <a:ea typeface="Calibri"/>
              <a:cs typeface="Arial" pitchFamily="34" charset="0"/>
            </a:rPr>
            <a:t>нанотехнологии</a:t>
          </a: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Основы материаловедения;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Основы технологического предпринимательства;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Основы туризма;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Calibri"/>
              <a:cs typeface="Arial" pitchFamily="34" charset="0"/>
            </a:rPr>
            <a:t>• Основы малого бизнеса</a:t>
          </a:r>
          <a:endParaRPr lang="ru-RU" sz="1600" kern="1200" dirty="0">
            <a:latin typeface="Arial" pitchFamily="34" charset="0"/>
            <a:ea typeface="Calibri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ВАРИАТИВНЫЕ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МОДУЛИ (30%)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Профильные практические модули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6809324" y="-89967"/>
        <a:ext cx="2218521" cy="641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6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52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70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1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6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19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34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48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1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51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55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69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A7E-E035-424E-B6F9-1E5AF52F8765}" type="datetimeFigureOut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29.11.2019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A66A-7D36-4816-AC0F-1EF580AAA4AF}" type="slidenum">
              <a:rPr lang="ru-RU" smtClean="0">
                <a:solidFill>
                  <a:srgbClr val="C6E7F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C6E7F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FFF39D"/>
                </a:solidFill>
              </a:rPr>
              <a:pPr/>
              <a:t>29.11.2019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87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14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6125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1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05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1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29.11.2019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Tkashenko.S@kimc.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884" y="3429000"/>
            <a:ext cx="7739548" cy="15175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a typeface="Times New Roman"/>
              </a:rPr>
              <a:t>Предметная область </a:t>
            </a:r>
            <a:r>
              <a:rPr lang="ru-RU" sz="3200" b="1" dirty="0">
                <a:ea typeface="Times New Roman"/>
              </a:rPr>
              <a:t>«Технология</a:t>
            </a:r>
            <a:r>
              <a:rPr lang="ru-RU" sz="3200" b="1" dirty="0" smtClean="0">
                <a:ea typeface="Times New Roman"/>
              </a:rPr>
              <a:t>»: обновление содержания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157192"/>
            <a:ext cx="8492818" cy="1371600"/>
          </a:xfrm>
        </p:spPr>
        <p:txBody>
          <a:bodyPr>
            <a:normAutofit fontScale="92500" lnSpcReduction="10000"/>
          </a:bodyPr>
          <a:lstStyle/>
          <a:p>
            <a:pPr lvl="0" algn="r">
              <a:buClr>
                <a:srgbClr val="FE8637"/>
              </a:buClr>
            </a:pPr>
            <a:r>
              <a:rPr lang="ru-RU" sz="2000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Ткаченко </a:t>
            </a:r>
            <a:r>
              <a:rPr lang="ru-RU" sz="20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С. Л.,</a:t>
            </a:r>
          </a:p>
          <a:p>
            <a:pPr lvl="0" algn="r">
              <a:buClr>
                <a:srgbClr val="FE8637"/>
              </a:buClr>
            </a:pPr>
            <a:r>
              <a:rPr lang="ru-RU" sz="20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методист МКУ </a:t>
            </a:r>
            <a:r>
              <a:rPr lang="ru-RU" sz="2000" b="1" dirty="0" smtClean="0">
                <a:solidFill>
                  <a:srgbClr val="0033CC"/>
                </a:solidFill>
                <a:latin typeface="+mj-lt"/>
                <a:cs typeface="Times New Roman" pitchFamily="18" charset="0"/>
              </a:rPr>
              <a:t>КИМЦ</a:t>
            </a:r>
            <a:endParaRPr lang="ru-RU" sz="20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lvl="0" algn="ctr">
              <a:buClr>
                <a:srgbClr val="FE8637"/>
              </a:buClr>
            </a:pPr>
            <a:endParaRPr lang="ru-RU" sz="2000" b="1" i="1" dirty="0" smtClean="0">
              <a:solidFill>
                <a:prstClr val="black"/>
              </a:solidFill>
              <a:latin typeface="+mj-lt"/>
            </a:endParaRPr>
          </a:p>
          <a:p>
            <a:pPr lvl="0" algn="ctr">
              <a:buClr>
                <a:srgbClr val="FE8637"/>
              </a:buClr>
            </a:pPr>
            <a:r>
              <a:rPr lang="ru-RU" sz="2000" b="1" i="1" dirty="0" smtClean="0">
                <a:solidFill>
                  <a:prstClr val="black"/>
                </a:solidFill>
                <a:latin typeface="+mj-lt"/>
              </a:rPr>
              <a:t>29 ноября 2019 </a:t>
            </a:r>
            <a:r>
              <a:rPr lang="ru-RU" sz="2000" b="1" i="1" dirty="0">
                <a:solidFill>
                  <a:prstClr val="black"/>
                </a:solidFill>
                <a:latin typeface="+mj-lt"/>
              </a:rPr>
              <a:t>г.</a:t>
            </a:r>
            <a:endParaRPr lang="ru-RU" sz="20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4" y="5157192"/>
            <a:ext cx="1546860" cy="112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Логотип_АСД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54" y="253366"/>
            <a:ext cx="1366184" cy="105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323576"/>
            <a:ext cx="360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АССОЦИАЦИЯ СИБИРСКИХ</a:t>
            </a:r>
            <a:endParaRPr lang="ru-RU" sz="2000" b="1" dirty="0">
              <a:latin typeface="Times New Roman"/>
              <a:ea typeface="Times New Roman"/>
            </a:endParaRPr>
          </a:p>
          <a:p>
            <a:r>
              <a:rPr lang="ru-RU" b="1" dirty="0">
                <a:latin typeface="Times New Roman"/>
                <a:ea typeface="Times New Roman"/>
              </a:rPr>
              <a:t>И ДАЛЬНЕВОСТОЧНЫХ ГОРОДОВ</a:t>
            </a:r>
            <a:endParaRPr lang="ru-RU" dirty="0"/>
          </a:p>
        </p:txBody>
      </p:sp>
      <p:pic>
        <p:nvPicPr>
          <p:cNvPr id="1027" name="Picture 3" descr="Krasnoyarsk-ger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190" y="199882"/>
            <a:ext cx="787078" cy="12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67401" y="1477465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АДМИНИСТРАЦИЯ ГОРОДА КРАСНОЯРСКА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27687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Секция №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7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«Современная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школа: предметная область «Технология»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7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13"/>
          <a:ext cx="9143999" cy="618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030"/>
                <a:gridCol w="2950832"/>
                <a:gridCol w="522544"/>
                <a:gridCol w="5187593"/>
              </a:tblGrid>
              <a:tr h="3683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Управленческие</a:t>
                      </a:r>
                      <a:endParaRPr lang="ru-RU" sz="2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</a:t>
                      </a:r>
                      <a:r>
                        <a:rPr lang="ru-RU" sz="20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области энергетики</a:t>
                      </a:r>
                      <a:endParaRPr lang="ru-RU" sz="2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2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Медицинские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</a:t>
                      </a:r>
                      <a:r>
                        <a:rPr lang="ru-RU" sz="20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области электроники</a:t>
                      </a:r>
                      <a:endParaRPr lang="ru-RU" sz="2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8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Информационные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Социальные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36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Производства и обработки материалов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работы с общественным мнением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82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Машиностроения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Социальные сети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как 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3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Биотехнологии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сфере быта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3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Нанотехнологии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сельского хозяйства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58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Производства продуктов питания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Промышленные технологии с электроникой (</a:t>
                      </a:r>
                      <a:r>
                        <a:rPr lang="ru-RU" sz="20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фотоникой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и квантовыми компьютерами</a:t>
                      </a:r>
                      <a:endParaRPr lang="ru-RU" sz="2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84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Сервиса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Производственные технологии</a:t>
                      </a:r>
                      <a:endParaRPr lang="ru-RU" sz="2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1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Транспортные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Аддитивные технологии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95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Строительства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цифрового производства в области обработки материалов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95554"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Технологии умного дома и интернета вещей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9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618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Анкетирование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178802"/>
              </p:ext>
            </p:extLst>
          </p:nvPr>
        </p:nvGraphicFramePr>
        <p:xfrm>
          <a:off x="179512" y="908720"/>
          <a:ext cx="8784975" cy="5832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936104"/>
                <a:gridCol w="1584176"/>
                <a:gridCol w="1008112"/>
                <a:gridCol w="2520279"/>
              </a:tblGrid>
              <a:tr h="8564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Район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ОУ всего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Приняли участие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Не приняли участие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Железнодорожный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 № 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Центральный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Кировский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№ 49, 63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Ленинский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Октябрьский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№ 30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13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Свердловский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 № 23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13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Советский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13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4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ru-RU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ОУ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5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НАЧАЛЬНАЯ ШКОЛА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47773"/>
              </p:ext>
            </p:extLst>
          </p:nvPr>
        </p:nvGraphicFramePr>
        <p:xfrm>
          <a:off x="27112" y="908721"/>
          <a:ext cx="9009384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173"/>
                <a:gridCol w="1126173"/>
                <a:gridCol w="1126173"/>
                <a:gridCol w="1126173"/>
                <a:gridCol w="1126173"/>
                <a:gridCol w="1126173"/>
                <a:gridCol w="1126173"/>
                <a:gridCol w="1126173"/>
              </a:tblGrid>
              <a:tr h="46865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ИНВАРИАНТНЫЕ МОДУЛИ (5)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ВАРИАТИВ (3)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48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Технологии, профессии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Технологии работы с бумагой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картоном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Технологии работы с пластичными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материалами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работы с природным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материалом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работы с текстильными материалами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работы с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конструктором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Робототехника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Информационно-коммуникационные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28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044" y="4653136"/>
            <a:ext cx="90094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</a:rPr>
              <a:t>Другие</a:t>
            </a:r>
            <a:r>
              <a:rPr lang="ru-RU" sz="2000" dirty="0">
                <a:solidFill>
                  <a:prstClr val="black"/>
                </a:solidFill>
              </a:rPr>
              <a:t>: растениеводство, </a:t>
            </a:r>
            <a:r>
              <a:rPr lang="ru-RU" sz="2000" dirty="0" smtClean="0">
                <a:solidFill>
                  <a:prstClr val="black"/>
                </a:solidFill>
              </a:rPr>
              <a:t>проектная </a:t>
            </a:r>
            <a:r>
              <a:rPr lang="ru-RU" sz="2000" dirty="0">
                <a:solidFill>
                  <a:prstClr val="black"/>
                </a:solidFill>
              </a:rPr>
              <a:t>задача, программный комплекс для формирования учебной </a:t>
            </a:r>
            <a:r>
              <a:rPr lang="ru-RU" sz="2000" dirty="0" smtClean="0">
                <a:solidFill>
                  <a:prstClr val="black"/>
                </a:solidFill>
              </a:rPr>
              <a:t>самостоятельности </a:t>
            </a:r>
            <a:r>
              <a:rPr lang="ru-RU" sz="2000" dirty="0">
                <a:solidFill>
                  <a:prstClr val="black"/>
                </a:solidFill>
              </a:rPr>
              <a:t>"Школа </a:t>
            </a:r>
            <a:r>
              <a:rPr lang="ru-RU" sz="2000" dirty="0" smtClean="0">
                <a:solidFill>
                  <a:prstClr val="black"/>
                </a:solidFill>
              </a:rPr>
              <a:t>индивидуального обучения</a:t>
            </a:r>
            <a:r>
              <a:rPr lang="ru-RU" sz="2000" dirty="0">
                <a:solidFill>
                  <a:prstClr val="black"/>
                </a:solidFill>
              </a:rPr>
              <a:t>", </a:t>
            </a:r>
            <a:r>
              <a:rPr lang="ru-RU" sz="2000" dirty="0" smtClean="0">
                <a:solidFill>
                  <a:prstClr val="black"/>
                </a:solidFill>
              </a:rPr>
              <a:t>авторский модуль </a:t>
            </a:r>
            <a:r>
              <a:rPr lang="ru-RU" sz="2000" dirty="0">
                <a:solidFill>
                  <a:prstClr val="black"/>
                </a:solidFill>
              </a:rPr>
              <a:t>"Математика", LEGO WEDO 2.0 , </a:t>
            </a:r>
            <a:r>
              <a:rPr lang="ru-RU" sz="2000" dirty="0" err="1" smtClean="0">
                <a:solidFill>
                  <a:prstClr val="black"/>
                </a:solidFill>
              </a:rPr>
              <a:t>легоконструирование</a:t>
            </a:r>
            <a:r>
              <a:rPr lang="ru-RU" sz="2000" dirty="0">
                <a:solidFill>
                  <a:prstClr val="black"/>
                </a:solidFill>
              </a:rPr>
              <a:t>: архитектура, простые механизмы, передача движения в конструкции, моделирование ситуации с </a:t>
            </a:r>
            <a:r>
              <a:rPr lang="ru-RU" sz="2000" dirty="0" smtClean="0">
                <a:solidFill>
                  <a:prstClr val="black"/>
                </a:solidFill>
              </a:rPr>
              <a:t>описанием, конструирование </a:t>
            </a:r>
            <a:r>
              <a:rPr lang="ru-RU" sz="2000" dirty="0">
                <a:solidFill>
                  <a:prstClr val="black"/>
                </a:solidFill>
              </a:rPr>
              <a:t>и </a:t>
            </a:r>
            <a:r>
              <a:rPr lang="ru-RU" sz="2000" dirty="0" smtClean="0">
                <a:solidFill>
                  <a:prstClr val="black"/>
                </a:solidFill>
              </a:rPr>
              <a:t>моделирование, </a:t>
            </a:r>
            <a:r>
              <a:rPr lang="ru-RU" sz="2000" dirty="0">
                <a:solidFill>
                  <a:prstClr val="black"/>
                </a:solidFill>
              </a:rPr>
              <a:t>общекультурные и </a:t>
            </a:r>
            <a:r>
              <a:rPr lang="ru-RU" sz="2000" dirty="0" err="1">
                <a:solidFill>
                  <a:prstClr val="black"/>
                </a:solidFill>
              </a:rPr>
              <a:t>общетрудовые</a:t>
            </a:r>
            <a:r>
              <a:rPr lang="ru-RU" sz="2000" dirty="0">
                <a:solidFill>
                  <a:prstClr val="black"/>
                </a:solidFill>
              </a:rPr>
              <a:t> компетенции, основы культуры труда, самообслуживание</a:t>
            </a:r>
          </a:p>
        </p:txBody>
      </p:sp>
    </p:spTree>
    <p:extLst>
      <p:ext uri="{BB962C8B-B14F-4D97-AF65-F5344CB8AC3E}">
        <p14:creationId xmlns:p14="http://schemas.microsoft.com/office/powerpoint/2010/main" val="122554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ОСНОВНАЯ ШКОЛА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90313"/>
              </p:ext>
            </p:extLst>
          </p:nvPr>
        </p:nvGraphicFramePr>
        <p:xfrm>
          <a:off x="107509" y="1052736"/>
          <a:ext cx="892898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26"/>
                <a:gridCol w="811726"/>
                <a:gridCol w="811726"/>
                <a:gridCol w="811726"/>
                <a:gridCol w="811726"/>
                <a:gridCol w="811726"/>
                <a:gridCol w="811726"/>
                <a:gridCol w="811726"/>
                <a:gridCol w="811726"/>
                <a:gridCol w="811726"/>
                <a:gridCol w="811726"/>
              </a:tblGrid>
              <a:tr h="416361"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ИНВАРИАНТНЫЕ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МОДУЛИ (6)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ВАРИАТИВНЫЕ МОДУЛИ (5)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64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Технологии обработки материалов, пищевых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продуктов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Робототехника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Автоматизированные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3D-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моделирование,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прототипирование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макетирование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Компьютерная графика, черчение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Аддитивные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Умного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дома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Сельского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хозяйства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Растениеводства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Электроники и квантовых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1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5445224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</a:rPr>
              <a:t>Другие: проектирование</a:t>
            </a:r>
            <a:r>
              <a:rPr lang="ru-RU" sz="2000" dirty="0">
                <a:solidFill>
                  <a:prstClr val="black"/>
                </a:solidFill>
              </a:rPr>
              <a:t>, социальные технологии, профессиональное </a:t>
            </a:r>
            <a:r>
              <a:rPr lang="ru-RU" sz="2000" dirty="0" smtClean="0">
                <a:solidFill>
                  <a:prstClr val="black"/>
                </a:solidFill>
              </a:rPr>
              <a:t>самоопределение и карьера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 smtClean="0">
                <a:solidFill>
                  <a:prstClr val="black"/>
                </a:solidFill>
              </a:rPr>
              <a:t>перспективные </a:t>
            </a:r>
            <a:r>
              <a:rPr lang="ru-RU" sz="2000" dirty="0">
                <a:solidFill>
                  <a:prstClr val="black"/>
                </a:solidFill>
              </a:rPr>
              <a:t>инновационные технологии в Красноярском крае, </a:t>
            </a:r>
            <a:r>
              <a:rPr lang="ru-RU" sz="2000" dirty="0" smtClean="0">
                <a:solidFill>
                  <a:prstClr val="black"/>
                </a:solidFill>
              </a:rPr>
              <a:t>лазерные и </a:t>
            </a:r>
            <a:r>
              <a:rPr lang="ru-RU" sz="2000" dirty="0">
                <a:solidFill>
                  <a:prstClr val="black"/>
                </a:solidFill>
              </a:rPr>
              <a:t>информационные технологии, </a:t>
            </a:r>
            <a:r>
              <a:rPr lang="ru-RU" sz="2000" dirty="0" smtClean="0">
                <a:solidFill>
                  <a:prstClr val="black"/>
                </a:solidFill>
              </a:rPr>
              <a:t>основы </a:t>
            </a:r>
            <a:r>
              <a:rPr lang="ru-RU" sz="2000" dirty="0">
                <a:solidFill>
                  <a:prstClr val="black"/>
                </a:solidFill>
              </a:rPr>
              <a:t>малого </a:t>
            </a:r>
            <a:r>
              <a:rPr lang="ru-RU" sz="2000" dirty="0" smtClean="0">
                <a:solidFill>
                  <a:prstClr val="black"/>
                </a:solidFill>
              </a:rPr>
              <a:t>бизнеса, основы предпринимательства и другие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08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СРЕДНЯЯ ШКОЛА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107915"/>
              </p:ext>
            </p:extLst>
          </p:nvPr>
        </p:nvGraphicFramePr>
        <p:xfrm>
          <a:off x="107500" y="1052737"/>
          <a:ext cx="882695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695"/>
                <a:gridCol w="882695"/>
                <a:gridCol w="882695"/>
                <a:gridCol w="882695"/>
                <a:gridCol w="882695"/>
                <a:gridCol w="882695"/>
                <a:gridCol w="882695"/>
                <a:gridCol w="882695"/>
                <a:gridCol w="882695"/>
                <a:gridCol w="882695"/>
              </a:tblGrid>
              <a:tr h="437838">
                <a:tc gridSpan="9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ИНВАРИАНТНЫЕ МОДУЛИ (9)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В. 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8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 Технологии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WEB-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дизайна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3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D-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моделирования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Введение в инженерную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Основы инженерной графики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дизайна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нанотехнологии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материаловедения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технологического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Основы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туризма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Основы малого бизнеса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Профильные практические модули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16"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522920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Другие: профессиональное самоопределение и карьера, технологии </a:t>
            </a:r>
            <a:r>
              <a:rPr lang="ru-RU" sz="2400" dirty="0">
                <a:solidFill>
                  <a:prstClr val="black"/>
                </a:solidFill>
              </a:rPr>
              <a:t>в современном мире, </a:t>
            </a:r>
            <a:r>
              <a:rPr lang="ru-RU" sz="2400" dirty="0" smtClean="0">
                <a:solidFill>
                  <a:prstClr val="black"/>
                </a:solidFill>
              </a:rPr>
              <a:t>автоматизация </a:t>
            </a:r>
            <a:r>
              <a:rPr lang="ru-RU" sz="2400" dirty="0">
                <a:solidFill>
                  <a:prstClr val="black"/>
                </a:solidFill>
              </a:rPr>
              <a:t>технологических процессов, природоохранные </a:t>
            </a:r>
            <a:r>
              <a:rPr lang="ru-RU" sz="2400" dirty="0" smtClean="0">
                <a:solidFill>
                  <a:prstClr val="black"/>
                </a:solidFill>
              </a:rPr>
              <a:t>технологии, проектная деятельность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29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ДЕФИЦИТЫ</a:t>
            </a:r>
            <a:r>
              <a:rPr lang="ru-RU" sz="4000" b="1" dirty="0" smtClean="0">
                <a:solidFill>
                  <a:srgbClr val="255A9B"/>
                </a:solidFill>
              </a:rPr>
              <a:t> </a:t>
            </a:r>
            <a:endParaRPr lang="ru-RU" sz="4000" b="1" dirty="0">
              <a:solidFill>
                <a:srgbClr val="255A9B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Нормативно-правовая база;</a:t>
            </a:r>
          </a:p>
          <a:p>
            <a:r>
              <a:rPr lang="ru-RU" sz="2800" dirty="0" smtClean="0"/>
              <a:t>Учебно-методическое обеспечение;</a:t>
            </a:r>
          </a:p>
          <a:p>
            <a:r>
              <a:rPr lang="ru-RU" sz="2800" dirty="0" smtClean="0"/>
              <a:t>Материально-техническое оснащение;</a:t>
            </a:r>
          </a:p>
          <a:p>
            <a:r>
              <a:rPr lang="ru-RU" sz="2800" dirty="0" smtClean="0"/>
              <a:t>Кадры.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63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УПРАВЛЕНЧЕСКИЕ</a:t>
            </a:r>
            <a:r>
              <a:rPr lang="ru-RU" sz="3200" b="1" dirty="0" smtClean="0">
                <a:solidFill>
                  <a:srgbClr val="255A9B"/>
                </a:solidFill>
              </a:rPr>
              <a:t> </a:t>
            </a:r>
            <a:r>
              <a:rPr lang="ru-RU" sz="3200" b="1" dirty="0" smtClean="0"/>
              <a:t>ШАГИ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Присвоение статуса городских базовых </a:t>
            </a:r>
            <a:r>
              <a:rPr lang="ru-RU" dirty="0" smtClean="0"/>
              <a:t>площадок (8 ОУ): </a:t>
            </a:r>
            <a:r>
              <a:rPr lang="ru-RU" dirty="0" smtClean="0"/>
              <a:t>Гимназия №5, КУГ №1- «</a:t>
            </a:r>
            <a:r>
              <a:rPr lang="ru-RU" dirty="0" err="1" smtClean="0"/>
              <a:t>Универс</a:t>
            </a:r>
            <a:r>
              <a:rPr lang="ru-RU" dirty="0" smtClean="0"/>
              <a:t>», Лицеи № 6,7,9, школы № 32, 151, </a:t>
            </a:r>
            <a:r>
              <a:rPr lang="ru-RU" dirty="0" smtClean="0"/>
              <a:t>152,</a:t>
            </a:r>
          </a:p>
          <a:p>
            <a:pPr algn="just"/>
            <a:r>
              <a:rPr lang="ru-RU" dirty="0" smtClean="0"/>
              <a:t>Создание группы управленцев для формирования банка нормативной базы</a:t>
            </a:r>
            <a:endParaRPr lang="ru-RU" dirty="0" smtClean="0"/>
          </a:p>
          <a:p>
            <a:pPr algn="just"/>
            <a:r>
              <a:rPr lang="ru-RU" dirty="0" smtClean="0"/>
              <a:t>Деятельность сети МО по обновлению содержания предметной области «Технология»:</a:t>
            </a:r>
          </a:p>
          <a:p>
            <a:pPr marL="0" indent="0" algn="just">
              <a:buNone/>
            </a:pPr>
            <a:r>
              <a:rPr lang="ru-RU" dirty="0" smtClean="0"/>
              <a:t>- технологии, модули, рабочие программы,</a:t>
            </a:r>
          </a:p>
          <a:p>
            <a:pPr algn="just">
              <a:buFontTx/>
              <a:buChar char="-"/>
            </a:pPr>
            <a:r>
              <a:rPr lang="ru-RU" dirty="0" smtClean="0"/>
              <a:t>система оценивания обучающихся,</a:t>
            </a:r>
          </a:p>
          <a:p>
            <a:pPr algn="just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бмен опытом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54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400" y="0"/>
            <a:ext cx="77152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Модели реализации содержания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280920" cy="590465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020272" y="1052736"/>
            <a:ext cx="1420744" cy="1224136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СШ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948264" y="2636912"/>
            <a:ext cx="1440160" cy="1152128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СШ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9304" y="3969415"/>
            <a:ext cx="1296144" cy="12241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Black" pitchFamily="34" charset="0"/>
              </a:rPr>
              <a:t>УДО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13306" y="3226745"/>
            <a:ext cx="1368152" cy="1296144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СШ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87376" y="5362972"/>
            <a:ext cx="1833871" cy="121237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СПО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527884" y="5187313"/>
            <a:ext cx="2088232" cy="1440160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ВУЗы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2" name="Трапеция 11"/>
          <p:cNvSpPr/>
          <p:nvPr/>
        </p:nvSpPr>
        <p:spPr>
          <a:xfrm>
            <a:off x="6012160" y="4653136"/>
            <a:ext cx="2376264" cy="1860443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Кванториум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научн</a:t>
            </a:r>
            <a:r>
              <a:rPr lang="ru-RU" dirty="0" smtClean="0">
                <a:latin typeface="Arial Black" pitchFamily="34" charset="0"/>
              </a:rPr>
              <a:t>., мед. </a:t>
            </a:r>
            <a:r>
              <a:rPr lang="ru-RU" dirty="0" err="1" smtClean="0">
                <a:latin typeface="Arial Black" pitchFamily="34" charset="0"/>
              </a:rPr>
              <a:t>орг-ции</a:t>
            </a:r>
            <a:r>
              <a:rPr lang="ru-RU" dirty="0" smtClean="0">
                <a:latin typeface="Arial Black" pitchFamily="34" charset="0"/>
              </a:rPr>
              <a:t> и др.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954890" y="4766545"/>
            <a:ext cx="503702" cy="1335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910749">
            <a:off x="2130039" y="4788852"/>
            <a:ext cx="1424550" cy="125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0123406" flipV="1">
            <a:off x="2037546" y="4115700"/>
            <a:ext cx="1608712" cy="175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176820">
            <a:off x="4694591" y="4245342"/>
            <a:ext cx="1895196" cy="1999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907704" y="908720"/>
            <a:ext cx="1420744" cy="1224136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СШ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277996" y="2185695"/>
            <a:ext cx="1420744" cy="1224136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СШ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707904" y="620688"/>
            <a:ext cx="2520280" cy="216024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СШ* ресурсный центр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20093066">
            <a:off x="3334163" y="1726501"/>
            <a:ext cx="1012614" cy="161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2140028">
            <a:off x="5374575" y="1597195"/>
            <a:ext cx="1424550" cy="125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7208">
            <a:off x="6284595" y="2559458"/>
            <a:ext cx="969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9108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МКУ КРАСНОЯРСКИЙ</a:t>
            </a:r>
            <a:br>
              <a:rPr lang="ru-RU" sz="3200" dirty="0" smtClean="0"/>
            </a:br>
            <a:r>
              <a:rPr lang="ru-RU" sz="3200" dirty="0" smtClean="0"/>
              <a:t>информационно-методический центр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3900" b="1" dirty="0"/>
          </a:p>
          <a:p>
            <a:pPr marL="0" indent="0" algn="ctr">
              <a:buNone/>
            </a:pPr>
            <a:endParaRPr lang="ru-RU" sz="4400" b="1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b="1" dirty="0" smtClean="0"/>
              <a:t>Ткаченко Светлана Леонидовна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>
                <a:hlinkClick r:id="rId2"/>
              </a:rPr>
              <a:t>Tkashenko.S@kimc.ms</a:t>
            </a:r>
            <a:r>
              <a:rPr lang="en-US" sz="3600" b="1" dirty="0" smtClean="0"/>
              <a:t>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200" b="1" cap="small" dirty="0">
                <a:ea typeface="+mj-ea"/>
                <a:cs typeface="+mj-cs"/>
              </a:rPr>
              <a:t>тел. </a:t>
            </a:r>
            <a:r>
              <a:rPr lang="ru-RU" sz="3200" b="1" cap="small" dirty="0" smtClean="0">
                <a:ea typeface="+mj-ea"/>
                <a:cs typeface="+mj-cs"/>
              </a:rPr>
              <a:t>8 (391)213-00-03</a:t>
            </a:r>
            <a:endParaRPr lang="ru-RU" sz="3600" b="1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5478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27585" y="2348880"/>
            <a:ext cx="7272808" cy="1440160"/>
          </a:xfrm>
          <a:prstGeom prst="roundRect">
            <a:avLst/>
          </a:prstGeom>
          <a:solidFill>
            <a:srgbClr val="FFC3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small" dirty="0">
                <a:solidFill>
                  <a:srgbClr val="575F6D"/>
                </a:solidFill>
                <a:ea typeface="Times New Roman"/>
                <a:cs typeface="+mj-cs"/>
              </a:rPr>
              <a:t>Предметная область «Технология»: обновление содержания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Нормативные</a:t>
            </a:r>
            <a:r>
              <a:rPr lang="ru-RU" b="1" dirty="0" smtClean="0">
                <a:solidFill>
                  <a:srgbClr val="255A9B"/>
                </a:solidFill>
              </a:rPr>
              <a:t> </a:t>
            </a:r>
            <a:r>
              <a:rPr lang="ru-RU" b="1" dirty="0" smtClean="0"/>
              <a:t>основания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Национальный проект «Образование»: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задача обновления содержания 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и совершенствование методов обучения предметной области «Технология»;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Концепция преподавания предметной области «Технология» в общеобразовательных организациях Российской Федерации, реализующих основные общеобразовательные программы (24.12.2018, Коллегия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РФ):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новое содержание;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Обновленная редакция ФГОС НОО, ООО (проект);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093297"/>
            <a:ext cx="91440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Обновление содержания образовательных программ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Нормативные основания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Методические рекомендации для субъектов РФ по вопросам реализации основных и дополнительных общеобразовательных программ в сетевой форме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Минпросвещение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РФ,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28.06.2019,</a:t>
            </a:r>
            <a:r>
              <a:rPr lang="en-US" sz="2400" dirty="0" smtClean="0">
                <a:solidFill>
                  <a:srgbClr val="32323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№ МР-81/02вн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);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Методические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рекомендации по реализации Концепции преподавания предметной области «Технология» в образовательных организациях Российской Федерации, реализующих основные общеобразовательные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программы (</a:t>
            </a:r>
            <a:r>
              <a:rPr lang="ru-RU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Минпросвещение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 РФ, 1.11.2019,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№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Р-109): </a:t>
            </a:r>
            <a:r>
              <a:rPr lang="ru-RU" sz="2400" b="1" dirty="0" smtClean="0">
                <a:latin typeface="Arial" pitchFamily="34" charset="0"/>
                <a:ea typeface="Times New Roman"/>
                <a:cs typeface="Arial" pitchFamily="34" charset="0"/>
              </a:rPr>
              <a:t>условия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Стратегия социально-экономического развития города Красноярска до 2030 года (18.06.2019, городской совет депутатов)</a:t>
            </a:r>
          </a:p>
          <a:p>
            <a:endParaRPr lang="ru-RU" sz="2400" dirty="0" smtClean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09320"/>
            <a:ext cx="91440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Обновление содержания образовательных программ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7647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Главные позиции Концепции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ru-RU" b="1" dirty="0" smtClean="0">
              <a:solidFill>
                <a:srgbClr val="FFFF00"/>
              </a:solidFill>
              <a:latin typeface="Calibri"/>
            </a:endParaRPr>
          </a:p>
          <a:p>
            <a:pPr lvl="0"/>
            <a:r>
              <a:rPr lang="ru-RU" sz="3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практическое знакомство с </a:t>
            </a:r>
            <a:r>
              <a:rPr lang="ru-RU" sz="38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материальными технологиями прошлых эпох, с художественными промыслами народов России,</a:t>
            </a:r>
            <a:r>
              <a:rPr lang="ru-RU" sz="3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 в том числе в интеграции с изобразительным искусством, технологиями быта. Применение ИКТ при изучении всех учебных предметов, </a:t>
            </a:r>
            <a:r>
              <a:rPr lang="ru-RU" sz="3800" b="1" dirty="0" smtClean="0">
                <a:solidFill>
                  <a:srgbClr val="FF0000"/>
                </a:solidFill>
                <a:latin typeface="Calibri"/>
              </a:rPr>
              <a:t>включая набор текста, поиск информации в сети Интернет, компьютерный дизайн, анимацию, видеосъёмку, измерение и анализ массивов данных;</a:t>
            </a:r>
          </a:p>
          <a:p>
            <a:pPr lvl="0"/>
            <a:r>
              <a:rPr lang="ru-RU" sz="3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освоение в рамках предметной области «Математика и информатика</a:t>
            </a:r>
            <a:r>
              <a:rPr lang="ru-RU" sz="3800" dirty="0" smtClean="0">
                <a:solidFill>
                  <a:sysClr val="windowText" lastClr="000000"/>
                </a:solidFill>
                <a:latin typeface="Calibri"/>
              </a:rPr>
              <a:t>»</a:t>
            </a:r>
            <a:r>
              <a:rPr lang="ru-RU" sz="38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800" b="1" dirty="0" smtClean="0">
                <a:solidFill>
                  <a:srgbClr val="FF0000"/>
                </a:solidFill>
                <a:latin typeface="Calibri"/>
              </a:rPr>
              <a:t>основ программирования для виртуальных сред и моделей</a:t>
            </a:r>
            <a:r>
              <a:rPr lang="ru-RU" sz="38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;</a:t>
            </a:r>
          </a:p>
          <a:p>
            <a:pPr lvl="0"/>
            <a:r>
              <a:rPr lang="ru-RU" sz="3800" b="1" dirty="0" smtClean="0">
                <a:solidFill>
                  <a:srgbClr val="FF0000"/>
                </a:solidFill>
                <a:latin typeface="Calibri"/>
              </a:rPr>
              <a:t>проектирование и изготовление самодельных приборов и устройств для проведения учебных исследований, сбора и анализа данных</a:t>
            </a:r>
            <a:r>
              <a:rPr lang="ru-RU" sz="3800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ru-RU" sz="3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 в том числе компьютерного, при изучении учебного предмета «Окружающий мир»</a:t>
            </a:r>
            <a:r>
              <a:rPr lang="en-US" sz="3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.</a:t>
            </a:r>
            <a:endParaRPr lang="ru-RU" sz="3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</a:endParaRPr>
          </a:p>
          <a:p>
            <a:pPr lvl="0"/>
            <a:endParaRPr lang="ru-RU" b="1" dirty="0" smtClean="0">
              <a:solidFill>
                <a:srgbClr val="FF0000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692696"/>
            <a:ext cx="9144000" cy="43204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1-4 классы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546"/>
            <a:ext cx="9252520" cy="692696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Главные позиции Концепции (5-9 классы)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600" b="1" dirty="0" smtClean="0">
              <a:solidFill>
                <a:srgbClr val="FFFF00"/>
              </a:solidFill>
              <a:latin typeface="Calibri"/>
            </a:endParaRPr>
          </a:p>
          <a:p>
            <a:pPr lvl="0" algn="just"/>
            <a:r>
              <a:rPr lang="ru-RU" sz="1800" dirty="0" smtClean="0">
                <a:latin typeface="Calibri" pitchFamily="34" charset="0"/>
                <a:cs typeface="Arial" pitchFamily="34" charset="0"/>
              </a:rPr>
              <a:t>освоение рукотворного мира в форме его воссоздания, понимания его функционирования и возникающих проблем, в первую очередь, через создание и использование учебных моделей (реальных и виртуальных), которое стимулирует интерес и облегчает освоение других предметов;</a:t>
            </a:r>
          </a:p>
          <a:p>
            <a:pPr lvl="0" algn="just"/>
            <a:r>
              <a:rPr lang="ru-RU" sz="1800" dirty="0" smtClean="0">
                <a:latin typeface="Calibri" pitchFamily="34" charset="0"/>
                <a:cs typeface="Arial" pitchFamily="34" charset="0"/>
              </a:rPr>
              <a:t>изготовление объектов, знакомящее с профессиональными компетенциями и практиками; ежегодное практическое знакомство с 3-4 видами профессиональной деятельности из разных сфер (с использованием современных технологий) и более углублённо – с одним видом деятельности через </a:t>
            </a:r>
            <a:r>
              <a:rPr lang="ru-RU" sz="1800" b="1" dirty="0" smtClean="0">
                <a:latin typeface="Calibri" pitchFamily="34" charset="0"/>
                <a:cs typeface="Arial" pitchFamily="34" charset="0"/>
              </a:rPr>
              <a:t>интеграцию с практиками, реализованными в движении </a:t>
            </a:r>
            <a:r>
              <a:rPr lang="en-US" sz="1800" b="1" dirty="0" err="1" smtClean="0">
                <a:latin typeface="Calibri" pitchFamily="34" charset="0"/>
                <a:cs typeface="Arial" pitchFamily="34" charset="0"/>
              </a:rPr>
              <a:t>WorldSkills</a:t>
            </a:r>
            <a:r>
              <a:rPr lang="ru-RU" sz="1800" b="1" dirty="0" smtClean="0">
                <a:latin typeface="Calibri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ru-RU" sz="1800" dirty="0" smtClean="0">
                <a:latin typeface="Calibri" pitchFamily="34" charset="0"/>
                <a:cs typeface="Arial" pitchFamily="34" charset="0"/>
              </a:rPr>
              <a:t>приобретение практических умений и опыта, необходимых для разумной организации собственной жизни;</a:t>
            </a:r>
          </a:p>
          <a:p>
            <a:pPr lvl="0" algn="just"/>
            <a:r>
              <a:rPr lang="ru-RU" sz="1800" u="sng" dirty="0" smtClean="0">
                <a:latin typeface="Calibri" pitchFamily="34" charset="0"/>
                <a:cs typeface="Arial" pitchFamily="34" charset="0"/>
              </a:rPr>
              <a:t>формирование универсальных учебных действий: </a:t>
            </a:r>
            <a:r>
              <a:rPr lang="ru-RU" sz="1800" b="1" dirty="0" smtClean="0">
                <a:latin typeface="Calibri" pitchFamily="34" charset="0"/>
                <a:cs typeface="Arial" pitchFamily="34" charset="0"/>
              </a:rPr>
              <a:t>освоение проектной деятельности </a:t>
            </a:r>
            <a:r>
              <a:rPr lang="ru-RU" sz="1800" dirty="0" smtClean="0">
                <a:latin typeface="Calibri" pitchFamily="34" charset="0"/>
                <a:cs typeface="Arial" pitchFamily="34" charset="0"/>
              </a:rPr>
              <a:t>как способа преобразования реальности в соответствии с поставленной целью по схеме цикла </a:t>
            </a:r>
            <a:r>
              <a:rPr lang="ru-RU" sz="1800" dirty="0" err="1" smtClean="0">
                <a:latin typeface="Calibri" pitchFamily="34" charset="0"/>
                <a:cs typeface="Arial" pitchFamily="34" charset="0"/>
              </a:rPr>
              <a:t>дизайн-процесса</a:t>
            </a:r>
            <a:r>
              <a:rPr lang="ru-RU" sz="1800" dirty="0" smtClean="0">
                <a:latin typeface="Calibri" pitchFamily="34" charset="0"/>
                <a:cs typeface="Arial" pitchFamily="34" charset="0"/>
              </a:rPr>
              <a:t> и жизненного цикла продукта; изобретение, поиск принципиально новых для обучающегося решений;</a:t>
            </a:r>
          </a:p>
          <a:p>
            <a:pPr lvl="0" algn="just"/>
            <a:r>
              <a:rPr lang="ru-RU" sz="1800" u="sng" dirty="0" smtClean="0">
                <a:latin typeface="Calibri" pitchFamily="34" charset="0"/>
                <a:cs typeface="Arial" pitchFamily="34" charset="0"/>
              </a:rPr>
              <a:t>формирование ключевых компетентностей: </a:t>
            </a:r>
            <a:r>
              <a:rPr lang="ru-RU" sz="1800" b="1" dirty="0" smtClean="0">
                <a:latin typeface="Calibri" pitchFamily="34" charset="0"/>
                <a:cs typeface="Arial" pitchFamily="34" charset="0"/>
              </a:rPr>
              <a:t>информационной, коммуникативной, навыков командной работы и сотрудничества; инициативности, гибкости мышления, предприимчивости, самоорганизации;</a:t>
            </a:r>
          </a:p>
          <a:p>
            <a:pPr lvl="0" algn="just"/>
            <a:r>
              <a:rPr lang="ru-RU" sz="1800" dirty="0" smtClean="0">
                <a:latin typeface="Calibri" pitchFamily="34" charset="0"/>
                <a:cs typeface="Arial" pitchFamily="34" charset="0"/>
              </a:rPr>
              <a:t>знакомство с гуманитарными и материальными технологиями в реальной экономике территории проживания обучающихся, с миром профессий </a:t>
            </a:r>
            <a:br>
              <a:rPr lang="ru-RU" sz="1800" dirty="0" smtClean="0">
                <a:latin typeface="Calibri" pitchFamily="34" charset="0"/>
                <a:cs typeface="Arial" pitchFamily="34" charset="0"/>
              </a:rPr>
            </a:br>
            <a:r>
              <a:rPr lang="ru-RU" sz="1800" dirty="0" smtClean="0">
                <a:latin typeface="Calibri" pitchFamily="34" charset="0"/>
                <a:cs typeface="Arial" pitchFamily="34" charset="0"/>
              </a:rPr>
              <a:t>и организацией рынков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Главные позиции Концепции (10-11 классы)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ru-RU" b="1" dirty="0" smtClean="0">
              <a:solidFill>
                <a:srgbClr val="FFFF00"/>
              </a:solidFill>
              <a:latin typeface="Calibri"/>
            </a:endParaRPr>
          </a:p>
          <a:p>
            <a:pPr lvl="0" algn="just"/>
            <a:r>
              <a:rPr lang="ru-RU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Обучающимся предоставляются возможности одновременно с получением среднего общего образования (возможно и раньше) </a:t>
            </a:r>
            <a:r>
              <a:rPr lang="ru-RU" b="1" dirty="0" smtClean="0">
                <a:solidFill>
                  <a:srgbClr val="FF0000"/>
                </a:solidFill>
                <a:latin typeface="Calibri"/>
              </a:rPr>
              <a:t>пройти профессиональное обучение, освоить отдельные модули среднего профессионального образования и высшего образования в соответствии с профилем обучения по выбранным ими профессиям, основы предпринимательства, </a:t>
            </a:r>
            <a:r>
              <a:rPr lang="ru-RU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в том числе с использованием инфраструктуры образовательных организаций профессионального образования и высшего образования.</a:t>
            </a:r>
          </a:p>
          <a:p>
            <a:pPr lvl="0" algn="just"/>
            <a:r>
              <a:rPr lang="ru-RU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Одним из решений может стать разработка модулей на основе компетенций </a:t>
            </a:r>
            <a:r>
              <a:rPr lang="en-US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WorldSkills</a:t>
            </a:r>
            <a:r>
              <a:rPr lang="ru-RU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 с учётом специфики и потребностей региона. Из большого разнообразия модулей для рабочей программы учебного предмета «Технология» могут быть выбраны те, которые наиболее востребованы и значимы для региона.</a:t>
            </a:r>
          </a:p>
          <a:p>
            <a:pPr lvl="0" algn="just"/>
            <a:r>
              <a:rPr lang="ru-RU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В партнёрстве с системой профессионального образования можно использовать практику демонстрационного экзамена, успешно применяемую в </a:t>
            </a:r>
            <a:r>
              <a:rPr lang="en-US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WorldSkills</a:t>
            </a:r>
            <a:r>
              <a:rPr lang="ru-RU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, при государственной итоговой аттестации по учебному предмету «Технология» (по выбору обучающихся).</a:t>
            </a:r>
            <a:endParaRPr lang="ru-RU" b="1" dirty="0" smtClean="0">
              <a:solidFill>
                <a:srgbClr val="FF0000"/>
              </a:solidFill>
              <a:latin typeface="Calibri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562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Приоритетные результаты обучающихся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pPr algn="just"/>
            <a:r>
              <a:rPr lang="ru-RU" sz="4400" dirty="0" smtClean="0">
                <a:latin typeface="Calibri" pitchFamily="34" charset="0"/>
              </a:rPr>
              <a:t>ответственное отношение к труду и навыки сотрудничества;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владение проектным подходом; 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знакомство с жизненным циклом продукта и методами проектирования, решения изобретательских задач;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знакомство с историей развития технологий, традиционных ремесел, современных перспективных технологий; освоение их важнейших базовых элементов;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знакомство с региональным рынком труда и опыт профессионального самоопределения;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овладение опытом конструирования и проектирования; навыками применения ИКТ в ходе учебной деятельности; 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базовые навыки применения основных видов ручного инструмента (в том числе электрического), как ресурса для решения технологических задач, в том числе в быту;</a:t>
            </a:r>
          </a:p>
          <a:p>
            <a:pPr algn="just"/>
            <a:r>
              <a:rPr lang="ru-RU" sz="4400" dirty="0" smtClean="0">
                <a:latin typeface="Calibri" pitchFamily="34" charset="0"/>
              </a:rPr>
              <a:t>умение использовать технологии программирования, обработки и анализа больших массивов данных и машинного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0339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59216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Компетенции горожанина будущего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Calibri" pitchFamily="34" charset="0"/>
                <a:ea typeface="Calibri"/>
              </a:rPr>
              <a:t>функционально грамотный, умеющий работать на результат, способный к определенным социально значимым достижениям, </a:t>
            </a:r>
            <a:endParaRPr lang="ru-RU" sz="2400" dirty="0" smtClean="0">
              <a:latin typeface="Calibri" pitchFamily="34" charset="0"/>
              <a:ea typeface="Calibri"/>
            </a:endParaRPr>
          </a:p>
          <a:p>
            <a:pPr algn="just"/>
            <a:r>
              <a:rPr lang="ru-RU" sz="2400" dirty="0" smtClean="0">
                <a:latin typeface="Calibri" pitchFamily="34" charset="0"/>
                <a:ea typeface="Calibri"/>
              </a:rPr>
              <a:t>свободно </a:t>
            </a:r>
            <a:r>
              <a:rPr lang="ru-RU" sz="2400" dirty="0">
                <a:latin typeface="Calibri" pitchFamily="34" charset="0"/>
                <a:ea typeface="Calibri"/>
              </a:rPr>
              <a:t>ориентирующийся в цифровой среде и владеющий информационно-коммуникационными технологиями - средствами, </a:t>
            </a:r>
            <a:endParaRPr lang="ru-RU" sz="2400" dirty="0" smtClean="0">
              <a:latin typeface="Calibri" pitchFamily="34" charset="0"/>
              <a:ea typeface="Calibri"/>
            </a:endParaRPr>
          </a:p>
          <a:p>
            <a:pPr algn="just"/>
            <a:r>
              <a:rPr lang="ru-RU" sz="2400" dirty="0" smtClean="0">
                <a:latin typeface="Calibri" pitchFamily="34" charset="0"/>
                <a:ea typeface="Calibri"/>
              </a:rPr>
              <a:t>имеющий </a:t>
            </a:r>
            <a:r>
              <a:rPr lang="ru-RU" sz="2400" dirty="0">
                <a:latin typeface="Calibri" pitchFamily="34" charset="0"/>
                <a:ea typeface="Calibri"/>
              </a:rPr>
              <a:t>правовую и финансовую </a:t>
            </a:r>
            <a:r>
              <a:rPr lang="ru-RU" sz="2400" dirty="0" smtClean="0">
                <a:latin typeface="Calibri" pitchFamily="34" charset="0"/>
                <a:ea typeface="Calibri"/>
              </a:rPr>
              <a:t>грамотность,</a:t>
            </a:r>
          </a:p>
          <a:p>
            <a:pPr algn="just"/>
            <a:r>
              <a:rPr lang="ru-RU" sz="2400" dirty="0" smtClean="0">
                <a:latin typeface="Calibri" pitchFamily="34" charset="0"/>
                <a:ea typeface="Calibri"/>
              </a:rPr>
              <a:t>обладающий </a:t>
            </a:r>
            <a:r>
              <a:rPr lang="ru-RU" sz="2400" dirty="0">
                <a:latin typeface="Calibri" pitchFamily="34" charset="0"/>
                <a:ea typeface="Calibri"/>
              </a:rPr>
              <a:t>навыками культурного предпринимательства и проектной </a:t>
            </a:r>
            <a:r>
              <a:rPr lang="ru-RU" sz="2400" dirty="0" smtClean="0">
                <a:latin typeface="Calibri" pitchFamily="34" charset="0"/>
                <a:ea typeface="Calibri"/>
              </a:rPr>
              <a:t>деятельности,</a:t>
            </a:r>
          </a:p>
          <a:p>
            <a:pPr algn="just"/>
            <a:r>
              <a:rPr lang="ru-RU" sz="2400" dirty="0" smtClean="0">
                <a:latin typeface="Calibri" pitchFamily="34" charset="0"/>
                <a:ea typeface="Calibri"/>
              </a:rPr>
              <a:t>принимающий </a:t>
            </a:r>
            <a:r>
              <a:rPr lang="ru-RU" sz="2400" dirty="0">
                <a:latin typeface="Calibri" pitchFamily="34" charset="0"/>
                <a:ea typeface="Calibri"/>
              </a:rPr>
              <a:t>поликультурный уклад городской жизни, имеющий экологию мышления, духовно-нравственный стержень и семейные ценности, </a:t>
            </a:r>
            <a:endParaRPr lang="ru-RU" sz="2400" dirty="0" smtClean="0">
              <a:latin typeface="Calibri" pitchFamily="34" charset="0"/>
              <a:ea typeface="Calibri"/>
            </a:endParaRPr>
          </a:p>
          <a:p>
            <a:pPr algn="just"/>
            <a:r>
              <a:rPr lang="ru-RU" sz="2400" dirty="0" smtClean="0">
                <a:latin typeface="Calibri" pitchFamily="34" charset="0"/>
                <a:ea typeface="Calibri"/>
              </a:rPr>
              <a:t>проявляющий </a:t>
            </a:r>
            <a:r>
              <a:rPr lang="ru-RU" sz="2400" dirty="0">
                <a:latin typeface="Calibri" pitchFamily="34" charset="0"/>
                <a:ea typeface="Calibri"/>
              </a:rPr>
              <a:t>ответственную инициативу, лидерские качества, способный к кооперации и сотрудничеству, </a:t>
            </a:r>
            <a:endParaRPr lang="ru-RU" sz="2400" dirty="0" smtClean="0">
              <a:latin typeface="Calibri" pitchFamily="34" charset="0"/>
              <a:ea typeface="Calibri"/>
            </a:endParaRPr>
          </a:p>
          <a:p>
            <a:pPr algn="just"/>
            <a:r>
              <a:rPr lang="ru-RU" sz="2400" dirty="0" smtClean="0">
                <a:latin typeface="Calibri" pitchFamily="34" charset="0"/>
                <a:ea typeface="Calibri"/>
              </a:rPr>
              <a:t>стремящийся </a:t>
            </a:r>
            <a:r>
              <a:rPr lang="ru-RU" sz="2400" dirty="0">
                <a:latin typeface="Calibri" pitchFamily="34" charset="0"/>
                <a:ea typeface="Calibri"/>
              </a:rPr>
              <a:t>к профессиональному росту для повышения качества жизни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855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Обновленный урок технологии: содержание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455262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2531</TotalTime>
  <Words>1509</Words>
  <Application>Microsoft Office PowerPoint</Application>
  <PresentationFormat>Экран (4:3)</PresentationFormat>
  <Paragraphs>287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1_Эркер</vt:lpstr>
      <vt:lpstr>Тема Office</vt:lpstr>
      <vt:lpstr>Предметная область «Технология»: обновление содержания</vt:lpstr>
      <vt:lpstr>Нормативные основания</vt:lpstr>
      <vt:lpstr>Нормативные основания</vt:lpstr>
      <vt:lpstr>Главные позиции Концепции</vt:lpstr>
      <vt:lpstr>Главные позиции Концепции (5-9 классы)</vt:lpstr>
      <vt:lpstr>Главные позиции Концепции (10-11 классы)</vt:lpstr>
      <vt:lpstr>Приоритетные результаты обучающихся</vt:lpstr>
      <vt:lpstr>Компетенции горожанина будущего</vt:lpstr>
      <vt:lpstr>Обновленный урок технологии: содержание </vt:lpstr>
      <vt:lpstr>Технологии</vt:lpstr>
      <vt:lpstr>Анкетирование</vt:lpstr>
      <vt:lpstr>НАЧАЛЬНАЯ ШКОЛА</vt:lpstr>
      <vt:lpstr>ОСНОВНАЯ ШКОЛА</vt:lpstr>
      <vt:lpstr>СРЕДНЯЯ ШКОЛА</vt:lpstr>
      <vt:lpstr>ДЕФИЦИТЫ </vt:lpstr>
      <vt:lpstr>УПРАВЛЕНЧЕСКИЕ ШАГИ</vt:lpstr>
      <vt:lpstr>Модели реализации содержания</vt:lpstr>
      <vt:lpstr>МКУ КРАСНОЯРСКИЙ информационно-методический центр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модель</dc:title>
  <dc:creator>noo@kimc.ms</dc:creator>
  <cp:lastModifiedBy>noo@kimc.ms</cp:lastModifiedBy>
  <cp:revision>181</cp:revision>
  <dcterms:created xsi:type="dcterms:W3CDTF">2019-06-13T03:36:49Z</dcterms:created>
  <dcterms:modified xsi:type="dcterms:W3CDTF">2019-11-29T06:45:03Z</dcterms:modified>
</cp:coreProperties>
</file>