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01F3-F94C-4C6B-83BC-9C12DF5D5CA8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3332-5A0F-4633-AECB-1653C05E92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01F3-F94C-4C6B-83BC-9C12DF5D5CA8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3332-5A0F-4633-AECB-1653C05E92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01F3-F94C-4C6B-83BC-9C12DF5D5CA8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3332-5A0F-4633-AECB-1653C05E92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01F3-F94C-4C6B-83BC-9C12DF5D5CA8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3332-5A0F-4633-AECB-1653C05E92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01F3-F94C-4C6B-83BC-9C12DF5D5CA8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3332-5A0F-4633-AECB-1653C05E92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01F3-F94C-4C6B-83BC-9C12DF5D5CA8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3332-5A0F-4633-AECB-1653C05E92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01F3-F94C-4C6B-83BC-9C12DF5D5CA8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3332-5A0F-4633-AECB-1653C05E92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01F3-F94C-4C6B-83BC-9C12DF5D5CA8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3332-5A0F-4633-AECB-1653C05E92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01F3-F94C-4C6B-83BC-9C12DF5D5CA8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3332-5A0F-4633-AECB-1653C05E92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01F3-F94C-4C6B-83BC-9C12DF5D5CA8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3332-5A0F-4633-AECB-1653C05E92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01F3-F94C-4C6B-83BC-9C12DF5D5CA8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8B3332-5A0F-4633-AECB-1653C05E92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FB01F3-F94C-4C6B-83BC-9C12DF5D5CA8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8B3332-5A0F-4633-AECB-1653C05E921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908720"/>
            <a:ext cx="8352928" cy="2507704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4400" b="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«Где у него кнопка</a:t>
            </a:r>
            <a:r>
              <a:rPr lang="ru-RU" sz="4400" b="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?</a:t>
            </a:r>
            <a:r>
              <a:rPr lang="en-US" sz="4400" b="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 - </a:t>
            </a:r>
            <a:r>
              <a:rPr lang="ru-RU" sz="4400" b="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 </a:t>
            </a:r>
            <a:r>
              <a:rPr lang="ru-RU" sz="4400" b="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/>
            </a:r>
            <a:br>
              <a:rPr lang="ru-RU" sz="4400" b="0" dirty="0" smtClean="0">
                <a:solidFill>
                  <a:schemeClr val="accent2">
                    <a:lumMod val="50000"/>
                  </a:schemeClr>
                </a:solidFill>
                <a:effectLst/>
              </a:rPr>
            </a:br>
            <a:r>
              <a:rPr lang="ru-RU" sz="4400" b="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развитие мотивации учения у ребенка с ЗПР»</a:t>
            </a:r>
            <a:endParaRPr lang="ru-RU" sz="4400" b="0" dirty="0"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861048"/>
            <a:ext cx="7854696" cy="1752600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Баянова</a:t>
            </a:r>
            <a:r>
              <a:rPr lang="ru-RU" sz="2000" dirty="0" smtClean="0"/>
              <a:t> А.В.</a:t>
            </a:r>
          </a:p>
          <a:p>
            <a:r>
              <a:rPr lang="ru-RU" sz="2000" dirty="0" smtClean="0"/>
              <a:t>Педагог-психолог МБУ ЦППМиСП№5 </a:t>
            </a:r>
          </a:p>
          <a:p>
            <a:r>
              <a:rPr lang="ru-RU" sz="2000" dirty="0" smtClean="0"/>
              <a:t>«Сознание»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Лозунг: «Мы сделали это сами!»</a:t>
            </a:r>
          </a:p>
          <a:p>
            <a:r>
              <a:rPr lang="ru-RU" sz="3200" dirty="0" smtClean="0"/>
              <a:t>Лозунг: «Мы можем выбирать»</a:t>
            </a:r>
          </a:p>
          <a:p>
            <a:r>
              <a:rPr lang="ru-RU" sz="3200" dirty="0" smtClean="0"/>
              <a:t>Лозунг: «У меня это получается, я понял, я умею!»</a:t>
            </a:r>
          </a:p>
          <a:p>
            <a:pPr algn="ctr">
              <a:buNone/>
            </a:pPr>
            <a:r>
              <a:rPr lang="ru-RU" sz="3200" b="1" dirty="0" smtClean="0"/>
              <a:t>Учебная мотивация (желание учиться) запускается не столько объективным успехом, сколько ощущением своей успешности</a:t>
            </a:r>
            <a:r>
              <a:rPr lang="ru-RU" sz="3200" dirty="0" smtClean="0"/>
              <a:t>.</a:t>
            </a:r>
          </a:p>
          <a:p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4000" dirty="0" smtClean="0"/>
              <a:t>Правила позитивной обратной связи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должна быть </a:t>
            </a:r>
            <a:r>
              <a:rPr lang="ru-RU" sz="2000" i="1" dirty="0" smtClean="0"/>
              <a:t>ясной, конкретной и содержательной, </a:t>
            </a:r>
            <a:r>
              <a:rPr lang="ru-RU" sz="2000" dirty="0" smtClean="0"/>
              <a:t>имеющей прямое отношение к данной работе (ответу);</a:t>
            </a:r>
          </a:p>
          <a:p>
            <a:r>
              <a:rPr lang="ru-RU" sz="2000" dirty="0" smtClean="0"/>
              <a:t>дается </a:t>
            </a:r>
            <a:r>
              <a:rPr lang="ru-RU" sz="2000" i="1" dirty="0" smtClean="0"/>
              <a:t>за проявленные усилия, </a:t>
            </a:r>
            <a:r>
              <a:rPr lang="ru-RU" sz="2000" dirty="0" smtClean="0"/>
              <a:t>настойчивость, а также за достижение конкретных целей. Поддерживайте продвижение в понимании, а не простое запоминание материала;</a:t>
            </a:r>
          </a:p>
          <a:p>
            <a:r>
              <a:rPr lang="ru-RU" sz="2000" dirty="0" smtClean="0"/>
              <a:t>должна быть </a:t>
            </a:r>
            <a:r>
              <a:rPr lang="ru-RU" sz="2000" i="1" dirty="0" smtClean="0"/>
              <a:t>индивидуально </a:t>
            </a:r>
            <a:r>
              <a:rPr lang="ru-RU" sz="2000" dirty="0" smtClean="0"/>
              <a:t>ориентированной, без оценок и сравнений с другими учениками, то есть оценивается динамика развития: сравниваются умения сегодняшние со вчерашними;</a:t>
            </a:r>
          </a:p>
          <a:p>
            <a:r>
              <a:rPr lang="ru-RU" sz="2000" dirty="0" smtClean="0"/>
              <a:t>похвала должна </a:t>
            </a:r>
            <a:r>
              <a:rPr lang="ru-RU" sz="2000" i="1" dirty="0" smtClean="0"/>
              <a:t>быть искренней, честной и </a:t>
            </a:r>
            <a:r>
              <a:rPr lang="ru-RU" sz="2000" i="1" dirty="0" err="1" smtClean="0"/>
              <a:t>спонтанной,справедливой</a:t>
            </a:r>
            <a:r>
              <a:rPr lang="ru-RU" sz="2000" i="1" dirty="0" smtClean="0"/>
              <a:t>, </a:t>
            </a:r>
            <a:r>
              <a:rPr lang="ru-RU" sz="2000" dirty="0" smtClean="0"/>
              <a:t>чтобы в похвалу верилось. Интонации, энтузиазм в голосе, мимике и жестах тут очень важны .</a:t>
            </a:r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u="sng" dirty="0" smtClean="0"/>
              <a:t>Эффективные приемы мотивации:</a:t>
            </a:r>
            <a:endParaRPr lang="ru-RU" sz="40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dirty="0" smtClean="0"/>
              <a:t>наклейки, сюрпризные моменты,</a:t>
            </a:r>
          </a:p>
          <a:p>
            <a:pPr fontAlgn="base"/>
            <a:r>
              <a:rPr lang="ru-RU" dirty="0" smtClean="0"/>
              <a:t>-</a:t>
            </a:r>
            <a:r>
              <a:rPr lang="ru-RU" dirty="0" err="1" smtClean="0"/>
              <a:t>дозированность</a:t>
            </a:r>
            <a:r>
              <a:rPr lang="ru-RU" dirty="0" smtClean="0"/>
              <a:t> учебного материала,</a:t>
            </a:r>
          </a:p>
          <a:p>
            <a:pPr fontAlgn="base"/>
            <a:r>
              <a:rPr lang="ru-RU" dirty="0" smtClean="0"/>
              <a:t>- опора на наглядность, </a:t>
            </a:r>
          </a:p>
          <a:p>
            <a:pPr fontAlgn="base"/>
            <a:r>
              <a:rPr lang="ru-RU" dirty="0" smtClean="0"/>
              <a:t>-многократное повторение, </a:t>
            </a:r>
          </a:p>
          <a:p>
            <a:pPr fontAlgn="base"/>
            <a:r>
              <a:rPr lang="ru-RU" dirty="0" smtClean="0"/>
              <a:t>-частая смена видов деятельности, </a:t>
            </a:r>
          </a:p>
          <a:p>
            <a:pPr fontAlgn="base"/>
            <a:r>
              <a:rPr lang="ru-RU" dirty="0" smtClean="0"/>
              <a:t>-использование </a:t>
            </a:r>
            <a:r>
              <a:rPr lang="ru-RU" dirty="0" err="1" smtClean="0"/>
              <a:t>здоровьесберегающих</a:t>
            </a:r>
            <a:r>
              <a:rPr lang="ru-RU" dirty="0" smtClean="0"/>
              <a:t> технологий.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dirty="0" smtClean="0"/>
              <a:t>Конкретизируем знания по вопросу: «Что такое </a:t>
            </a:r>
            <a:r>
              <a:rPr lang="ru-RU" dirty="0" err="1" smtClean="0"/>
              <a:t>мотивация,ее</a:t>
            </a:r>
            <a:r>
              <a:rPr lang="ru-RU" dirty="0" smtClean="0"/>
              <a:t> виды?»;</a:t>
            </a:r>
          </a:p>
          <a:p>
            <a:pPr fontAlgn="base"/>
            <a:r>
              <a:rPr lang="ru-RU" dirty="0" smtClean="0"/>
              <a:t>Разберемся в особенностях мотивационной сферы у детей с ЗПР;</a:t>
            </a:r>
          </a:p>
          <a:p>
            <a:r>
              <a:rPr lang="ru-RU" dirty="0" smtClean="0"/>
              <a:t>Поговорим об условиях, способах, приемах повышения учебной мотивации у обучающихся.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fontAlgn="base"/>
            <a:r>
              <a:rPr lang="ru-RU" dirty="0" smtClean="0"/>
              <a:t>Напишите: Какие трудности,  испытывает учитель, если в классе присутствуют </a:t>
            </a:r>
            <a:r>
              <a:rPr lang="ru-RU" dirty="0" err="1" smtClean="0"/>
              <a:t>незамотивированные</a:t>
            </a:r>
            <a:r>
              <a:rPr lang="ru-RU" dirty="0" smtClean="0"/>
              <a:t> ученики?</a:t>
            </a:r>
          </a:p>
          <a:p>
            <a:pPr algn="ctr" fontAlgn="base"/>
            <a:r>
              <a:rPr lang="ru-RU" dirty="0" smtClean="0"/>
              <a:t>Какие трудности испытывает </a:t>
            </a:r>
            <a:r>
              <a:rPr lang="ru-RU" dirty="0" err="1" smtClean="0"/>
              <a:t>незамотивированный</a:t>
            </a:r>
            <a:r>
              <a:rPr lang="ru-RU" dirty="0" smtClean="0"/>
              <a:t> ученик?</a:t>
            </a:r>
          </a:p>
          <a:p>
            <a:pPr fontAlgn="base">
              <a:buNone/>
            </a:pPr>
            <a:endParaRPr lang="ru-RU" dirty="0" smtClean="0"/>
          </a:p>
          <a:p>
            <a:pPr fontAlgn="base"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Мотивация</a:t>
            </a:r>
            <a:r>
              <a:rPr lang="ru-RU" dirty="0" smtClean="0"/>
              <a:t> (от </a:t>
            </a:r>
            <a:r>
              <a:rPr lang="ru-RU" u="sng" dirty="0" smtClean="0"/>
              <a:t>лат.</a:t>
            </a:r>
            <a:r>
              <a:rPr lang="ru-RU" dirty="0" smtClean="0"/>
              <a:t> </a:t>
            </a:r>
            <a:r>
              <a:rPr lang="ru-RU" i="1" dirty="0" err="1" smtClean="0"/>
              <a:t>movere</a:t>
            </a:r>
            <a:r>
              <a:rPr lang="ru-RU" dirty="0" smtClean="0"/>
              <a:t> ) — побуждение к </a:t>
            </a:r>
            <a:r>
              <a:rPr lang="ru-RU" u="sng" dirty="0" smtClean="0"/>
              <a:t>действию</a:t>
            </a:r>
            <a:r>
              <a:rPr lang="ru-RU" dirty="0" smtClean="0"/>
              <a:t>; динамический процесс </a:t>
            </a:r>
            <a:r>
              <a:rPr lang="ru-RU" u="sng" dirty="0" smtClean="0"/>
              <a:t>психофизиологического</a:t>
            </a:r>
            <a:r>
              <a:rPr lang="ru-RU" dirty="0" smtClean="0"/>
              <a:t> плана, управляющий поведением </a:t>
            </a:r>
            <a:r>
              <a:rPr lang="ru-RU" u="sng" dirty="0" smtClean="0"/>
              <a:t>человека</a:t>
            </a:r>
            <a:r>
              <a:rPr lang="ru-RU" dirty="0" smtClean="0"/>
              <a:t>, определяющий его направленность, организованность, </a:t>
            </a:r>
            <a:r>
              <a:rPr lang="ru-RU" u="sng" dirty="0" smtClean="0"/>
              <a:t>активность</a:t>
            </a:r>
            <a:r>
              <a:rPr lang="ru-RU" dirty="0" smtClean="0"/>
              <a:t> и устойчивость.</a:t>
            </a:r>
          </a:p>
          <a:p>
            <a:pPr fontAlgn="base"/>
            <a:r>
              <a:rPr lang="ru-RU" b="1" dirty="0" smtClean="0"/>
              <a:t>Мотив </a:t>
            </a:r>
            <a:r>
              <a:rPr lang="ru-RU" dirty="0" smtClean="0"/>
              <a:t>– любая внутренняя движущая сила поведения и деятельности.</a:t>
            </a:r>
          </a:p>
          <a:p>
            <a:pPr fontAlgn="base"/>
            <a:r>
              <a:rPr lang="ru-RU" b="1" dirty="0" smtClean="0"/>
              <a:t>Мотив </a:t>
            </a:r>
            <a:r>
              <a:rPr lang="ru-RU" dirty="0" smtClean="0"/>
              <a:t>— это побуждение к действию.</a:t>
            </a:r>
          </a:p>
          <a:p>
            <a:r>
              <a:rPr lang="ru-RU" b="1" dirty="0" smtClean="0"/>
              <a:t>Учебная мотивация</a:t>
            </a:r>
            <a:r>
              <a:rPr lang="ru-RU" dirty="0" smtClean="0"/>
              <a:t> – это процесс, который запускает, направляет и поддерживает усилия, направленные на выполнение учебной деятельности.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Виды мотивов: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r>
              <a:rPr lang="ru-RU" sz="2800" b="1" i="1" u="sng" dirty="0" smtClean="0"/>
              <a:t>Внутренние </a:t>
            </a:r>
          </a:p>
          <a:p>
            <a:pPr fontAlgn="base"/>
            <a:r>
              <a:rPr lang="ru-RU" sz="1700" dirty="0" smtClean="0"/>
              <a:t>потребность в саморазвитии;</a:t>
            </a:r>
          </a:p>
          <a:p>
            <a:pPr fontAlgn="base"/>
            <a:r>
              <a:rPr lang="ru-RU" sz="1700" dirty="0" smtClean="0"/>
              <a:t>интерес к знаниям и способам его добывания;</a:t>
            </a:r>
          </a:p>
          <a:p>
            <a:pPr fontAlgn="base"/>
            <a:r>
              <a:rPr lang="ru-RU" sz="1700" dirty="0" smtClean="0"/>
              <a:t> мотив достижения;</a:t>
            </a:r>
          </a:p>
          <a:p>
            <a:pPr fontAlgn="base"/>
            <a:r>
              <a:rPr lang="ru-RU" sz="1700" dirty="0" smtClean="0"/>
              <a:t>мотивы, связанные с содержанием учебной деятельности;</a:t>
            </a:r>
          </a:p>
          <a:p>
            <a:pPr fontAlgn="base"/>
            <a:r>
              <a:rPr lang="ru-RU" sz="2400" b="1" u="sng" dirty="0" smtClean="0"/>
              <a:t>Внешние:</a:t>
            </a:r>
            <a:r>
              <a:rPr lang="ru-RU" sz="1800" u="sng" dirty="0" smtClean="0"/>
              <a:t> </a:t>
            </a:r>
            <a:r>
              <a:rPr lang="ru-RU" sz="1800" dirty="0" smtClean="0"/>
              <a:t>связанны с соц.ситуацией, с взаимодействием школьника с другими людьми.</a:t>
            </a:r>
          </a:p>
          <a:p>
            <a:pPr fontAlgn="base"/>
            <a:r>
              <a:rPr lang="ru-RU" sz="1800" dirty="0" smtClean="0"/>
              <a:t>мотивы получения одобрения и избегания порицания от окружающих (мотивы поощрения и наказания);</a:t>
            </a:r>
          </a:p>
          <a:p>
            <a:pPr fontAlgn="base"/>
            <a:r>
              <a:rPr lang="ru-RU" sz="1800" dirty="0" smtClean="0"/>
              <a:t>стремление быть полезным обществу;</a:t>
            </a:r>
          </a:p>
          <a:p>
            <a:pPr fontAlgn="base"/>
            <a:r>
              <a:rPr lang="ru-RU" sz="1800" dirty="0" smtClean="0"/>
              <a:t>чувство ответственности перед родителями, учителем;</a:t>
            </a:r>
          </a:p>
          <a:p>
            <a:pPr fontAlgn="base"/>
            <a:r>
              <a:rPr lang="ru-RU" sz="1800" dirty="0" smtClean="0"/>
              <a:t>это стремление занять определенную позицию в отношениях с окружающими, получить их одобрение, авторитета у товарищей («товарищеский» мотив).</a:t>
            </a:r>
          </a:p>
          <a:p>
            <a:pPr fontAlgn="base"/>
            <a:endParaRPr lang="ru-RU" sz="1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864096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Характеристика детей с ЗПР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 Задержка психического развития</a:t>
            </a:r>
            <a:r>
              <a:rPr lang="ru-RU" dirty="0" smtClean="0"/>
              <a:t> -временное отставание развития психики в целом или отдельных ее функций (моторных, сенсорных, речевых, эмоционально-волевых).</a:t>
            </a:r>
          </a:p>
          <a:p>
            <a:r>
              <a:rPr lang="ru-RU" sz="2000" u="sng" dirty="0" smtClean="0"/>
              <a:t>Нарушения интеллекта </a:t>
            </a:r>
            <a:r>
              <a:rPr lang="ru-RU" sz="2000" dirty="0" smtClean="0"/>
              <a:t>у детей с задержкой психического развития носят легкий характер, однако затрагивают все интеллектуальные процессы: восприятие, внимание, память, мышление, речь. </a:t>
            </a:r>
          </a:p>
          <a:p>
            <a:r>
              <a:rPr lang="ru-RU" sz="2000" u="sng" dirty="0" smtClean="0"/>
              <a:t>Восприятие у ребенка </a:t>
            </a:r>
            <a:r>
              <a:rPr lang="ru-RU" sz="2000" dirty="0" smtClean="0"/>
              <a:t>с ЗПР фрагментарно, замедленно, неточно. Лучше развито зрительное восприятие, хуже – слуховое, поэтому объяснение учебного материала детям с задержкой психического развития должно сочетаться с наглядной опорой. </a:t>
            </a:r>
          </a:p>
          <a:p>
            <a:r>
              <a:rPr lang="ru-RU" sz="2000" u="sng" dirty="0" smtClean="0"/>
              <a:t>Внимание у детей </a:t>
            </a:r>
            <a:r>
              <a:rPr lang="ru-RU" sz="2000" dirty="0" smtClean="0"/>
              <a:t>с задержкой психического развития неустойчиво, кратковременно, поверхностно. Любые посторонние стимулы отвлекают ребенка и переключают внимание.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r>
              <a:rPr lang="ru-RU" sz="2000" u="sng" dirty="0" smtClean="0"/>
              <a:t>Память у детей </a:t>
            </a:r>
            <a:r>
              <a:rPr lang="ru-RU" sz="2000" dirty="0" smtClean="0"/>
              <a:t>с задержкой психического развития характеризуется мозаичностью запоминания материала, слабой избирательностью, преобладанием наглядно-образной памяти над вербальной.</a:t>
            </a:r>
          </a:p>
          <a:p>
            <a:r>
              <a:rPr lang="ru-RU" sz="2000" u="sng" dirty="0" err="1" smtClean="0"/>
              <a:t>Мышление.</a:t>
            </a:r>
            <a:r>
              <a:rPr lang="ru-RU" sz="2000" dirty="0" err="1" smtClean="0"/>
              <a:t>Дети</a:t>
            </a:r>
            <a:r>
              <a:rPr lang="ru-RU" sz="2000" dirty="0" smtClean="0"/>
              <a:t> с ЗПР испытывают трудности с анализом и синтезом, сравнением, обобщением; не могут упорядочить события, построить умозаключение, сформулировать выводы.</a:t>
            </a:r>
          </a:p>
          <a:p>
            <a:r>
              <a:rPr lang="ru-RU" sz="2000" dirty="0" smtClean="0"/>
              <a:t>Речь. Бедность </a:t>
            </a:r>
            <a:r>
              <a:rPr lang="ru-RU" sz="2000" dirty="0" err="1" smtClean="0"/>
              <a:t>словаря,речевая</a:t>
            </a:r>
            <a:r>
              <a:rPr lang="ru-RU" sz="2000" dirty="0" smtClean="0"/>
              <a:t> пассивность.</a:t>
            </a:r>
          </a:p>
          <a:p>
            <a:r>
              <a:rPr lang="ru-RU" sz="2000" u="sng" dirty="0" smtClean="0"/>
              <a:t>Личностная сфера </a:t>
            </a:r>
            <a:r>
              <a:rPr lang="ru-RU" sz="2000" dirty="0" smtClean="0"/>
              <a:t>характеризуется: эмоциональной лабильностью, легкой сменой настроения, внушаемостью, безынициативностью, безволием, неуверенностью в </a:t>
            </a:r>
            <a:r>
              <a:rPr lang="ru-RU" sz="2000" dirty="0" err="1" smtClean="0"/>
              <a:t>себе,незрелостью</a:t>
            </a:r>
            <a:r>
              <a:rPr lang="ru-RU" sz="2000" dirty="0" smtClean="0"/>
              <a:t> личности в целом. Могут отмечаться аффективные реакции, агрессивность, конфликтность, повышенная тревожность. </a:t>
            </a:r>
          </a:p>
          <a:p>
            <a:r>
              <a:rPr lang="ru-RU" sz="2000" u="sng" dirty="0" smtClean="0"/>
              <a:t>Мотивационная </a:t>
            </a:r>
            <a:r>
              <a:rPr lang="ru-RU" sz="2000" u="sng" dirty="0" err="1" smtClean="0"/>
              <a:t>сферы</a:t>
            </a:r>
            <a:r>
              <a:rPr lang="ru-RU" sz="2000" dirty="0" err="1" smtClean="0"/>
              <a:t>.Внешние</a:t>
            </a:r>
            <a:r>
              <a:rPr lang="ru-RU" sz="2000" dirty="0" smtClean="0"/>
              <a:t> </a:t>
            </a:r>
            <a:r>
              <a:rPr lang="ru-RU" sz="2000" dirty="0" err="1" smtClean="0"/>
              <a:t>мотивы.Избегание</a:t>
            </a:r>
            <a:r>
              <a:rPr lang="ru-RU" sz="2000" dirty="0" smtClean="0"/>
              <a:t> </a:t>
            </a:r>
            <a:r>
              <a:rPr lang="ru-RU" sz="2000" dirty="0" err="1" smtClean="0"/>
              <a:t>неудачи,желание</a:t>
            </a:r>
            <a:r>
              <a:rPr lang="ru-RU" sz="2000" dirty="0" smtClean="0"/>
              <a:t> избежать </a:t>
            </a:r>
            <a:r>
              <a:rPr lang="ru-RU" sz="2000" dirty="0" err="1" smtClean="0"/>
              <a:t>наказания,не</a:t>
            </a:r>
            <a:r>
              <a:rPr lang="ru-RU" sz="2000" dirty="0" smtClean="0"/>
              <a:t> расстроить родителей.</a:t>
            </a: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512168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800" b="1" dirty="0" err="1" smtClean="0"/>
              <a:t>Пути,способы</a:t>
            </a:r>
            <a:r>
              <a:rPr lang="ru-RU" sz="2800" b="1" dirty="0" smtClean="0"/>
              <a:t>  формирования положительной мотивации учебной деятельности у обучающихся: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Создание эмоционально-комфортной атмосферы в классном коллективе.</a:t>
            </a:r>
          </a:p>
          <a:p>
            <a:r>
              <a:rPr lang="ru-RU" b="1" u="sng" dirty="0" smtClean="0"/>
              <a:t>Личность учителя (профессионал своего </a:t>
            </a:r>
            <a:r>
              <a:rPr lang="ru-RU" b="1" u="sng" dirty="0" err="1" smtClean="0"/>
              <a:t>дела.Любит</a:t>
            </a:r>
            <a:r>
              <a:rPr lang="ru-RU" b="1" u="sng" dirty="0" smtClean="0"/>
              <a:t> детей и верит в каждого).</a:t>
            </a:r>
          </a:p>
          <a:p>
            <a:pPr algn="ctr">
              <a:buNone/>
            </a:pPr>
            <a:r>
              <a:rPr lang="ru-RU" dirty="0" smtClean="0"/>
              <a:t>Отсюда вытекает основная задача учителя – </a:t>
            </a:r>
            <a:r>
              <a:rPr lang="ru-RU" b="1" dirty="0" smtClean="0"/>
              <a:t>развивать стремление к успеху, всячески поощрять даже самое маленькое достижение, не акцентировать внимание на неудачах.</a:t>
            </a:r>
          </a:p>
          <a:p>
            <a:pPr algn="just"/>
            <a:r>
              <a:rPr lang="ru-RU" b="1" i="1" dirty="0" smtClean="0"/>
              <a:t>Тесное сотрудничество всех участников образовательного процесса (учителя, родителя, специалистов).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229600" cy="2511152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3200" b="1" i="1" u="sng" dirty="0" smtClean="0"/>
              <a:t>Три кита учебной мотивации </a:t>
            </a:r>
            <a:r>
              <a:rPr lang="ru-RU" sz="3200" b="1" i="1" dirty="0" smtClean="0"/>
              <a:t>= Ощущение самостоятельности процесса поиска знаний + Ощущение свободы выбора + ощущение успешности (компетентности).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</TotalTime>
  <Words>339</Words>
  <Application>Microsoft Office PowerPoint</Application>
  <PresentationFormat>Экран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«Где у него кнопка? -   развитие мотивации учения у ребенка с ЗПР»</vt:lpstr>
      <vt:lpstr>План:</vt:lpstr>
      <vt:lpstr>Упражнение</vt:lpstr>
      <vt:lpstr>Слайд 4</vt:lpstr>
      <vt:lpstr>Виды мотивов:</vt:lpstr>
      <vt:lpstr>Характеристика детей с ЗПР</vt:lpstr>
      <vt:lpstr>Слайд 7</vt:lpstr>
      <vt:lpstr>  Пути,способы  формирования положительной мотивации учебной деятельности у обучающихся: </vt:lpstr>
      <vt:lpstr>Три кита учебной мотивации = Ощущение самостоятельности процесса поиска знаний + Ощущение свободы выбора + ощущение успешности (компетентности). </vt:lpstr>
      <vt:lpstr>Слайд 10</vt:lpstr>
      <vt:lpstr>Правила позитивной обратной связи</vt:lpstr>
      <vt:lpstr>Эффективные приемы мотивации: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«Где у него кнопка? Способы,пути формирования учебной мотивации у детей с ЗПР</dc:title>
  <dc:creator>Костя</dc:creator>
  <cp:lastModifiedBy>ЦС-1</cp:lastModifiedBy>
  <cp:revision>14</cp:revision>
  <dcterms:created xsi:type="dcterms:W3CDTF">2021-11-22T15:50:53Z</dcterms:created>
  <dcterms:modified xsi:type="dcterms:W3CDTF">2021-11-24T06:49:20Z</dcterms:modified>
</cp:coreProperties>
</file>