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  <p:sldMasterId id="2147483881" r:id="rId3"/>
  </p:sldMasterIdLst>
  <p:notesMasterIdLst>
    <p:notesMasterId r:id="rId18"/>
  </p:notesMasterIdLst>
  <p:handoutMasterIdLst>
    <p:handoutMasterId r:id="rId19"/>
  </p:handoutMasterIdLst>
  <p:sldIdLst>
    <p:sldId id="330" r:id="rId4"/>
    <p:sldId id="331" r:id="rId5"/>
    <p:sldId id="332" r:id="rId6"/>
    <p:sldId id="341" r:id="rId7"/>
    <p:sldId id="342" r:id="rId8"/>
    <p:sldId id="343" r:id="rId9"/>
    <p:sldId id="344" r:id="rId10"/>
    <p:sldId id="337" r:id="rId11"/>
    <p:sldId id="338" r:id="rId12"/>
    <p:sldId id="333" r:id="rId13"/>
    <p:sldId id="335" r:id="rId14"/>
    <p:sldId id="340" r:id="rId15"/>
    <p:sldId id="336" r:id="rId16"/>
    <p:sldId id="339" r:id="rId17"/>
  </p:sldIdLst>
  <p:sldSz cx="9144000" cy="5143500" type="screen16x9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32474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64949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97424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29899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1623746" algn="l" defTabSz="649498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1948495" algn="l" defTabSz="649498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2273244" algn="l" defTabSz="649498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2597993" algn="l" defTabSz="649498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7523A"/>
    <a:srgbClr val="CE5A4A"/>
    <a:srgbClr val="415C79"/>
    <a:srgbClr val="E74C3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8" autoAdjust="0"/>
    <p:restoredTop sz="94660"/>
  </p:normalViewPr>
  <p:slideViewPr>
    <p:cSldViewPr snapToGrid="0">
      <p:cViewPr>
        <p:scale>
          <a:sx n="124" d="100"/>
          <a:sy n="124" d="100"/>
        </p:scale>
        <p:origin x="-39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3BEE5-638F-4B09-A493-BBF1A94A52A5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2F8E9-73D8-4FCA-95B0-B0D7780952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6913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4AA194-E9EF-4649-8160-59F993DF8D04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A59597B-DEC3-44D6-BA3A-BD9A677EB2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04173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24749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4949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74247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298997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23746" algn="l" defTabSz="6494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48495" algn="l" defTabSz="6494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73244" algn="l" defTabSz="6494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597993" algn="l" defTabSz="6494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F9C8BE-2270-41F9-B9FF-433F00C67295}" type="slidenum">
              <a:rPr lang="zh-CN" altLang="en-US" smtClean="0"/>
              <a:pPr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F9C8BE-2270-41F9-B9FF-433F00C67295}" type="slidenum">
              <a:rPr lang="zh-CN" altLang="en-US" smtClean="0"/>
              <a:pPr/>
              <a:t>9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2842841"/>
            <a:ext cx="4572000" cy="17213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830794"/>
            <a:ext cx="4572000" cy="17213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021486"/>
            <a:ext cx="9144000" cy="179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478000" y="190691"/>
            <a:ext cx="3933825" cy="112043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1432608" y="1428464"/>
            <a:ext cx="125753" cy="17145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284559" y="1233822"/>
            <a:ext cx="1443038" cy="1391528"/>
            <a:chOff x="1816" y="774"/>
            <a:chExt cx="777" cy="999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6" name="Рисунок 123" descr="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7311629" y="64939"/>
            <a:ext cx="1654969" cy="20058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124" descr="11__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4481513" y="830794"/>
            <a:ext cx="2676525" cy="12400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65" descr="2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241948" y="1774972"/>
            <a:ext cx="2658665" cy="12400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2039541" y="3020131"/>
            <a:ext cx="194072" cy="14430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 userDrawn="1"/>
        </p:nvSpPr>
        <p:spPr>
          <a:xfrm>
            <a:off x="4572000" y="2842841"/>
            <a:ext cx="4572000" cy="17213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 userDrawn="1"/>
        </p:nvSpPr>
        <p:spPr>
          <a:xfrm>
            <a:off x="0" y="830794"/>
            <a:ext cx="4572000" cy="17213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021486"/>
            <a:ext cx="9144000" cy="179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Прямоугольник 62"/>
          <p:cNvSpPr/>
          <p:nvPr userDrawn="1"/>
        </p:nvSpPr>
        <p:spPr>
          <a:xfrm>
            <a:off x="14476810" y="190691"/>
            <a:ext cx="3933825" cy="112043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4" name="Group 4"/>
          <p:cNvGrpSpPr>
            <a:grpSpLocks noChangeAspect="1"/>
          </p:cNvGrpSpPr>
          <p:nvPr userDrawn="1"/>
        </p:nvGrpSpPr>
        <p:grpSpPr bwMode="auto">
          <a:xfrm>
            <a:off x="284559" y="1233822"/>
            <a:ext cx="1443038" cy="1391528"/>
            <a:chOff x="1816" y="774"/>
            <a:chExt cx="777" cy="999"/>
          </a:xfrm>
        </p:grpSpPr>
        <p:sp>
          <p:nvSpPr>
            <p:cNvPr id="65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11" name="Рисунок 176" descr="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7312819" y="64939"/>
            <a:ext cx="1652588" cy="20058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Рисунок 177" descr="11__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4481513" y="830794"/>
            <a:ext cx="2677716" cy="12400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Рисунок 65" descr="2.t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241948" y="1774972"/>
            <a:ext cx="2658665" cy="12400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Прямоугольник 113"/>
          <p:cNvSpPr/>
          <p:nvPr userDrawn="1"/>
        </p:nvSpPr>
        <p:spPr>
          <a:xfrm>
            <a:off x="2039541" y="3020131"/>
            <a:ext cx="194072" cy="14430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016342" y="3316900"/>
            <a:ext cx="6477000" cy="455002"/>
          </a:xfrm>
        </p:spPr>
        <p:txBody>
          <a:bodyPr anchor="t"/>
          <a:lstStyle>
            <a:lvl1pPr>
              <a:defRPr sz="23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9" name="Заголовок 7"/>
          <p:cNvSpPr>
            <a:spLocks noGrp="1"/>
          </p:cNvSpPr>
          <p:nvPr>
            <p:ph type="ctrTitle"/>
          </p:nvPr>
        </p:nvSpPr>
        <p:spPr>
          <a:xfrm>
            <a:off x="2016342" y="3316900"/>
            <a:ext cx="6477000" cy="455002"/>
          </a:xfrm>
        </p:spPr>
        <p:txBody>
          <a:bodyPr anchor="t"/>
          <a:lstStyle>
            <a:lvl1pPr>
              <a:defRPr sz="23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2250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D50649-CA3D-4E04-A127-EBB4017E3901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4485"/>
            <a:ext cx="533400" cy="1824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8BD70-A92C-4862-8993-026EC6A2D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639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33338"/>
            <a:ext cx="2038350" cy="49148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775" y="33338"/>
            <a:ext cx="5962650" cy="49148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AD1D14-9B5C-4CA6-AE1C-3ACA23BE418A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4485"/>
            <a:ext cx="533400" cy="1824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AA248-5997-47BF-8D67-C316DCC68F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0201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24749" indent="0" algn="ctr">
              <a:buNone/>
              <a:defRPr/>
            </a:lvl2pPr>
            <a:lvl3pPr marL="649498" indent="0" algn="ctr">
              <a:buNone/>
              <a:defRPr/>
            </a:lvl3pPr>
            <a:lvl4pPr marL="974247" indent="0" algn="ctr">
              <a:buNone/>
              <a:defRPr/>
            </a:lvl4pPr>
            <a:lvl5pPr marL="1298997" indent="0" algn="ctr">
              <a:buNone/>
              <a:defRPr/>
            </a:lvl5pPr>
            <a:lvl6pPr marL="1623746" indent="0" algn="ctr">
              <a:buNone/>
              <a:defRPr/>
            </a:lvl6pPr>
            <a:lvl7pPr marL="1948495" indent="0" algn="ctr">
              <a:buNone/>
              <a:defRPr/>
            </a:lvl7pPr>
            <a:lvl8pPr marL="2273244" indent="0" algn="ctr">
              <a:buNone/>
              <a:defRPr/>
            </a:lvl8pPr>
            <a:lvl9pPr marL="2597993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C5774A-4492-4756-B92B-D6B2E1F16286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2493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1"/>
          </a:xfrm>
        </p:spPr>
        <p:txBody>
          <a:bodyPr anchor="b"/>
          <a:lstStyle>
            <a:lvl1pPr algn="ctr">
              <a:defRPr sz="43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700"/>
            </a:lvl1pPr>
            <a:lvl2pPr marL="324749" indent="0" algn="ctr">
              <a:buNone/>
              <a:defRPr sz="1400"/>
            </a:lvl2pPr>
            <a:lvl3pPr marL="649498" indent="0" algn="ctr">
              <a:buNone/>
              <a:defRPr sz="1300"/>
            </a:lvl3pPr>
            <a:lvl4pPr marL="974247" indent="0" algn="ctr">
              <a:buNone/>
              <a:defRPr sz="1100"/>
            </a:lvl4pPr>
            <a:lvl5pPr marL="1298997" indent="0" algn="ctr">
              <a:buNone/>
              <a:defRPr sz="1100"/>
            </a:lvl5pPr>
            <a:lvl6pPr marL="1623746" indent="0" algn="ctr">
              <a:buNone/>
              <a:defRPr sz="1100"/>
            </a:lvl6pPr>
            <a:lvl7pPr marL="1948495" indent="0" algn="ctr">
              <a:buNone/>
              <a:defRPr sz="1100"/>
            </a:lvl7pPr>
            <a:lvl8pPr marL="2273244" indent="0" algn="ctr">
              <a:buNone/>
              <a:defRPr sz="1100"/>
            </a:lvl8pPr>
            <a:lvl9pPr marL="2597993" indent="0" algn="ctr">
              <a:buNone/>
              <a:defRPr sz="11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72"/>
            <a:ext cx="2057400" cy="274183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4F6C01-9B73-4ADC-9F06-D5337ECC5B3E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72"/>
            <a:ext cx="3086100" cy="274183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84CC7-9C63-422B-AFAD-8C4B9BB55D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70621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67853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4477628"/>
            <a:ext cx="9144000" cy="66587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540505"/>
            <a:ext cx="2249091" cy="533934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8628" y="4533289"/>
            <a:ext cx="6785372" cy="53496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529" y="0"/>
            <a:ext cx="1369219" cy="116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0"/>
            <a:ext cx="0" cy="11884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0398" y="87616"/>
            <a:ext cx="1808872" cy="120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950" tIns="32475" rIns="64950" bIns="3247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>
                <a:solidFill>
                  <a:srgbClr val="FFFFFF"/>
                </a:solidFill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000">
                <a:solidFill>
                  <a:srgbClr val="FFFFFF"/>
                </a:solidFill>
              </a:rPr>
              <a:t>ИНСТИТУТ</a:t>
            </a:r>
            <a:endParaRPr lang="ru-RU" altLang="ru-RU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ru-RU" altLang="ru-RU">
                <a:solidFill>
                  <a:srgbClr val="FFFFFF"/>
                </a:solidFill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>
                <a:solidFill>
                  <a:srgbClr val="FFFFFF"/>
                </a:solidFill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324749" indent="0" algn="ctr">
              <a:buNone/>
            </a:lvl2pPr>
            <a:lvl3pPr marL="649498" indent="0" algn="ctr">
              <a:buNone/>
            </a:lvl3pPr>
            <a:lvl4pPr marL="974247" indent="0" algn="ctr">
              <a:buNone/>
            </a:lvl4pPr>
            <a:lvl5pPr marL="1298997" indent="0" algn="ctr">
              <a:buNone/>
            </a:lvl5pPr>
            <a:lvl6pPr marL="1623746" indent="0" algn="ctr">
              <a:buNone/>
            </a:lvl6pPr>
            <a:lvl7pPr marL="1948495" indent="0" algn="ctr">
              <a:buNone/>
            </a:lvl7pPr>
            <a:lvl8pPr marL="2273244" indent="0" algn="ctr">
              <a:buNone/>
            </a:lvl8pPr>
            <a:lvl9pPr marL="2597993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4551843"/>
            <a:ext cx="2057400" cy="51435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FCDF56-81D4-44BD-9DFC-A971126330C6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178323"/>
            <a:ext cx="5867400" cy="273151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172138"/>
            <a:ext cx="838200" cy="28449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1BAFAACD-107F-47A1-8BB5-4AE34F1166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10583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71451"/>
            <a:ext cx="8153400" cy="7429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200151"/>
            <a:ext cx="8153400" cy="3371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58BA5-3DA3-4F42-A53A-161841D93B2B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0CC2F-0BF0-45D5-B24B-952635E904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77793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143115"/>
            <a:ext cx="9144000" cy="85759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00838"/>
            <a:ext cx="1295400" cy="74214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200838"/>
            <a:ext cx="7772400" cy="74214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1" y="2057401"/>
            <a:ext cx="7123113" cy="1254919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00151"/>
            <a:ext cx="7620000" cy="742950"/>
          </a:xfrm>
        </p:spPr>
        <p:txBody>
          <a:bodyPr/>
          <a:lstStyle>
            <a:lvl1pPr algn="l">
              <a:buNone/>
              <a:defRPr sz="3100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E22C-A6CD-4A97-9B42-FE64B1B16C6A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314222"/>
            <a:ext cx="1295400" cy="525688"/>
          </a:xfrm>
        </p:spPr>
        <p:txBody>
          <a:bodyPr>
            <a:noAutofit/>
          </a:bodyPr>
          <a:lstStyle>
            <a:lvl1pPr>
              <a:defRPr sz="1700"/>
            </a:lvl1pPr>
          </a:lstStyle>
          <a:p>
            <a:pPr>
              <a:defRPr/>
            </a:pPr>
            <a:fld id="{567475E7-7712-42AE-9353-94EB568912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1326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0C32708-D616-4D26-85EC-89C07B1FB1E3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308BC-FD96-4C1F-A1D4-93641B5F62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7111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04788"/>
            <a:ext cx="8153400" cy="652462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1828801"/>
            <a:ext cx="3886200" cy="26860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1828801"/>
            <a:ext cx="3886200" cy="26860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5F380CA-7ED5-411E-91F4-7D7FF9E61402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D56D2-7BD2-494B-887F-4F7D02ACBA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8850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68B6D-53AE-4CC1-A2A1-1CD523B7BCD6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A56BE-F081-4E33-B874-F3DF0161E3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1312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4519C9-D241-4ADE-AABA-02762F64FA0C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4485"/>
            <a:ext cx="533400" cy="1824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66DE4-435A-4460-B226-27AD1A7938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7752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595AA-D23B-46E3-9710-72BE46983ED6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4686873"/>
            <a:ext cx="533400" cy="28449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1067F-D6B8-487D-B774-BCD02BDD3A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7032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04788"/>
            <a:ext cx="8077200" cy="652462"/>
          </a:xfrm>
        </p:spPr>
        <p:txBody>
          <a:bodyPr/>
          <a:lstStyle>
            <a:lvl1pPr algn="l">
              <a:buNone/>
              <a:defRPr sz="31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7425" tIns="129900" rIns="97425" bIns="64950"/>
          <a:lstStyle>
            <a:lvl1pPr marL="0" indent="0">
              <a:spcAft>
                <a:spcPts val="710"/>
              </a:spcAft>
              <a:buNone/>
              <a:defRPr sz="1300"/>
            </a:lvl1pPr>
            <a:lvl2pPr>
              <a:buNone/>
              <a:defRPr sz="900"/>
            </a:lvl2pPr>
            <a:lvl3pPr>
              <a:buNone/>
              <a:defRPr sz="700"/>
            </a:lvl3pPr>
            <a:lvl4pPr>
              <a:buNone/>
              <a:defRPr sz="600"/>
            </a:lvl4pPr>
            <a:lvl5pPr>
              <a:buNone/>
              <a:defRPr sz="6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F519-16C0-4925-A442-BD61BF50DC17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878F3-3A24-48B0-8A23-21A8B79F8F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58094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3429344"/>
            <a:ext cx="9144000" cy="66587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3497374"/>
            <a:ext cx="1463279" cy="53496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241" y="3491190"/>
            <a:ext cx="7599759" cy="53393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515071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900"/>
            </a:lvl2pPr>
            <a:lvl3pPr>
              <a:buFontTx/>
              <a:buNone/>
              <a:defRPr sz="700"/>
            </a:lvl3pPr>
            <a:lvl4pPr>
              <a:buFontTx/>
              <a:buNone/>
              <a:defRPr sz="600"/>
            </a:lvl4pPr>
            <a:lvl5pPr>
              <a:buFontTx/>
              <a:buNone/>
              <a:defRPr sz="6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/>
          <a:lstStyle>
            <a:lvl1pPr algn="l"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3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4686874"/>
            <a:ext cx="2667000" cy="273151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AE1D4B8-0586-4BE4-83DF-DAC12ED5F5AF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3500467"/>
            <a:ext cx="1447800" cy="497858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fld id="{5BD3977E-88B3-4FED-9460-B3E34678F4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4686874"/>
            <a:ext cx="4572000" cy="273151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678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707C9-A40B-44DE-BAE9-FD0DDC33D809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79AFF-0613-4A63-9637-1680BE0B59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78636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279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435" y="456628"/>
            <a:ext cx="228600" cy="4686872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435" y="0"/>
            <a:ext cx="228600" cy="400967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4686874"/>
            <a:ext cx="2209800" cy="2731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23E1D-EAD1-474D-8D47-6CCDCA385E91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4686874"/>
            <a:ext cx="5573316" cy="2731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6055656" y="78444"/>
            <a:ext cx="400967" cy="24407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05D1-C624-497D-ADEB-852E14D0D8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28124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2"/>
            <a:ext cx="8229600" cy="3394472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683780"/>
            <a:ext cx="2133600" cy="35767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C48FBA-0C2F-4904-A2B5-86C8D16CDB3A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683780"/>
            <a:ext cx="2895600" cy="35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683780"/>
            <a:ext cx="2133600" cy="35767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BFBE16E-BD8C-4683-A122-2C047FF154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17586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15.04.2021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59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15.04.2021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79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15.04.2021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958644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15.04.2021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234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400"/>
            </a:lvl1pPr>
            <a:lvl2pPr marL="324749" indent="0">
              <a:buNone/>
              <a:defRPr sz="1300"/>
            </a:lvl2pPr>
            <a:lvl3pPr marL="649498" indent="0">
              <a:buNone/>
              <a:defRPr sz="1100"/>
            </a:lvl3pPr>
            <a:lvl4pPr marL="974247" indent="0">
              <a:buNone/>
              <a:defRPr sz="1000"/>
            </a:lvl4pPr>
            <a:lvl5pPr marL="1298997" indent="0">
              <a:buNone/>
              <a:defRPr sz="1000"/>
            </a:lvl5pPr>
            <a:lvl6pPr marL="1623746" indent="0">
              <a:buNone/>
              <a:defRPr sz="1000"/>
            </a:lvl6pPr>
            <a:lvl7pPr marL="1948495" indent="0">
              <a:buNone/>
              <a:defRPr sz="1000"/>
            </a:lvl7pPr>
            <a:lvl8pPr marL="2273244" indent="0">
              <a:buNone/>
              <a:defRPr sz="1000"/>
            </a:lvl8pPr>
            <a:lvl9pPr marL="259799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B8D955-4B85-4B50-B7F8-DB3A6FC5522F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4485"/>
            <a:ext cx="533400" cy="1824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1474E-4B4C-4081-9C8A-F6A5B2DBEC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45929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15.04.2021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192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15.04.2021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936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15.04.2021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117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15.04.2021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535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15.04.2021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99645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15.04.2021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37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15.04.2021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14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491854"/>
            <a:ext cx="4000500" cy="345638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491854"/>
            <a:ext cx="4000500" cy="345638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D72ADD-3DC8-484A-8F19-1379F167FAA3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4485"/>
            <a:ext cx="533400" cy="1824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8C4CE-7C9C-4E86-AF6B-4E10B29139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35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1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4749" indent="0">
              <a:buNone/>
              <a:defRPr sz="1400" b="1"/>
            </a:lvl2pPr>
            <a:lvl3pPr marL="649498" indent="0">
              <a:buNone/>
              <a:defRPr sz="1300" b="1"/>
            </a:lvl3pPr>
            <a:lvl4pPr marL="974247" indent="0">
              <a:buNone/>
              <a:defRPr sz="1100" b="1"/>
            </a:lvl4pPr>
            <a:lvl5pPr marL="1298997" indent="0">
              <a:buNone/>
              <a:defRPr sz="1100" b="1"/>
            </a:lvl5pPr>
            <a:lvl6pPr marL="1623746" indent="0">
              <a:buNone/>
              <a:defRPr sz="1100" b="1"/>
            </a:lvl6pPr>
            <a:lvl7pPr marL="1948495" indent="0">
              <a:buNone/>
              <a:defRPr sz="1100" b="1"/>
            </a:lvl7pPr>
            <a:lvl8pPr marL="2273244" indent="0">
              <a:buNone/>
              <a:defRPr sz="1100" b="1"/>
            </a:lvl8pPr>
            <a:lvl9pPr marL="2597993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1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4749" indent="0">
              <a:buNone/>
              <a:defRPr sz="1400" b="1"/>
            </a:lvl2pPr>
            <a:lvl3pPr marL="649498" indent="0">
              <a:buNone/>
              <a:defRPr sz="1300" b="1"/>
            </a:lvl3pPr>
            <a:lvl4pPr marL="974247" indent="0">
              <a:buNone/>
              <a:defRPr sz="1100" b="1"/>
            </a:lvl4pPr>
            <a:lvl5pPr marL="1298997" indent="0">
              <a:buNone/>
              <a:defRPr sz="1100" b="1"/>
            </a:lvl5pPr>
            <a:lvl6pPr marL="1623746" indent="0">
              <a:buNone/>
              <a:defRPr sz="1100" b="1"/>
            </a:lvl6pPr>
            <a:lvl7pPr marL="1948495" indent="0">
              <a:buNone/>
              <a:defRPr sz="1100" b="1"/>
            </a:lvl7pPr>
            <a:lvl8pPr marL="2273244" indent="0">
              <a:buNone/>
              <a:defRPr sz="1100" b="1"/>
            </a:lvl8pPr>
            <a:lvl9pPr marL="2597993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365793-5296-4769-A0F8-21A665923F05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4485"/>
            <a:ext cx="533400" cy="1824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F5917-D2B8-4075-8B10-BA794C9C1E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883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E8A762-42AD-44B7-9DE2-A4B96F503B7E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077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294FDB-51EA-4A98-AA5D-EFC3F72AD215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4485"/>
            <a:ext cx="533400" cy="1824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7C140-663A-40E8-9530-D1ACA481DD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643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89"/>
            <a:ext cx="5111750" cy="4389835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518297"/>
          </a:xfrm>
        </p:spPr>
        <p:txBody>
          <a:bodyPr/>
          <a:lstStyle>
            <a:lvl1pPr marL="0" indent="0">
              <a:buNone/>
              <a:defRPr sz="1000"/>
            </a:lvl1pPr>
            <a:lvl2pPr marL="324749" indent="0">
              <a:buNone/>
              <a:defRPr sz="900"/>
            </a:lvl2pPr>
            <a:lvl3pPr marL="649498" indent="0">
              <a:buNone/>
              <a:defRPr sz="700"/>
            </a:lvl3pPr>
            <a:lvl4pPr marL="974247" indent="0">
              <a:buNone/>
              <a:defRPr sz="600"/>
            </a:lvl4pPr>
            <a:lvl5pPr marL="1298997" indent="0">
              <a:buNone/>
              <a:defRPr sz="600"/>
            </a:lvl5pPr>
            <a:lvl6pPr marL="1623746" indent="0">
              <a:buNone/>
              <a:defRPr sz="600"/>
            </a:lvl6pPr>
            <a:lvl7pPr marL="1948495" indent="0">
              <a:buNone/>
              <a:defRPr sz="600"/>
            </a:lvl7pPr>
            <a:lvl8pPr marL="2273244" indent="0">
              <a:buNone/>
              <a:defRPr sz="600"/>
            </a:lvl8pPr>
            <a:lvl9pPr marL="2597993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C9641B-4591-40AC-AA0A-0A7D9D4B262B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4485"/>
            <a:ext cx="533400" cy="1824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8B84F-BC39-4633-8147-86CC27301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24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300"/>
            </a:lvl1pPr>
            <a:lvl2pPr marL="324749" indent="0">
              <a:buNone/>
              <a:defRPr sz="2000"/>
            </a:lvl2pPr>
            <a:lvl3pPr marL="649498" indent="0">
              <a:buNone/>
              <a:defRPr sz="1700"/>
            </a:lvl3pPr>
            <a:lvl4pPr marL="974247" indent="0">
              <a:buNone/>
              <a:defRPr sz="1400"/>
            </a:lvl4pPr>
            <a:lvl5pPr marL="1298997" indent="0">
              <a:buNone/>
              <a:defRPr sz="1400"/>
            </a:lvl5pPr>
            <a:lvl6pPr marL="1623746" indent="0">
              <a:buNone/>
              <a:defRPr sz="1400"/>
            </a:lvl6pPr>
            <a:lvl7pPr marL="1948495" indent="0">
              <a:buNone/>
              <a:defRPr sz="1400"/>
            </a:lvl7pPr>
            <a:lvl8pPr marL="2273244" indent="0">
              <a:buNone/>
              <a:defRPr sz="1400"/>
            </a:lvl8pPr>
            <a:lvl9pPr marL="2597993" indent="0">
              <a:buNone/>
              <a:defRPr sz="14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6"/>
          </a:xfrm>
        </p:spPr>
        <p:txBody>
          <a:bodyPr/>
          <a:lstStyle>
            <a:lvl1pPr marL="0" indent="0">
              <a:buNone/>
              <a:defRPr sz="1000"/>
            </a:lvl1pPr>
            <a:lvl2pPr marL="324749" indent="0">
              <a:buNone/>
              <a:defRPr sz="900"/>
            </a:lvl2pPr>
            <a:lvl3pPr marL="649498" indent="0">
              <a:buNone/>
              <a:defRPr sz="700"/>
            </a:lvl3pPr>
            <a:lvl4pPr marL="974247" indent="0">
              <a:buNone/>
              <a:defRPr sz="600"/>
            </a:lvl4pPr>
            <a:lvl5pPr marL="1298997" indent="0">
              <a:buNone/>
              <a:defRPr sz="600"/>
            </a:lvl5pPr>
            <a:lvl6pPr marL="1623746" indent="0">
              <a:buNone/>
              <a:defRPr sz="600"/>
            </a:lvl6pPr>
            <a:lvl7pPr marL="1948495" indent="0">
              <a:buNone/>
              <a:defRPr sz="600"/>
            </a:lvl7pPr>
            <a:lvl8pPr marL="2273244" indent="0">
              <a:buNone/>
              <a:defRPr sz="600"/>
            </a:lvl8pPr>
            <a:lvl9pPr marL="2597993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4B8FC7-C9E5-4A97-94C5-6A77090347E0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4485"/>
            <a:ext cx="533400" cy="1824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AAE9D-AE97-4AD3-9F4B-04786EBD7C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852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65992" y="4877513"/>
            <a:ext cx="8578008" cy="270900"/>
          </a:xfrm>
          <a:prstGeom prst="rect">
            <a:avLst/>
          </a:prstGeom>
          <a:noFill/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0"/>
            <a:ext cx="9144000" cy="76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366712" y="1035916"/>
            <a:ext cx="8511779" cy="347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950" tIns="32475" rIns="64950" bIns="324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9" name="Заголовок 21"/>
          <p:cNvSpPr>
            <a:spLocks noGrp="1"/>
          </p:cNvSpPr>
          <p:nvPr>
            <p:ph type="title"/>
          </p:nvPr>
        </p:nvSpPr>
        <p:spPr bwMode="auto">
          <a:xfrm>
            <a:off x="2033588" y="32984"/>
            <a:ext cx="6991350" cy="68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950" tIns="32475" rIns="64950" bIns="324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0" y="4878595"/>
            <a:ext cx="533400" cy="26490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4913641"/>
            <a:ext cx="533400" cy="183476"/>
          </a:xfrm>
          <a:prstGeom prst="rect">
            <a:avLst/>
          </a:prstGeom>
        </p:spPr>
        <p:txBody>
          <a:bodyPr vert="horz" wrap="square" lIns="64950" tIns="32475" rIns="64950" bIns="32475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47BBC07-F4F4-4D4C-B46D-247CAD9144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1957388" y="0"/>
            <a:ext cx="0" cy="82048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5pPr>
      <a:lvl6pPr marL="324749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ptima Cyr"/>
        </a:defRPr>
      </a:lvl6pPr>
      <a:lvl7pPr marL="649498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ptima Cyr"/>
        </a:defRPr>
      </a:lvl7pPr>
      <a:lvl8pPr marL="974247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ptima Cyr"/>
        </a:defRPr>
      </a:lvl8pPr>
      <a:lvl9pPr marL="1298997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ptima Cyr"/>
        </a:defRPr>
      </a:lvl9pPr>
    </p:titleStyle>
    <p:bodyStyle>
      <a:lvl1pPr marL="226648" indent="-226648" algn="l" rtl="0" eaLnBrk="0" fontAlgn="base" hangingPunct="0">
        <a:spcBef>
          <a:spcPts val="497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454424" indent="-193947" algn="l" rtl="0" eaLnBrk="0" fontAlgn="base" hangingPunct="0">
        <a:spcBef>
          <a:spcPts val="391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1800">
          <a:solidFill>
            <a:schemeClr val="tx1"/>
          </a:solidFill>
          <a:latin typeface="+mn-lt"/>
        </a:defRPr>
      </a:lvl2pPr>
      <a:lvl3pPr marL="649498" indent="-162375" algn="l" rtl="0" eaLnBrk="0" fontAlgn="base" hangingPunct="0">
        <a:spcBef>
          <a:spcPts val="355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600">
          <a:solidFill>
            <a:schemeClr val="tx1"/>
          </a:solidFill>
          <a:latin typeface="+mn-lt"/>
        </a:defRPr>
      </a:lvl3pPr>
      <a:lvl4pPr marL="974247" indent="-162375" algn="l" rtl="0" eaLnBrk="0" fontAlgn="base" hangingPunct="0">
        <a:spcBef>
          <a:spcPts val="284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1400">
          <a:solidFill>
            <a:schemeClr val="tx1"/>
          </a:solidFill>
          <a:latin typeface="+mn-lt"/>
        </a:defRPr>
      </a:lvl4pPr>
      <a:lvl5pPr marL="1298997" indent="-162375" algn="l" rtl="0" eaLnBrk="0" fontAlgn="base" hangingPunct="0">
        <a:spcBef>
          <a:spcPts val="284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400">
          <a:solidFill>
            <a:schemeClr val="tx1"/>
          </a:solidFill>
          <a:latin typeface="+mn-lt"/>
        </a:defRPr>
      </a:lvl5pPr>
      <a:lvl6pPr marL="1623746" indent="-162375" algn="l" rtl="0" eaLnBrk="1" fontAlgn="base" hangingPunct="1">
        <a:spcBef>
          <a:spcPts val="284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400">
          <a:solidFill>
            <a:srgbClr val="FF0000"/>
          </a:solidFill>
          <a:latin typeface="+mn-lt"/>
        </a:defRPr>
      </a:lvl6pPr>
      <a:lvl7pPr marL="1948495" indent="-162375" algn="l" rtl="0" eaLnBrk="1" fontAlgn="base" hangingPunct="1">
        <a:spcBef>
          <a:spcPts val="284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400">
          <a:solidFill>
            <a:srgbClr val="FF0000"/>
          </a:solidFill>
          <a:latin typeface="+mn-lt"/>
        </a:defRPr>
      </a:lvl7pPr>
      <a:lvl8pPr marL="2273244" indent="-162375" algn="l" rtl="0" eaLnBrk="1" fontAlgn="base" hangingPunct="1">
        <a:spcBef>
          <a:spcPts val="284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400">
          <a:solidFill>
            <a:srgbClr val="FF0000"/>
          </a:solidFill>
          <a:latin typeface="+mn-lt"/>
        </a:defRPr>
      </a:lvl8pPr>
      <a:lvl9pPr marL="2597993" indent="-162375" algn="l" rtl="0" eaLnBrk="1" fontAlgn="base" hangingPunct="1">
        <a:spcBef>
          <a:spcPts val="284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4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6494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749" algn="l" defTabSz="6494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9498" algn="l" defTabSz="6494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4247" algn="l" defTabSz="6494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997" algn="l" defTabSz="6494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3746" algn="l" defTabSz="6494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8495" algn="l" defTabSz="6494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3244" algn="l" defTabSz="6494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7993" algn="l" defTabSz="6494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844194"/>
          </a:xfrm>
          <a:prstGeom prst="rect">
            <a:avLst/>
          </a:prstGeom>
          <a:solidFill>
            <a:srgbClr val="415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613172" y="1491513"/>
            <a:ext cx="8153400" cy="345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950" tIns="32475" rIns="64950" bIns="324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vert="horz" lIns="64950" tIns="32475" rIns="64950" bIns="32475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577B11-C6E3-4B84-BE37-3F7988D3565C}" type="datetimeFigureOut">
              <a:rPr lang="ru-RU"/>
              <a:pPr>
                <a:defRPr/>
              </a:pPr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vert="horz" lIns="64950" tIns="32475" rIns="64950" bIns="32475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925624"/>
            <a:ext cx="9144000" cy="239137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959639"/>
            <a:ext cx="533400" cy="37004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959639"/>
            <a:ext cx="8553450" cy="37004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954485"/>
            <a:ext cx="533400" cy="182445"/>
          </a:xfrm>
          <a:prstGeom prst="rect">
            <a:avLst/>
          </a:prstGeom>
        </p:spPr>
        <p:txBody>
          <a:bodyPr vert="horz" wrap="square" lIns="64950" tIns="32475" rIns="64950" bIns="32475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ACE51BE-9787-4DAB-B344-310AE3CCEB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2058" name="Рисунок 9" descr="1.t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94"/>
          <a:stretch>
            <a:fillRect/>
          </a:stretch>
        </p:blipFill>
        <p:spPr bwMode="auto">
          <a:xfrm>
            <a:off x="918275" y="3008845"/>
            <a:ext cx="2484835" cy="80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5" y="32985"/>
            <a:ext cx="5199460" cy="74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950" tIns="32475" rIns="64950" bIns="324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6272" y="0"/>
            <a:ext cx="0" cy="84419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55" r:id="rId2"/>
    <p:sldLayoutId id="2147483874" r:id="rId3"/>
    <p:sldLayoutId id="2147483875" r:id="rId4"/>
    <p:sldLayoutId id="2147483876" r:id="rId5"/>
    <p:sldLayoutId id="2147483856" r:id="rId6"/>
    <p:sldLayoutId id="2147483877" r:id="rId7"/>
    <p:sldLayoutId id="2147483857" r:id="rId8"/>
    <p:sldLayoutId id="2147483878" r:id="rId9"/>
    <p:sldLayoutId id="2147483858" r:id="rId10"/>
    <p:sldLayoutId id="2147483879" r:id="rId11"/>
    <p:sldLayoutId id="214748388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324749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6pPr>
      <a:lvl7pPr marL="649498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7pPr>
      <a:lvl8pPr marL="974247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8pPr>
      <a:lvl9pPr marL="1298997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9pPr>
    </p:titleStyle>
    <p:bodyStyle>
      <a:lvl1pPr marL="226648" indent="-226648" algn="l" rtl="0" eaLnBrk="0" fontAlgn="base" hangingPunct="0">
        <a:spcBef>
          <a:spcPts val="497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54424" indent="-193947" algn="l" rtl="0" eaLnBrk="0" fontAlgn="base" hangingPunct="0">
        <a:spcBef>
          <a:spcPts val="391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9498" indent="-162375" algn="l" rtl="0" eaLnBrk="0" fontAlgn="base" hangingPunct="0">
        <a:spcBef>
          <a:spcPts val="355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74247" indent="-162375" algn="l" rtl="0" eaLnBrk="0" fontAlgn="base" hangingPunct="0">
        <a:spcBef>
          <a:spcPts val="284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997" indent="-162375" algn="l" rtl="0" eaLnBrk="0" fontAlgn="base" hangingPunct="0">
        <a:spcBef>
          <a:spcPts val="284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93846" indent="-162375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88696" indent="-162375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83545" indent="-162375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078395" indent="-162375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247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494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9742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2989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6237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9484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2732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5979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165622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Medium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15.04.2021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Medium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0A22E">
                  <a:shade val="75000"/>
                </a:srgbClr>
              </a:solidFill>
              <a:latin typeface="Franklin Gothic Medium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Medium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Medium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58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Grebencova.G@kimc.ms" TargetMode="Externa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063" y="87475"/>
            <a:ext cx="8961433" cy="1974081"/>
          </a:xfrm>
          <a:effectLst/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</a:t>
            </a:r>
            <a:br>
              <a:rPr lang="ru-RU" dirty="0" smtClean="0"/>
            </a:br>
            <a:r>
              <a:rPr lang="ru-RU" dirty="0" smtClean="0"/>
              <a:t>                Красноярский информационно-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методический центр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семинар </a:t>
            </a:r>
            <a:br>
              <a:rPr lang="ru-RU" dirty="0" smtClean="0"/>
            </a:br>
            <a:r>
              <a:rPr lang="ru-RU" dirty="0" smtClean="0"/>
              <a:t>для заместителей директоров ОО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800" dirty="0" smtClean="0"/>
              <a:t>«учимся разрабатывать </a:t>
            </a:r>
            <a:r>
              <a:rPr lang="ru-RU" sz="4800" dirty="0" err="1" smtClean="0"/>
              <a:t>Иом</a:t>
            </a:r>
            <a:r>
              <a:rPr lang="ru-RU" sz="4800" dirty="0" smtClean="0">
                <a:effectLst/>
              </a:rPr>
              <a:t>»</a:t>
            </a:r>
            <a:endParaRPr lang="ru-RU" sz="48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15" y="3411940"/>
            <a:ext cx="8875778" cy="1589963"/>
          </a:xfrm>
        </p:spPr>
        <p:txBody>
          <a:bodyPr>
            <a:normAutofit fontScale="32500" lnSpcReduction="20000"/>
          </a:bodyPr>
          <a:lstStyle/>
          <a:p>
            <a:pPr algn="r"/>
            <a:endParaRPr lang="ru-RU" b="1" dirty="0" smtClean="0">
              <a:solidFill>
                <a:srgbClr val="0070C0"/>
              </a:solidFill>
            </a:endParaRPr>
          </a:p>
          <a:p>
            <a:pPr algn="r"/>
            <a:r>
              <a:rPr lang="ru-RU" sz="4900" b="1" dirty="0" smtClean="0">
                <a:solidFill>
                  <a:srgbClr val="0070C0"/>
                </a:solidFill>
              </a:rPr>
              <a:t>ГРЕБЕНЦОВА ГАЛИНА ВАСИЛЬЕВНА</a:t>
            </a:r>
            <a:r>
              <a:rPr lang="ru-RU" sz="4900" dirty="0" smtClean="0"/>
              <a:t>,</a:t>
            </a:r>
          </a:p>
          <a:p>
            <a:pPr algn="r"/>
            <a:r>
              <a:rPr lang="ru-RU" sz="4900" dirty="0" smtClean="0"/>
              <a:t>заместитель директора МКУ КИМЦ</a:t>
            </a:r>
          </a:p>
          <a:p>
            <a:pPr algn="r"/>
            <a:r>
              <a:rPr lang="en-US" sz="4900" dirty="0" smtClean="0">
                <a:hlinkClick r:id="rId2"/>
              </a:rPr>
              <a:t>Grebencova.G@kimc.ms</a:t>
            </a:r>
            <a:endParaRPr lang="en-US" sz="4900" dirty="0" smtClean="0"/>
          </a:p>
          <a:p>
            <a:pPr algn="ctr"/>
            <a:r>
              <a:rPr lang="en-US" sz="6400" dirty="0" smtClean="0"/>
              <a:t>202</a:t>
            </a:r>
            <a:r>
              <a:rPr lang="ru-RU" sz="6400" dirty="0" smtClean="0"/>
              <a:t>1г. </a:t>
            </a:r>
          </a:p>
          <a:p>
            <a:pPr algn="ctr"/>
            <a:r>
              <a:rPr lang="ru-RU" sz="6400" dirty="0" smtClean="0"/>
              <a:t>КРАСНОЯРСК</a:t>
            </a:r>
          </a:p>
          <a:p>
            <a:pPr algn="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83" y="54590"/>
            <a:ext cx="1501253" cy="143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5771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82" y="182880"/>
            <a:ext cx="6913417" cy="147966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Осваиваемые </a:t>
            </a:r>
            <a:r>
              <a:rPr lang="ru-RU" sz="2800" dirty="0" err="1" smtClean="0">
                <a:solidFill>
                  <a:srgbClr val="FF0000"/>
                </a:solidFill>
              </a:rPr>
              <a:t>МЕТОДы</a:t>
            </a:r>
            <a:r>
              <a:rPr lang="ru-RU" sz="2800" dirty="0" smtClean="0">
                <a:solidFill>
                  <a:srgbClr val="FF0000"/>
                </a:solidFill>
              </a:rPr>
              <a:t> ВЫЯВЛЕНИЯ ПРОФЕССИОНАЛЬНЫХ ДЕФИЦИТОВ ПЕДАГОГОВ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12422"/>
            <a:ext cx="8686800" cy="32835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-</a:t>
            </a:r>
            <a:r>
              <a:rPr lang="ru-RU" sz="2400" b="1" dirty="0" smtClean="0"/>
              <a:t>метод «Фокус - групп</a:t>
            </a:r>
            <a:r>
              <a:rPr lang="ru-RU" sz="2400" dirty="0" smtClean="0"/>
              <a:t>» (</a:t>
            </a:r>
            <a:r>
              <a:rPr lang="ru-RU" sz="2400" dirty="0" err="1" smtClean="0"/>
              <a:t>Битиньш</a:t>
            </a:r>
            <a:r>
              <a:rPr lang="ru-RU" sz="2400" dirty="0" smtClean="0"/>
              <a:t> Ю.А., </a:t>
            </a:r>
            <a:r>
              <a:rPr lang="ru-RU" sz="2400" dirty="0" err="1" smtClean="0"/>
              <a:t>Еремеева</a:t>
            </a:r>
            <a:r>
              <a:rPr lang="ru-RU" sz="2400" dirty="0" smtClean="0"/>
              <a:t> А.В., Свиридова Т.В.);</a:t>
            </a:r>
          </a:p>
          <a:p>
            <a:pPr>
              <a:buNone/>
            </a:pPr>
            <a:r>
              <a:rPr lang="ru-RU" sz="2400" b="1" dirty="0" smtClean="0"/>
              <a:t>- метод экспертных оценок  </a:t>
            </a:r>
            <a:r>
              <a:rPr lang="ru-RU" sz="2400" dirty="0" smtClean="0"/>
              <a:t>(</a:t>
            </a:r>
            <a:r>
              <a:rPr lang="ru-RU" sz="2400" dirty="0" err="1" smtClean="0"/>
              <a:t>Жмурикова</a:t>
            </a:r>
            <a:r>
              <a:rPr lang="ru-RU" sz="2400" dirty="0" smtClean="0"/>
              <a:t> Н.А., </a:t>
            </a:r>
            <a:r>
              <a:rPr lang="ru-RU" sz="2400" dirty="0" err="1" smtClean="0"/>
              <a:t>Сацук</a:t>
            </a:r>
            <a:r>
              <a:rPr lang="ru-RU" sz="2400" dirty="0" smtClean="0"/>
              <a:t> О.И., </a:t>
            </a:r>
            <a:r>
              <a:rPr lang="ru-RU" sz="2400" dirty="0" err="1" smtClean="0"/>
              <a:t>Кучеряева</a:t>
            </a:r>
            <a:r>
              <a:rPr lang="ru-RU" sz="2400" dirty="0" smtClean="0"/>
              <a:t> Д.А.);</a:t>
            </a:r>
          </a:p>
          <a:p>
            <a:pPr>
              <a:buNone/>
            </a:pPr>
            <a:r>
              <a:rPr lang="ru-RU" sz="2400" dirty="0" smtClean="0"/>
              <a:t>- </a:t>
            </a:r>
            <a:r>
              <a:rPr lang="ru-RU" sz="2400" b="1" dirty="0" smtClean="0"/>
              <a:t>метод кейсов </a:t>
            </a:r>
            <a:r>
              <a:rPr lang="ru-RU" sz="2400" dirty="0" smtClean="0"/>
              <a:t>(</a:t>
            </a:r>
            <a:r>
              <a:rPr lang="ru-RU" sz="2400" dirty="0" err="1" smtClean="0"/>
              <a:t>Сацук</a:t>
            </a:r>
            <a:r>
              <a:rPr lang="ru-RU" sz="2400" dirty="0" smtClean="0"/>
              <a:t> О.И., </a:t>
            </a:r>
            <a:r>
              <a:rPr lang="ru-RU" sz="2400" dirty="0" err="1" smtClean="0"/>
              <a:t>Жмурикова</a:t>
            </a:r>
            <a:r>
              <a:rPr lang="ru-RU" sz="2400" dirty="0" smtClean="0"/>
              <a:t> Н.А. , </a:t>
            </a:r>
            <a:r>
              <a:rPr lang="ru-RU" sz="2400" dirty="0" err="1" smtClean="0"/>
              <a:t>Кучеряева</a:t>
            </a:r>
            <a:r>
              <a:rPr lang="ru-RU" sz="2400" dirty="0" smtClean="0"/>
              <a:t> Д.А.);</a:t>
            </a:r>
          </a:p>
          <a:p>
            <a:pPr>
              <a:buNone/>
            </a:pPr>
            <a:r>
              <a:rPr lang="ru-RU" sz="2400" dirty="0" smtClean="0"/>
              <a:t>- </a:t>
            </a:r>
            <a:r>
              <a:rPr lang="ru-RU" sz="2400" b="1" dirty="0" smtClean="0"/>
              <a:t>метод выявления профессиональных дефицитов педагога на основе рефлексии его профессиональной деятельности </a:t>
            </a:r>
            <a:r>
              <a:rPr lang="ru-RU" sz="2400" dirty="0" smtClean="0"/>
              <a:t>(</a:t>
            </a:r>
            <a:r>
              <a:rPr lang="ru-RU" sz="2400" dirty="0" err="1" smtClean="0"/>
              <a:t>Гребенцова</a:t>
            </a:r>
            <a:r>
              <a:rPr lang="ru-RU" sz="2400" dirty="0" smtClean="0"/>
              <a:t> Г.В., </a:t>
            </a:r>
            <a:r>
              <a:rPr lang="ru-RU" sz="2400" dirty="0" err="1" smtClean="0"/>
              <a:t>Кучеряева</a:t>
            </a:r>
            <a:r>
              <a:rPr lang="ru-RU" sz="2400" dirty="0" smtClean="0"/>
              <a:t> Д.А., </a:t>
            </a:r>
            <a:r>
              <a:rPr lang="ru-RU" sz="2400" dirty="0" err="1" smtClean="0"/>
              <a:t>Еремеева</a:t>
            </a:r>
            <a:r>
              <a:rPr lang="ru-RU" sz="2400" dirty="0" smtClean="0"/>
              <a:t> А.В.)</a:t>
            </a:r>
            <a:endParaRPr lang="ru-RU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83" y="54590"/>
            <a:ext cx="1501253" cy="143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0770" y="141316"/>
            <a:ext cx="5940829" cy="8302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Общая схема работы в группах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5135" y="1338350"/>
            <a:ext cx="6356465" cy="3649286"/>
          </a:xfrm>
        </p:spPr>
        <p:txBody>
          <a:bodyPr/>
          <a:lstStyle/>
          <a:p>
            <a:pPr>
              <a:buNone/>
            </a:pPr>
            <a:r>
              <a:rPr lang="ru-RU" sz="4000" i="1" dirty="0" smtClean="0"/>
              <a:t>1.  </a:t>
            </a:r>
            <a:r>
              <a:rPr lang="ru-RU" sz="4400" i="1" dirty="0" smtClean="0"/>
              <a:t>знакомство с методикой;</a:t>
            </a:r>
          </a:p>
          <a:p>
            <a:pPr>
              <a:buNone/>
            </a:pPr>
            <a:r>
              <a:rPr lang="ru-RU" sz="4400" i="1" dirty="0" smtClean="0"/>
              <a:t>2. проба;</a:t>
            </a:r>
          </a:p>
          <a:p>
            <a:pPr>
              <a:buNone/>
            </a:pPr>
            <a:r>
              <a:rPr lang="ru-RU" sz="4400" i="1" dirty="0" smtClean="0"/>
              <a:t>3. рефлексия пробы</a:t>
            </a:r>
            <a:endParaRPr lang="ru-RU" sz="4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83" y="54590"/>
            <a:ext cx="1501253" cy="143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tropa.tomsk.ru/upload/iblock/34b/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2762250" cy="2324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516" t="38350" r="30799" b="14777"/>
          <a:stretch/>
        </p:blipFill>
        <p:spPr>
          <a:xfrm>
            <a:off x="171450" y="0"/>
            <a:ext cx="8801099" cy="5143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254" y="149629"/>
            <a:ext cx="6539345" cy="145472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Индивидуальный образовательный маршрут педагога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4800" y="1638300"/>
          <a:ext cx="868680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069"/>
                <a:gridCol w="1438102"/>
                <a:gridCol w="598516"/>
                <a:gridCol w="648393"/>
                <a:gridCol w="681644"/>
                <a:gridCol w="689956"/>
                <a:gridCol w="881149"/>
                <a:gridCol w="19839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Профессиональные дефициты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Образовательные задачи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Мероприятия (действия ) по реализации задач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Форма предъявления результата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83" y="54590"/>
            <a:ext cx="1501253" cy="143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733" y="342900"/>
            <a:ext cx="8814867" cy="246945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Счастливого пути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" name="Picture 5" descr="https://xn--80aahqcqybgko.xn--p1ai/uploads/2020/02/scale_1200%20(1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313" y="2197635"/>
            <a:ext cx="4041802" cy="277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2749" y="191069"/>
            <a:ext cx="6738851" cy="85980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Методическое сопровождение педагогов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83" y="54590"/>
            <a:ext cx="1501253" cy="143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35356"/>
            <a:ext cx="2664296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93076" y="1163783"/>
            <a:ext cx="60433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Семинары: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«Учимся разрабатывать ИОМ» (апрель);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«Ресурсное картирование как средство составления ИОМ»  (май);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«Сопровождение педагога в процессе реализации ИОМ» (август);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«Проектирование изменения деятельности педагога с учетом приращения его компетенций»</a:t>
            </a:r>
          </a:p>
          <a:p>
            <a:r>
              <a:rPr lang="ru-RU" dirty="0" smtClean="0"/>
              <a:t>(ноябрь);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семинар по организации методического сопровождения педагогов на школьном уровне (декабрь).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693324" y="1165622"/>
            <a:ext cx="6298276" cy="3813702"/>
          </a:xfrm>
        </p:spPr>
        <p:txBody>
          <a:bodyPr/>
          <a:lstStyle/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65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8218" y="342900"/>
            <a:ext cx="5583382" cy="62865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Задачи семинара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21724"/>
            <a:ext cx="8686800" cy="362434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4800" dirty="0" smtClean="0"/>
              <a:t>освоение способов выявления профессиональных дефицитов педагога и составление на их основе ИОМ</a:t>
            </a:r>
            <a:endParaRPr lang="ru-RU" sz="4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83" y="54590"/>
            <a:ext cx="1501253" cy="143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4382" y="207469"/>
            <a:ext cx="7347217" cy="81450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Нормативно-правовое обеспечение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165622"/>
            <a:ext cx="8782050" cy="371117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КОНЦЕПЦИЯ СОЗДАНИЯ ЕДИНОЙ ФЕДЕРАЛЬНОЙ СИСТЕМЫ НАУЧНО-МЕТОДИЧЕСКОГО СОПРОВОЖДЕНИЯ ПЕДАГОГИЧЕСКИХ РАБОТНИКОВ И УПРАВЛЕНЧЕСКИХ КАДРОВ (распоряжение </a:t>
            </a:r>
            <a:r>
              <a:rPr lang="ru-RU" dirty="0" err="1" smtClean="0"/>
              <a:t>Минспроса</a:t>
            </a:r>
            <a:r>
              <a:rPr lang="ru-RU" dirty="0" smtClean="0"/>
              <a:t> от 06.08.2020 Р-76)</a:t>
            </a:r>
          </a:p>
          <a:p>
            <a:pPr marL="0" lvl="0" indent="0" algn="just" eaLnBrk="0" fontAlgn="base" hangingPunct="0">
              <a:spcBef>
                <a:spcPts val="12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i="1" u="sng" dirty="0" smtClean="0">
                <a:solidFill>
                  <a:schemeClr val="tx1"/>
                </a:solidFill>
                <a:latin typeface="Open Sans"/>
              </a:rPr>
              <a:t>  Предполагает: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83" y="54590"/>
            <a:ext cx="1501253" cy="143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4382" y="207469"/>
            <a:ext cx="7347217" cy="81450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Нормативно-правовое обеспечение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165622"/>
            <a:ext cx="8782050" cy="371117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Создание «</a:t>
            </a:r>
            <a:r>
              <a:rPr lang="ru-RU" b="1" dirty="0" smtClean="0"/>
              <a:t>единой федеральной системы научно-мет</a:t>
            </a:r>
            <a:r>
              <a:rPr lang="ru-RU" dirty="0" smtClean="0"/>
              <a:t>одического сопровождения педагогических работников и управленческих кадров» – это </a:t>
            </a:r>
            <a:r>
              <a:rPr lang="ru-RU" b="1" dirty="0" smtClean="0"/>
              <a:t>совокупность взаимосвязанных и интегрированных </a:t>
            </a:r>
            <a:r>
              <a:rPr lang="ru-RU" dirty="0" smtClean="0"/>
              <a:t>между собой, но при этом относительно самостоятельных субъектов научно-методической деятельности федерального, регионального и муниципального уровней, </a:t>
            </a:r>
            <a:r>
              <a:rPr lang="ru-RU" b="1" dirty="0" smtClean="0"/>
              <a:t>обеспечивающих сопровождение</a:t>
            </a:r>
            <a:r>
              <a:rPr lang="ru-RU" dirty="0" smtClean="0"/>
              <a:t> педагогов и управленческих кадров </a:t>
            </a:r>
            <a:r>
              <a:rPr lang="ru-RU" b="1" dirty="0" smtClean="0"/>
              <a:t>в повышении квалификации, переподготовке</a:t>
            </a:r>
            <a:r>
              <a:rPr lang="ru-RU" dirty="0" smtClean="0"/>
              <a:t>, в том числе </a:t>
            </a:r>
            <a:r>
              <a:rPr lang="ru-RU" b="1" dirty="0" smtClean="0"/>
              <a:t>с учетом выявления профессиональных дефицитов и построения на их основе индивидуальных маршрутов </a:t>
            </a:r>
            <a:r>
              <a:rPr lang="ru-RU" dirty="0" smtClean="0"/>
              <a:t>непрерывного развития профессионального мастерства.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83" y="54590"/>
            <a:ext cx="1501253" cy="143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4382" y="207469"/>
            <a:ext cx="7347217" cy="81450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Нормативно-правовое обеспечение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165622"/>
            <a:ext cx="8782050" cy="37111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         МЕТОДИЧЕСКИЕ РЕКОМЕНДАЦИИ ПО ФОРМИРОВАНИЮ И ОБЕСПЕЧЕНИЮ ФУНКЦИОНИРОВАНИЯ ЕДИНОЙ ФЕДЕРАЛЬНОЙ СИСТЕМЫ НАУЧНО-МЕТОДИЧЕСКОГО СОПРОВОЖДЕНИЯ ПЕДАГОГИЧЕСКИХ РАБОТНИКОВ И УПРАВЛЕНЧЕСКИХ КАДРОВ (</a:t>
            </a:r>
            <a:r>
              <a:rPr lang="ru-RU" i="1" dirty="0" smtClean="0"/>
              <a:t>распоряжение </a:t>
            </a:r>
            <a:r>
              <a:rPr lang="ru-RU" i="1" dirty="0" err="1" smtClean="0"/>
              <a:t>Минпроса</a:t>
            </a:r>
            <a:r>
              <a:rPr lang="ru-RU" i="1" dirty="0" smtClean="0"/>
              <a:t> от 04.02.2021 Р-33</a:t>
            </a:r>
            <a:r>
              <a:rPr lang="ru-RU" dirty="0" smtClean="0"/>
              <a:t>)</a:t>
            </a:r>
          </a:p>
          <a:p>
            <a:pPr marL="0" indent="0" algn="just">
              <a:buNone/>
            </a:pPr>
            <a:endParaRPr lang="ru-RU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83" y="54590"/>
            <a:ext cx="1501253" cy="143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4382" y="207469"/>
            <a:ext cx="7347217" cy="81450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Нормативно-правовое обеспечение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165622"/>
            <a:ext cx="8782050" cy="371117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        « </a:t>
            </a:r>
          </a:p>
          <a:p>
            <a:pPr marL="0" indent="0" algn="just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Индивидуальный образовательный маршрут</a:t>
            </a:r>
            <a:r>
              <a:rPr lang="ru-RU" b="1" u="sng" dirty="0" smtClean="0"/>
              <a:t> </a:t>
            </a:r>
            <a:r>
              <a:rPr lang="ru-RU" dirty="0" smtClean="0"/>
              <a:t>– </a:t>
            </a:r>
            <a:r>
              <a:rPr lang="ru-RU" b="1" dirty="0" smtClean="0"/>
              <a:t>комплекс мероприятий</a:t>
            </a:r>
            <a:r>
              <a:rPr lang="ru-RU" dirty="0" smtClean="0"/>
              <a:t>, включающий описание </a:t>
            </a:r>
            <a:r>
              <a:rPr lang="ru-RU" b="1" dirty="0" smtClean="0"/>
              <a:t>содержания, форм организации, технологий, темпа и общего времени </a:t>
            </a:r>
            <a:r>
              <a:rPr lang="ru-RU" dirty="0" smtClean="0"/>
              <a:t>освоения педагогическим работником необходимых знаний, умений, практических навыков и опыта, основанный на </a:t>
            </a:r>
            <a:r>
              <a:rPr lang="ru-RU" b="1" dirty="0" smtClean="0"/>
              <a:t>персонифицированном подходе </a:t>
            </a:r>
            <a:r>
              <a:rPr lang="ru-RU" dirty="0" smtClean="0"/>
              <a:t>к организации ДПО, в том числе учитывающем </a:t>
            </a:r>
            <a:r>
              <a:rPr lang="ru-RU" b="1" u="sng" dirty="0" smtClean="0"/>
              <a:t>актуальные дефициты проф. компетенций</a:t>
            </a:r>
            <a:r>
              <a:rPr lang="ru-RU" dirty="0" smtClean="0"/>
              <a:t> педагога, его </a:t>
            </a:r>
            <a:r>
              <a:rPr lang="ru-RU" b="1" dirty="0" smtClean="0"/>
              <a:t>личные ресурсы</a:t>
            </a:r>
            <a:r>
              <a:rPr lang="ru-RU" dirty="0" smtClean="0"/>
              <a:t>, педагогический </a:t>
            </a:r>
            <a:r>
              <a:rPr lang="ru-RU" b="1" dirty="0" smtClean="0"/>
              <a:t>контекст ОО</a:t>
            </a:r>
            <a:r>
              <a:rPr lang="ru-RU" dirty="0" smtClean="0"/>
              <a:t>, в которой он работает, а также </a:t>
            </a:r>
            <a:r>
              <a:rPr lang="ru-RU" b="1" dirty="0" smtClean="0"/>
              <a:t>возможности и ресурсы </a:t>
            </a:r>
            <a:r>
              <a:rPr lang="ru-RU" dirty="0" smtClean="0"/>
              <a:t>системы ДПО»</a:t>
            </a:r>
          </a:p>
          <a:p>
            <a:pPr marL="0" indent="0" algn="just">
              <a:buNone/>
            </a:pPr>
            <a:endParaRPr lang="ru-RU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83" y="54590"/>
            <a:ext cx="1501253" cy="143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 txBox="1">
            <a:spLocks/>
          </p:cNvSpPr>
          <p:nvPr/>
        </p:nvSpPr>
        <p:spPr bwMode="auto">
          <a:xfrm>
            <a:off x="1828800" y="342900"/>
            <a:ext cx="71628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 defTabSz="912813">
              <a:lnSpc>
                <a:spcPct val="90000"/>
              </a:lnSpc>
            </a:pPr>
            <a:r>
              <a:rPr lang="ru-RU" sz="4400" dirty="0">
                <a:solidFill>
                  <a:schemeClr val="bg1"/>
                </a:solidFill>
              </a:rPr>
              <a:t>           </a:t>
            </a:r>
            <a:endParaRPr lang="en-CA" sz="44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5363" name="副标题 1"/>
          <p:cNvSpPr>
            <a:spLocks noGrp="1"/>
          </p:cNvSpPr>
          <p:nvPr>
            <p:ph type="subTitle" idx="1"/>
          </p:nvPr>
        </p:nvSpPr>
        <p:spPr>
          <a:xfrm>
            <a:off x="109538" y="1601496"/>
            <a:ext cx="8882062" cy="3411079"/>
          </a:xfrm>
        </p:spPr>
        <p:txBody>
          <a:bodyPr>
            <a:normAutofit fontScale="85000" lnSpcReduction="10000"/>
          </a:bodyPr>
          <a:lstStyle/>
          <a:p>
            <a:pPr algn="l">
              <a:buFont typeface="Wingdings" pitchFamily="2" charset="2"/>
              <a:buChar char="ü"/>
              <a:defRPr/>
            </a:pPr>
            <a:endParaRPr lang="ru-RU" sz="3200" b="1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ü"/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ТЕСТИРОВАНИЕ;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200" b="1" dirty="0" err="1" smtClean="0">
                <a:solidFill>
                  <a:schemeClr val="tx1"/>
                </a:solidFill>
              </a:rPr>
              <a:t>Он-лайн</a:t>
            </a:r>
            <a:r>
              <a:rPr lang="ru-RU" sz="3200" b="1" dirty="0" smtClean="0">
                <a:solidFill>
                  <a:schemeClr val="tx1"/>
                </a:solidFill>
              </a:rPr>
              <a:t> пробы </a:t>
            </a:r>
            <a:r>
              <a:rPr lang="ru-RU" sz="3200" dirty="0" smtClean="0">
                <a:solidFill>
                  <a:schemeClr val="tx1"/>
                </a:solidFill>
              </a:rPr>
              <a:t>профессиональных навыков и умений – способ, который предполагает демонстрацию профессиональных действий в режиме реального времени.</a:t>
            </a:r>
          </a:p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 Это  может быть проведение слушателем уроков, занятий, фрагментов образовательной деятельности.</a:t>
            </a:r>
            <a:endParaRPr lang="ru-RU" sz="3200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zh-CN" altLang="en-US" dirty="0" smtClean="0">
              <a:solidFill>
                <a:srgbClr val="817C77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9" y="40482"/>
            <a:ext cx="1500187" cy="10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28800" y="171450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Способы выявления профессиональных дефицитов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 txBox="1">
            <a:spLocks/>
          </p:cNvSpPr>
          <p:nvPr/>
        </p:nvSpPr>
        <p:spPr bwMode="auto">
          <a:xfrm>
            <a:off x="1828800" y="133003"/>
            <a:ext cx="71628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 defTabSz="912813">
              <a:lnSpc>
                <a:spcPct val="90000"/>
              </a:lnSpc>
            </a:pPr>
            <a:r>
              <a:rPr lang="ru-RU" sz="4400" dirty="0">
                <a:solidFill>
                  <a:schemeClr val="bg1"/>
                </a:solidFill>
              </a:rPr>
              <a:t>           </a:t>
            </a:r>
            <a:endParaRPr lang="en-CA" sz="44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5363" name="副标题 1"/>
          <p:cNvSpPr>
            <a:spLocks noGrp="1"/>
          </p:cNvSpPr>
          <p:nvPr>
            <p:ph type="subTitle" idx="1"/>
          </p:nvPr>
        </p:nvSpPr>
        <p:spPr>
          <a:xfrm>
            <a:off x="457200" y="1438102"/>
            <a:ext cx="8534400" cy="3416530"/>
          </a:xfrm>
        </p:spPr>
        <p:txBody>
          <a:bodyPr>
            <a:normAutofit fontScale="62500" lnSpcReduction="20000"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4600" b="1" dirty="0" smtClean="0">
                <a:solidFill>
                  <a:schemeClr val="tx1"/>
                </a:solidFill>
              </a:rPr>
              <a:t>Различные варианты собеседования–способ</a:t>
            </a:r>
            <a:r>
              <a:rPr lang="ru-RU" sz="4600" dirty="0" smtClean="0">
                <a:solidFill>
                  <a:schemeClr val="tx1"/>
                </a:solidFill>
              </a:rPr>
              <a:t>, предполагающий очное или </a:t>
            </a:r>
            <a:r>
              <a:rPr lang="ru-RU" sz="4600" dirty="0" err="1" smtClean="0">
                <a:solidFill>
                  <a:schemeClr val="tx1"/>
                </a:solidFill>
              </a:rPr>
              <a:t>он-лайн</a:t>
            </a:r>
            <a:r>
              <a:rPr lang="ru-RU" sz="4600" dirty="0" smtClean="0">
                <a:solidFill>
                  <a:schemeClr val="tx1"/>
                </a:solidFill>
              </a:rPr>
              <a:t> взаимодействие с учителем в формате обсуждения, ответов на вопросы, описании профессиональных действий в той или иной ситуации, решении </a:t>
            </a:r>
            <a:r>
              <a:rPr lang="ru-RU" sz="4600" dirty="0" err="1" smtClean="0">
                <a:solidFill>
                  <a:schemeClr val="tx1"/>
                </a:solidFill>
              </a:rPr>
              <a:t>кейс-ситуаций</a:t>
            </a:r>
            <a:r>
              <a:rPr lang="ru-RU" sz="4600" dirty="0" smtClean="0">
                <a:solidFill>
                  <a:schemeClr val="tx1"/>
                </a:solidFill>
              </a:rPr>
              <a:t>, заданий и другое;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600" b="1" dirty="0" smtClean="0">
                <a:solidFill>
                  <a:schemeClr val="tx1"/>
                </a:solidFill>
              </a:rPr>
              <a:t>Наблюдение</a:t>
            </a:r>
            <a:r>
              <a:rPr lang="ru-RU" sz="4600" dirty="0" smtClean="0">
                <a:solidFill>
                  <a:schemeClr val="tx1"/>
                </a:solidFill>
              </a:rPr>
              <a:t> за профессиональной деятельностью.</a:t>
            </a:r>
          </a:p>
          <a:p>
            <a:pPr eaLnBrk="1" hangingPunct="1">
              <a:spcBef>
                <a:spcPct val="0"/>
              </a:spcBef>
              <a:defRPr/>
            </a:pPr>
            <a:endParaRPr lang="zh-CN" altLang="en-US" dirty="0" smtClean="0">
              <a:solidFill>
                <a:srgbClr val="817C77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9" y="40482"/>
            <a:ext cx="1500187" cy="10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28800" y="133005"/>
            <a:ext cx="716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Способы выявления профессиональных дефицитов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5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проект Кадры</Template>
  <TotalTime>3641</TotalTime>
  <Words>499</Words>
  <Application>Microsoft Office PowerPoint</Application>
  <PresentationFormat>Экран (16:9)</PresentationFormat>
  <Paragraphs>65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5_ипк новый</vt:lpstr>
      <vt:lpstr>Обычная</vt:lpstr>
      <vt:lpstr>Трек</vt:lpstr>
      <vt:lpstr>                              Красноярский информационно- методический центр семинар  для заместителей директоров ОО  «учимся разрабатывать Иом»</vt:lpstr>
      <vt:lpstr>Методическое сопровождение педагогов</vt:lpstr>
      <vt:lpstr>Задачи семинара</vt:lpstr>
      <vt:lpstr>Нормативно-правовое обеспечение</vt:lpstr>
      <vt:lpstr>Нормативно-правовое обеспечение</vt:lpstr>
      <vt:lpstr>Нормативно-правовое обеспечение</vt:lpstr>
      <vt:lpstr>Нормативно-правовое обеспечение</vt:lpstr>
      <vt:lpstr>Слайд 8</vt:lpstr>
      <vt:lpstr>Слайд 9</vt:lpstr>
      <vt:lpstr>Осваиваемые МЕТОДы ВЫЯВЛЕНИЯ ПРОФЕССИОНАЛЬНЫХ ДЕФИЦИТОВ ПЕДАГОГОВ</vt:lpstr>
      <vt:lpstr>Общая схема работы в группах</vt:lpstr>
      <vt:lpstr>Слайд 12</vt:lpstr>
      <vt:lpstr>Индивидуальный образовательный маршрут педагога</vt:lpstr>
      <vt:lpstr>Счастливого пути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Кадры и инфраструктура их развития</dc:title>
  <dc:creator>Андреева Светлана Юрьевна</dc:creator>
  <cp:lastModifiedBy>User</cp:lastModifiedBy>
  <cp:revision>227</cp:revision>
  <cp:lastPrinted>2021-03-29T14:28:37Z</cp:lastPrinted>
  <dcterms:created xsi:type="dcterms:W3CDTF">2017-10-07T03:30:13Z</dcterms:created>
  <dcterms:modified xsi:type="dcterms:W3CDTF">2021-04-14T17:21:13Z</dcterms:modified>
</cp:coreProperties>
</file>