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media/image1.jpeg" ContentType="image/jpeg"/>
  <Override PartName="/ppt/media/image2.jpeg" ContentType="image/jpeg"/>
  <Override PartName="/ppt/media/image7.png" ContentType="image/pn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6.jpeg" ContentType="image/jpeg"/>
  <Override PartName="/ppt/media/image11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2.jpeg" ContentType="image/jpeg"/>
  <Override PartName="/ppt/media/image15.png" ContentType="image/png"/>
  <Override PartName="/ppt/media/image16.jpeg" ContentType="image/jpeg"/>
  <Override PartName="/ppt/media/image17.png" ContentType="image/png"/>
  <Override PartName="/ppt/media/image18.jpeg" ContentType="image/jpeg"/>
  <Override PartName="/ppt/media/image19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2EFF15-003B-49DC-9193-658F421F8DF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1FC1BB-B270-4DDF-A5F1-ADD91EA1AB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290FCC-053F-4E81-8DD6-F0B1606E2A4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200088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349776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200088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349776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95EE24-24B6-4AC6-AABD-A289957EA6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66F0E8B-890A-4291-A424-6040B61C253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F4F4A53-4716-4724-9B4C-464C23AD49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0E7F722-6A2D-4175-A87A-A08B083D7C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B690960-7E6A-4CFE-AE54-989929FE1A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27BF46-C064-4D9D-B489-DD78042DD9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504000" y="1224720"/>
            <a:ext cx="907236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E138E9-1C12-4CDE-8D59-7628488FFD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A06FDA-F923-4641-A4F6-89393E3023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774E682-20EE-492C-9551-4A81EB5FA5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C6D085E-3053-4B14-9B63-50CD0F9A7E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D32348C-FD19-415B-AD4B-C08BE46343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ABFE6D-4C91-4B98-B4B9-4F94307829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C7F5A1-6274-4BF2-9DCB-E1244900291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00088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349776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/>
          </p:nvPr>
        </p:nvSpPr>
        <p:spPr>
          <a:xfrm>
            <a:off x="200088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/>
          </p:nvPr>
        </p:nvSpPr>
        <p:spPr>
          <a:xfrm>
            <a:off x="349776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D3A6C9C-08AA-4620-8D42-97E685DC4B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ED20CBB-CE3C-4EB6-B925-FBE6157995D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920C822-BBD2-4D44-9DC7-096B939D78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CA537A0-49E6-4538-B151-ED0879ADF7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ABF682E-E587-4E98-BE40-14E7A15F6E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9027C6C-9530-41D0-BFA9-B64D1C3872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CED8AF-862D-4B92-8355-D37743A183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04000" y="1224720"/>
            <a:ext cx="907236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C88C3EE-13D2-4709-9F04-ED4A623B08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E0EC847-AEF7-4434-92F7-0C10F49F10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D0AC647-50F9-4407-9CC7-D2547A7A40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0212124-08BE-4D01-AAB7-060FA54C42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951AC03-9C9B-4269-9B7C-4EEBA1A4D0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CEFA938-3B4A-4948-BF26-020439FC5A6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200088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349776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200088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349776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8F9E957-EB7A-4999-97C7-A90795E5E1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88944B8-4B04-4612-8303-FA377D86AD6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5A53099-33C6-499A-87D2-A750E855D9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BF60A71-15F9-45F6-A622-EC37EE0C57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F5F154-75BD-472C-9568-1FA2296623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8BE46AD-773D-43B1-9D95-19745BD236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4EAF7A6-5424-4565-8BCF-FBDEF17A00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504000" y="1224720"/>
            <a:ext cx="907236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B26E9CE-5212-4EDD-A723-9623118246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41EDBAC-6CE7-4FAC-B8D6-A38E90599F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DAAB3AEB-FF75-48D4-AF1A-A0F82E83D1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E87EAE2-844E-46B3-B783-26AF35B5A8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426AB6E-6193-4243-BA40-BD710052C0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3D7E524-866A-4DEA-9A14-3B2174FBAD2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/>
          </p:nvPr>
        </p:nvSpPr>
        <p:spPr>
          <a:xfrm>
            <a:off x="200088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/>
          </p:nvPr>
        </p:nvSpPr>
        <p:spPr>
          <a:xfrm>
            <a:off x="3497760" y="176868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/>
          </p:nvPr>
        </p:nvSpPr>
        <p:spPr>
          <a:xfrm>
            <a:off x="200088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7"/>
          <p:cNvSpPr>
            <a:spLocks noGrp="1"/>
          </p:cNvSpPr>
          <p:nvPr>
            <p:ph/>
          </p:nvPr>
        </p:nvSpPr>
        <p:spPr>
          <a:xfrm>
            <a:off x="3497760" y="4058640"/>
            <a:ext cx="14252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631BC47-4F1F-4198-B33C-F4740C8361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C2EF45-6F78-4294-91DE-A9AFE237DA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504000" y="1224720"/>
            <a:ext cx="9072360" cy="579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10A172-75AA-4DF5-8CFD-B544707197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2DBEC4F-0913-43B8-831F-A520EC1102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438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772360" y="405864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759518-39DA-4947-8327-816A037B3B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72360" y="1768680"/>
            <a:ext cx="2160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8221BC-C6C8-401A-BE21-8977AA5C4B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рямоугольник 22"/>
          <p:cNvSpPr/>
          <p:nvPr/>
        </p:nvSpPr>
        <p:spPr>
          <a:xfrm flipV="1">
            <a:off x="5964480" y="4199040"/>
            <a:ext cx="4115880" cy="10008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00080"/>
              <a:gd name="textAreaBottom" fmla="*/ 100800 h 100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040" bIns="50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Прямоугольник 23"/>
          <p:cNvSpPr/>
          <p:nvPr/>
        </p:nvSpPr>
        <p:spPr>
          <a:xfrm flipV="1">
            <a:off x="5964480" y="4295160"/>
            <a:ext cx="4115880" cy="211320"/>
          </a:xfrm>
          <a:custGeom>
            <a:avLst/>
            <a:gdLst>
              <a:gd name="textAreaLeft" fmla="*/ 0 w 4115880"/>
              <a:gd name="textAreaRight" fmla="*/ 4116240 w 4115880"/>
              <a:gd name="textAreaTop" fmla="*/ -360 h 211320"/>
              <a:gd name="textAreaBottom" fmla="*/ 211320 h 2113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Прямоугольник 24"/>
          <p:cNvSpPr/>
          <p:nvPr/>
        </p:nvSpPr>
        <p:spPr>
          <a:xfrm flipV="1">
            <a:off x="5964480" y="4535640"/>
            <a:ext cx="4115880" cy="9720"/>
          </a:xfrm>
          <a:custGeom>
            <a:avLst/>
            <a:gdLst>
              <a:gd name="textAreaLeft" fmla="*/ 0 w 4115880"/>
              <a:gd name="textAreaRight" fmla="*/ 4116240 w 4115880"/>
              <a:gd name="textAreaTop" fmla="*/ -360 h 9720"/>
              <a:gd name="textAreaBottom" fmla="*/ 9720 h 97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40320" bIns="-4032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Прямоугольник 25"/>
          <p:cNvSpPr/>
          <p:nvPr/>
        </p:nvSpPr>
        <p:spPr>
          <a:xfrm flipV="1">
            <a:off x="5964480" y="4589640"/>
            <a:ext cx="2166840" cy="19800"/>
          </a:xfrm>
          <a:custGeom>
            <a:avLst/>
            <a:gdLst>
              <a:gd name="textAreaLeft" fmla="*/ 0 w 2166840"/>
              <a:gd name="textAreaRight" fmla="*/ 2167200 w 2166840"/>
              <a:gd name="textAreaTop" fmla="*/ -360 h 19800"/>
              <a:gd name="textAreaBottom" fmla="*/ 19800 h 198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30240" bIns="-302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Прямоугольник 26"/>
          <p:cNvSpPr/>
          <p:nvPr/>
        </p:nvSpPr>
        <p:spPr>
          <a:xfrm flipV="1">
            <a:off x="5964480" y="4628520"/>
            <a:ext cx="2166840" cy="9720"/>
          </a:xfrm>
          <a:custGeom>
            <a:avLst/>
            <a:gdLst>
              <a:gd name="textAreaLeft" fmla="*/ 0 w 2166840"/>
              <a:gd name="textAreaRight" fmla="*/ 2167200 w 2166840"/>
              <a:gd name="textAreaTop" fmla="*/ -360 h 9720"/>
              <a:gd name="textAreaBottom" fmla="*/ 9720 h 97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40320" bIns="-4032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Скругленный прямоугольник 29"/>
          <p:cNvSpPr/>
          <p:nvPr/>
        </p:nvSpPr>
        <p:spPr>
          <a:xfrm>
            <a:off x="5964480" y="4367880"/>
            <a:ext cx="3376800" cy="29880"/>
          </a:xfrm>
          <a:custGeom>
            <a:avLst/>
            <a:gdLst>
              <a:gd name="textAreaLeft" fmla="*/ 1440 w 3376800"/>
              <a:gd name="textAreaRight" fmla="*/ 3375720 w 3376800"/>
              <a:gd name="textAreaTop" fmla="*/ 1440 h 29880"/>
              <a:gd name="textAreaBottom" fmla="*/ 28800 h 29880"/>
            </a:gdLst>
            <a:ahLst/>
            <a:rect l="textAreaLeft" t="textAreaTop" r="textAreaRight" b="textAreaBottom"/>
            <a:pathLst>
              <a:path w="2384132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2380532" y="21600"/>
                </a:lnTo>
                <a:lnTo>
                  <a:pt x="2380532" y="21600"/>
                </a:lnTo>
                <a:arcTo wR="3600" hR="3600" stAng="5400000" swAng="-5400000"/>
                <a:lnTo>
                  <a:pt x="2384132" y="18000"/>
                </a:lnTo>
                <a:arcTo wR="0" hR="0" stAng="0" swAng="0"/>
                <a:lnTo>
                  <a:pt x="2384132" y="3600"/>
                </a:lnTo>
                <a:lnTo>
                  <a:pt x="2384132" y="3600"/>
                </a:lnTo>
                <a:arcTo wR="3600" hR="3600" stAng="0" swAng="-5400000"/>
                <a:lnTo>
                  <a:pt x="2380532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23040" bIns="-23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" name="Скругленный прямоугольник 30"/>
          <p:cNvSpPr/>
          <p:nvPr/>
        </p:nvSpPr>
        <p:spPr>
          <a:xfrm>
            <a:off x="8132040" y="4476600"/>
            <a:ext cx="1763640" cy="39960"/>
          </a:xfrm>
          <a:custGeom>
            <a:avLst/>
            <a:gdLst>
              <a:gd name="textAreaLeft" fmla="*/ 1800 w 1763640"/>
              <a:gd name="textAreaRight" fmla="*/ 1762200 w 1763640"/>
              <a:gd name="textAreaTop" fmla="*/ 1800 h 39960"/>
              <a:gd name="textAreaBottom" fmla="*/ 38520 h 39960"/>
            </a:gdLst>
            <a:ahLst/>
            <a:rect l="textAreaLeft" t="textAreaTop" r="textAreaRight" b="textAreaBottom"/>
            <a:pathLst>
              <a:path w="936828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933228" y="21600"/>
                </a:lnTo>
                <a:lnTo>
                  <a:pt x="933228" y="21600"/>
                </a:lnTo>
                <a:arcTo wR="3600" hR="3600" stAng="5400000" swAng="-5400000"/>
                <a:lnTo>
                  <a:pt x="936828" y="18000"/>
                </a:lnTo>
                <a:arcTo wR="0" hR="0" stAng="0" swAng="0"/>
                <a:lnTo>
                  <a:pt x="936828" y="3600"/>
                </a:lnTo>
                <a:lnTo>
                  <a:pt x="936828" y="3600"/>
                </a:lnTo>
                <a:arcTo wR="3600" hR="3600" stAng="0" swAng="-5400000"/>
                <a:lnTo>
                  <a:pt x="933228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13680" bIns="-136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23000"/>
            <a:ext cx="10080360" cy="26892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268920"/>
              <a:gd name="textAreaBottom" fmla="*/ 269280 h 2689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" name="Прямоугольник 9"/>
          <p:cNvSpPr/>
          <p:nvPr/>
        </p:nvSpPr>
        <p:spPr>
          <a:xfrm>
            <a:off x="0" y="4051440"/>
            <a:ext cx="10080360" cy="15480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154800"/>
              <a:gd name="textAreaBottom" fmla="*/ 155160 h 1548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" name="Прямоугольник 10"/>
          <p:cNvSpPr/>
          <p:nvPr/>
        </p:nvSpPr>
        <p:spPr>
          <a:xfrm flipV="1">
            <a:off x="7071120" y="4015080"/>
            <a:ext cx="3009240" cy="273600"/>
          </a:xfrm>
          <a:custGeom>
            <a:avLst/>
            <a:gdLst>
              <a:gd name="textAreaLeft" fmla="*/ 0 w 3009240"/>
              <a:gd name="textAreaRight" fmla="*/ 3009600 w 3009240"/>
              <a:gd name="textAreaTop" fmla="*/ 360 h 273600"/>
              <a:gd name="textAreaBottom" fmla="*/ 274320 h 2736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" name="Прямоугольник 18"/>
          <p:cNvSpPr/>
          <p:nvPr/>
        </p:nvSpPr>
        <p:spPr>
          <a:xfrm>
            <a:off x="0" y="0"/>
            <a:ext cx="10080360" cy="408024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4080240"/>
              <a:gd name="textAreaBottom" fmla="*/ 4080600 h 40802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244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5964480" y="4635720"/>
            <a:ext cx="142776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ldNum" idx="2"/>
          </p:nvPr>
        </p:nvSpPr>
        <p:spPr>
          <a:xfrm>
            <a:off x="9172440" y="1080"/>
            <a:ext cx="824040" cy="4028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5527968-684F-47DD-9627-287108C62E0A}" type="slidenum">
              <a:rPr b="0" lang="ru-RU" sz="20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3"/>
          </p:nvPr>
        </p:nvSpPr>
        <p:spPr>
          <a:xfrm>
            <a:off x="7392600" y="4636440"/>
            <a:ext cx="105804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27"/>
          <p:cNvSpPr/>
          <p:nvPr/>
        </p:nvSpPr>
        <p:spPr>
          <a:xfrm>
            <a:off x="0" y="404280"/>
            <a:ext cx="10080360" cy="9252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92520"/>
              <a:gd name="textAreaBottom" fmla="*/ 92880 h 92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42480" bIns="424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3" name="Прямоугольник 28"/>
          <p:cNvSpPr/>
          <p:nvPr/>
        </p:nvSpPr>
        <p:spPr>
          <a:xfrm>
            <a:off x="0" y="0"/>
            <a:ext cx="10080360" cy="34200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342000"/>
              <a:gd name="textAreaBottom" fmla="*/ 342360 h 342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244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4" name="Прямоугольник 29"/>
          <p:cNvSpPr/>
          <p:nvPr/>
        </p:nvSpPr>
        <p:spPr>
          <a:xfrm>
            <a:off x="0" y="339840"/>
            <a:ext cx="10080360" cy="10044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100440"/>
              <a:gd name="textAreaBottom" fmla="*/ 100800 h 1004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5" name="Прямоугольник 30"/>
          <p:cNvSpPr/>
          <p:nvPr/>
        </p:nvSpPr>
        <p:spPr>
          <a:xfrm flipV="1">
            <a:off x="5964480" y="395640"/>
            <a:ext cx="4115880" cy="10008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00080"/>
              <a:gd name="textAreaBottom" fmla="*/ 100800 h 100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040" bIns="50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6" name="Прямоугольник 31"/>
          <p:cNvSpPr/>
          <p:nvPr/>
        </p:nvSpPr>
        <p:spPr>
          <a:xfrm flipV="1">
            <a:off x="5964480" y="483840"/>
            <a:ext cx="4115880" cy="19800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98000"/>
              <a:gd name="textAreaBottom" fmla="*/ 198720 h 198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7" name="Скругленный прямоугольник 32"/>
          <p:cNvSpPr/>
          <p:nvPr/>
        </p:nvSpPr>
        <p:spPr>
          <a:xfrm>
            <a:off x="5961240" y="548280"/>
            <a:ext cx="3376800" cy="29880"/>
          </a:xfrm>
          <a:custGeom>
            <a:avLst/>
            <a:gdLst>
              <a:gd name="textAreaLeft" fmla="*/ 1440 w 3376800"/>
              <a:gd name="textAreaRight" fmla="*/ 3375720 w 3376800"/>
              <a:gd name="textAreaTop" fmla="*/ 1440 h 29880"/>
              <a:gd name="textAreaBottom" fmla="*/ 28800 h 29880"/>
            </a:gdLst>
            <a:ahLst/>
            <a:rect l="textAreaLeft" t="textAreaTop" r="textAreaRight" b="textAreaBottom"/>
            <a:pathLst>
              <a:path w="2384132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2380532" y="21600"/>
                </a:lnTo>
                <a:lnTo>
                  <a:pt x="2380532" y="21600"/>
                </a:lnTo>
                <a:arcTo wR="3600" hR="3600" stAng="5400000" swAng="-5400000"/>
                <a:lnTo>
                  <a:pt x="2384132" y="18000"/>
                </a:lnTo>
                <a:arcTo wR="0" hR="0" stAng="0" swAng="0"/>
                <a:lnTo>
                  <a:pt x="2384132" y="3600"/>
                </a:lnTo>
                <a:lnTo>
                  <a:pt x="2384132" y="3600"/>
                </a:lnTo>
                <a:arcTo wR="3600" hR="3600" stAng="0" swAng="-5400000"/>
                <a:lnTo>
                  <a:pt x="2380532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23040" bIns="-23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8" name="Скругленный прямоугольник 33"/>
          <p:cNvSpPr/>
          <p:nvPr/>
        </p:nvSpPr>
        <p:spPr>
          <a:xfrm>
            <a:off x="8128800" y="649080"/>
            <a:ext cx="1763640" cy="39960"/>
          </a:xfrm>
          <a:custGeom>
            <a:avLst/>
            <a:gdLst>
              <a:gd name="textAreaLeft" fmla="*/ 1800 w 1763640"/>
              <a:gd name="textAreaRight" fmla="*/ 1762200 w 1763640"/>
              <a:gd name="textAreaTop" fmla="*/ 1800 h 39960"/>
              <a:gd name="textAreaBottom" fmla="*/ 38520 h 39960"/>
            </a:gdLst>
            <a:ahLst/>
            <a:rect l="textAreaLeft" t="textAreaTop" r="textAreaRight" b="textAreaBottom"/>
            <a:pathLst>
              <a:path w="936828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933228" y="21600"/>
                </a:lnTo>
                <a:lnTo>
                  <a:pt x="933228" y="21600"/>
                </a:lnTo>
                <a:arcTo wR="3600" hR="3600" stAng="5400000" swAng="-5400000"/>
                <a:lnTo>
                  <a:pt x="936828" y="18000"/>
                </a:lnTo>
                <a:arcTo wR="0" hR="0" stAng="0" swAng="0"/>
                <a:lnTo>
                  <a:pt x="936828" y="3600"/>
                </a:lnTo>
                <a:lnTo>
                  <a:pt x="936828" y="3600"/>
                </a:lnTo>
                <a:arcTo wR="3600" hR="3600" stAng="0" swAng="-5400000"/>
                <a:lnTo>
                  <a:pt x="933228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13680" bIns="-136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9" name="Прямоугольник 34"/>
          <p:cNvSpPr/>
          <p:nvPr/>
        </p:nvSpPr>
        <p:spPr>
          <a:xfrm>
            <a:off x="10015560" y="-2160"/>
            <a:ext cx="63000" cy="685080"/>
          </a:xfrm>
          <a:custGeom>
            <a:avLst/>
            <a:gdLst>
              <a:gd name="textAreaLeft" fmla="*/ 0 w 63000"/>
              <a:gd name="textAreaRight" fmla="*/ 63360 w 6300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0" name="Прямоугольник 35"/>
          <p:cNvSpPr/>
          <p:nvPr/>
        </p:nvSpPr>
        <p:spPr>
          <a:xfrm>
            <a:off x="997092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1" name="Прямоугольник 36"/>
          <p:cNvSpPr/>
          <p:nvPr/>
        </p:nvSpPr>
        <p:spPr>
          <a:xfrm>
            <a:off x="9950040" y="-2160"/>
            <a:ext cx="9720" cy="685080"/>
          </a:xfrm>
          <a:custGeom>
            <a:avLst/>
            <a:gdLst>
              <a:gd name="textAreaLeft" fmla="*/ 0 w 9720"/>
              <a:gd name="textAreaRight" fmla="*/ 10080 w 972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2" name="Прямоугольник 37"/>
          <p:cNvSpPr/>
          <p:nvPr/>
        </p:nvSpPr>
        <p:spPr>
          <a:xfrm>
            <a:off x="989460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3" name="Прямоугольник 38"/>
          <p:cNvSpPr/>
          <p:nvPr/>
        </p:nvSpPr>
        <p:spPr>
          <a:xfrm>
            <a:off x="9829080" y="360"/>
            <a:ext cx="60120" cy="644760"/>
          </a:xfrm>
          <a:custGeom>
            <a:avLst/>
            <a:gdLst>
              <a:gd name="textAreaLeft" fmla="*/ 0 w 60120"/>
              <a:gd name="textAreaRight" fmla="*/ 60480 w 601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4" name="Прямоугольник 39"/>
          <p:cNvSpPr/>
          <p:nvPr/>
        </p:nvSpPr>
        <p:spPr>
          <a:xfrm>
            <a:off x="9782280" y="360"/>
            <a:ext cx="9720" cy="644760"/>
          </a:xfrm>
          <a:custGeom>
            <a:avLst/>
            <a:gdLst>
              <a:gd name="textAreaLeft" fmla="*/ 0 w 9720"/>
              <a:gd name="textAreaRight" fmla="*/ 10080 w 97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499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6"/>
          <p:cNvSpPr>
            <a:spLocks noGrp="1"/>
          </p:cNvSpPr>
          <p:nvPr>
            <p:ph type="ftr" idx="4"/>
          </p:nvPr>
        </p:nvSpPr>
        <p:spPr>
          <a:xfrm>
            <a:off x="5796360" y="675360"/>
            <a:ext cx="146124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7"/>
          <p:cNvSpPr>
            <a:spLocks noGrp="1"/>
          </p:cNvSpPr>
          <p:nvPr>
            <p:ph type="sldNum" idx="5"/>
          </p:nvPr>
        </p:nvSpPr>
        <p:spPr>
          <a:xfrm>
            <a:off x="9012240" y="2520"/>
            <a:ext cx="839520" cy="4028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2032B5E-A003-4133-A677-4D8F3602F753}" type="slidenum">
              <a:rPr b="0" lang="ru-RU" sz="20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8"/>
          <p:cNvSpPr>
            <a:spLocks noGrp="1"/>
          </p:cNvSpPr>
          <p:nvPr>
            <p:ph type="dt" idx="6"/>
          </p:nvPr>
        </p:nvSpPr>
        <p:spPr>
          <a:xfrm>
            <a:off x="7261200" y="675360"/>
            <a:ext cx="105480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рямоугольник 27"/>
          <p:cNvSpPr/>
          <p:nvPr/>
        </p:nvSpPr>
        <p:spPr>
          <a:xfrm>
            <a:off x="0" y="404280"/>
            <a:ext cx="10080360" cy="9252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92520"/>
              <a:gd name="textAreaBottom" fmla="*/ 92880 h 92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42480" bIns="424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0" name="Прямоугольник 28"/>
          <p:cNvSpPr/>
          <p:nvPr/>
        </p:nvSpPr>
        <p:spPr>
          <a:xfrm>
            <a:off x="0" y="0"/>
            <a:ext cx="10080360" cy="34200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342000"/>
              <a:gd name="textAreaBottom" fmla="*/ 342360 h 342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244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1" name="Прямоугольник 29"/>
          <p:cNvSpPr/>
          <p:nvPr/>
        </p:nvSpPr>
        <p:spPr>
          <a:xfrm>
            <a:off x="0" y="339840"/>
            <a:ext cx="10080360" cy="10044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100440"/>
              <a:gd name="textAreaBottom" fmla="*/ 100800 h 1004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2" name="Прямоугольник 30"/>
          <p:cNvSpPr/>
          <p:nvPr/>
        </p:nvSpPr>
        <p:spPr>
          <a:xfrm flipV="1">
            <a:off x="5964480" y="395640"/>
            <a:ext cx="4115880" cy="10008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00080"/>
              <a:gd name="textAreaBottom" fmla="*/ 100800 h 100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040" bIns="50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3" name="Прямоугольник 31"/>
          <p:cNvSpPr/>
          <p:nvPr/>
        </p:nvSpPr>
        <p:spPr>
          <a:xfrm flipV="1">
            <a:off x="5964480" y="483840"/>
            <a:ext cx="4115880" cy="19800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98000"/>
              <a:gd name="textAreaBottom" fmla="*/ 198720 h 198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4" name="Скругленный прямоугольник 32"/>
          <p:cNvSpPr/>
          <p:nvPr/>
        </p:nvSpPr>
        <p:spPr>
          <a:xfrm>
            <a:off x="5961240" y="548280"/>
            <a:ext cx="3376800" cy="29880"/>
          </a:xfrm>
          <a:custGeom>
            <a:avLst/>
            <a:gdLst>
              <a:gd name="textAreaLeft" fmla="*/ 1440 w 3376800"/>
              <a:gd name="textAreaRight" fmla="*/ 3375720 w 3376800"/>
              <a:gd name="textAreaTop" fmla="*/ 1440 h 29880"/>
              <a:gd name="textAreaBottom" fmla="*/ 28800 h 29880"/>
            </a:gdLst>
            <a:ahLst/>
            <a:rect l="textAreaLeft" t="textAreaTop" r="textAreaRight" b="textAreaBottom"/>
            <a:pathLst>
              <a:path w="2384132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2380532" y="21600"/>
                </a:lnTo>
                <a:lnTo>
                  <a:pt x="2380532" y="21600"/>
                </a:lnTo>
                <a:arcTo wR="3600" hR="3600" stAng="5400000" swAng="-5400000"/>
                <a:lnTo>
                  <a:pt x="2384132" y="18000"/>
                </a:lnTo>
                <a:arcTo wR="0" hR="0" stAng="0" swAng="0"/>
                <a:lnTo>
                  <a:pt x="2384132" y="3600"/>
                </a:lnTo>
                <a:lnTo>
                  <a:pt x="2384132" y="3600"/>
                </a:lnTo>
                <a:arcTo wR="3600" hR="3600" stAng="0" swAng="-5400000"/>
                <a:lnTo>
                  <a:pt x="2380532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23040" bIns="-23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5" name="Скругленный прямоугольник 33"/>
          <p:cNvSpPr/>
          <p:nvPr/>
        </p:nvSpPr>
        <p:spPr>
          <a:xfrm>
            <a:off x="8128800" y="649080"/>
            <a:ext cx="1763640" cy="39960"/>
          </a:xfrm>
          <a:custGeom>
            <a:avLst/>
            <a:gdLst>
              <a:gd name="textAreaLeft" fmla="*/ 1800 w 1763640"/>
              <a:gd name="textAreaRight" fmla="*/ 1762200 w 1763640"/>
              <a:gd name="textAreaTop" fmla="*/ 1800 h 39960"/>
              <a:gd name="textAreaBottom" fmla="*/ 38520 h 39960"/>
            </a:gdLst>
            <a:ahLst/>
            <a:rect l="textAreaLeft" t="textAreaTop" r="textAreaRight" b="textAreaBottom"/>
            <a:pathLst>
              <a:path w="936828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933228" y="21600"/>
                </a:lnTo>
                <a:lnTo>
                  <a:pt x="933228" y="21600"/>
                </a:lnTo>
                <a:arcTo wR="3600" hR="3600" stAng="5400000" swAng="-5400000"/>
                <a:lnTo>
                  <a:pt x="936828" y="18000"/>
                </a:lnTo>
                <a:arcTo wR="0" hR="0" stAng="0" swAng="0"/>
                <a:lnTo>
                  <a:pt x="936828" y="3600"/>
                </a:lnTo>
                <a:lnTo>
                  <a:pt x="936828" y="3600"/>
                </a:lnTo>
                <a:arcTo wR="3600" hR="3600" stAng="0" swAng="-5400000"/>
                <a:lnTo>
                  <a:pt x="933228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13680" bIns="-136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6" name="Прямоугольник 34"/>
          <p:cNvSpPr/>
          <p:nvPr/>
        </p:nvSpPr>
        <p:spPr>
          <a:xfrm>
            <a:off x="10015560" y="-2160"/>
            <a:ext cx="63000" cy="685080"/>
          </a:xfrm>
          <a:custGeom>
            <a:avLst/>
            <a:gdLst>
              <a:gd name="textAreaLeft" fmla="*/ 0 w 63000"/>
              <a:gd name="textAreaRight" fmla="*/ 63360 w 6300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7" name="Прямоугольник 35"/>
          <p:cNvSpPr/>
          <p:nvPr/>
        </p:nvSpPr>
        <p:spPr>
          <a:xfrm>
            <a:off x="997092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8" name="Прямоугольник 36"/>
          <p:cNvSpPr/>
          <p:nvPr/>
        </p:nvSpPr>
        <p:spPr>
          <a:xfrm>
            <a:off x="9950040" y="-2160"/>
            <a:ext cx="9720" cy="685080"/>
          </a:xfrm>
          <a:custGeom>
            <a:avLst/>
            <a:gdLst>
              <a:gd name="textAreaLeft" fmla="*/ 0 w 9720"/>
              <a:gd name="textAreaRight" fmla="*/ 10080 w 972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9" name="Прямоугольник 37"/>
          <p:cNvSpPr/>
          <p:nvPr/>
        </p:nvSpPr>
        <p:spPr>
          <a:xfrm>
            <a:off x="989460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0" name="Прямоугольник 38"/>
          <p:cNvSpPr/>
          <p:nvPr/>
        </p:nvSpPr>
        <p:spPr>
          <a:xfrm>
            <a:off x="9829080" y="360"/>
            <a:ext cx="60120" cy="644760"/>
          </a:xfrm>
          <a:custGeom>
            <a:avLst/>
            <a:gdLst>
              <a:gd name="textAreaLeft" fmla="*/ 0 w 60120"/>
              <a:gd name="textAreaRight" fmla="*/ 60480 w 601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1" name="Прямоугольник 39"/>
          <p:cNvSpPr/>
          <p:nvPr/>
        </p:nvSpPr>
        <p:spPr>
          <a:xfrm>
            <a:off x="9782280" y="360"/>
            <a:ext cx="9720" cy="644760"/>
          </a:xfrm>
          <a:custGeom>
            <a:avLst/>
            <a:gdLst>
              <a:gd name="textAreaLeft" fmla="*/ 0 w 9720"/>
              <a:gd name="textAreaRight" fmla="*/ 10080 w 97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PlaceHolder 1"/>
          <p:cNvSpPr>
            <a:spLocks noGrp="1"/>
          </p:cNvSpPr>
          <p:nvPr>
            <p:ph type="ftr" idx="7"/>
          </p:nvPr>
        </p:nvSpPr>
        <p:spPr>
          <a:xfrm>
            <a:off x="5796360" y="675360"/>
            <a:ext cx="146124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ldNum" idx="8"/>
          </p:nvPr>
        </p:nvSpPr>
        <p:spPr>
          <a:xfrm>
            <a:off x="9012240" y="2520"/>
            <a:ext cx="839520" cy="4028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4CE2F38-AEBA-4CF5-B2F9-848300266C4B}" type="slidenum">
              <a:rPr b="0" lang="ru-RU" sz="20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 idx="9"/>
          </p:nvPr>
        </p:nvSpPr>
        <p:spPr>
          <a:xfrm>
            <a:off x="7261200" y="675360"/>
            <a:ext cx="105480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Прямоугольник 27"/>
          <p:cNvSpPr/>
          <p:nvPr/>
        </p:nvSpPr>
        <p:spPr>
          <a:xfrm>
            <a:off x="0" y="404280"/>
            <a:ext cx="10080360" cy="9252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92520"/>
              <a:gd name="textAreaBottom" fmla="*/ 92880 h 9252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42480" bIns="424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4" name="Прямоугольник 28"/>
          <p:cNvSpPr/>
          <p:nvPr/>
        </p:nvSpPr>
        <p:spPr>
          <a:xfrm>
            <a:off x="0" y="0"/>
            <a:ext cx="10080360" cy="34200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342000"/>
              <a:gd name="textAreaBottom" fmla="*/ 342360 h 342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244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5" name="Прямоугольник 29"/>
          <p:cNvSpPr/>
          <p:nvPr/>
        </p:nvSpPr>
        <p:spPr>
          <a:xfrm>
            <a:off x="0" y="339840"/>
            <a:ext cx="10080360" cy="100440"/>
          </a:xfrm>
          <a:custGeom>
            <a:avLst/>
            <a:gdLst>
              <a:gd name="textAreaLeft" fmla="*/ 0 w 10080360"/>
              <a:gd name="textAreaRight" fmla="*/ 10080720 w 10080360"/>
              <a:gd name="textAreaTop" fmla="*/ 0 h 100440"/>
              <a:gd name="textAreaBottom" fmla="*/ 100800 h 1004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6" name="Прямоугольник 30"/>
          <p:cNvSpPr/>
          <p:nvPr/>
        </p:nvSpPr>
        <p:spPr>
          <a:xfrm flipV="1">
            <a:off x="5964480" y="395640"/>
            <a:ext cx="4115880" cy="10008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00080"/>
              <a:gd name="textAreaBottom" fmla="*/ 100800 h 100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040" bIns="50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Прямоугольник 31"/>
          <p:cNvSpPr/>
          <p:nvPr/>
        </p:nvSpPr>
        <p:spPr>
          <a:xfrm flipV="1">
            <a:off x="5964480" y="483840"/>
            <a:ext cx="4115880" cy="198000"/>
          </a:xfrm>
          <a:custGeom>
            <a:avLst/>
            <a:gdLst>
              <a:gd name="textAreaLeft" fmla="*/ 0 w 4115880"/>
              <a:gd name="textAreaRight" fmla="*/ 4116240 w 4115880"/>
              <a:gd name="textAreaTop" fmla="*/ 360 h 198000"/>
              <a:gd name="textAreaBottom" fmla="*/ 198720 h 1980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43808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8" name="Скругленный прямоугольник 32"/>
          <p:cNvSpPr/>
          <p:nvPr/>
        </p:nvSpPr>
        <p:spPr>
          <a:xfrm>
            <a:off x="5961240" y="548280"/>
            <a:ext cx="3376800" cy="29880"/>
          </a:xfrm>
          <a:custGeom>
            <a:avLst/>
            <a:gdLst>
              <a:gd name="textAreaLeft" fmla="*/ 1440 w 3376800"/>
              <a:gd name="textAreaRight" fmla="*/ 3375720 w 3376800"/>
              <a:gd name="textAreaTop" fmla="*/ 1440 h 29880"/>
              <a:gd name="textAreaBottom" fmla="*/ 28800 h 29880"/>
            </a:gdLst>
            <a:ahLst/>
            <a:rect l="textAreaLeft" t="textAreaTop" r="textAreaRight" b="textAreaBottom"/>
            <a:pathLst>
              <a:path w="2384132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2380532" y="21600"/>
                </a:lnTo>
                <a:lnTo>
                  <a:pt x="2380532" y="21600"/>
                </a:lnTo>
                <a:arcTo wR="3600" hR="3600" stAng="5400000" swAng="-5400000"/>
                <a:lnTo>
                  <a:pt x="2384132" y="18000"/>
                </a:lnTo>
                <a:arcTo wR="0" hR="0" stAng="0" swAng="0"/>
                <a:lnTo>
                  <a:pt x="2384132" y="3600"/>
                </a:lnTo>
                <a:lnTo>
                  <a:pt x="2384132" y="3600"/>
                </a:lnTo>
                <a:arcTo wR="3600" hR="3600" stAng="0" swAng="-5400000"/>
                <a:lnTo>
                  <a:pt x="2380532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23040" bIns="-2304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9" name="Скругленный прямоугольник 33"/>
          <p:cNvSpPr/>
          <p:nvPr/>
        </p:nvSpPr>
        <p:spPr>
          <a:xfrm>
            <a:off x="8128800" y="649080"/>
            <a:ext cx="1763640" cy="39960"/>
          </a:xfrm>
          <a:custGeom>
            <a:avLst/>
            <a:gdLst>
              <a:gd name="textAreaLeft" fmla="*/ 1800 w 1763640"/>
              <a:gd name="textAreaRight" fmla="*/ 1762200 w 1763640"/>
              <a:gd name="textAreaTop" fmla="*/ 1800 h 39960"/>
              <a:gd name="textAreaBottom" fmla="*/ 38520 h 39960"/>
            </a:gdLst>
            <a:ahLst/>
            <a:rect l="textAreaLeft" t="textAreaTop" r="textAreaRight" b="textAreaBottom"/>
            <a:pathLst>
              <a:path w="936828" h="21600">
                <a:moveTo>
                  <a:pt x="3600" y="0"/>
                </a:moveTo>
                <a:lnTo>
                  <a:pt x="3600" y="0"/>
                </a:lnTo>
                <a:arcTo wR="3600" hR="3600" stAng="-5400000" swAng="-5400000"/>
                <a:lnTo>
                  <a:pt x="0" y="3600"/>
                </a:lnTo>
                <a:arcTo wR="0" hR="0" stAng="0" swAng="0"/>
                <a:lnTo>
                  <a:pt x="0" y="18000"/>
                </a:lnTo>
                <a:lnTo>
                  <a:pt x="0" y="18000"/>
                </a:lnTo>
                <a:arcTo wR="3600" hR="3600" stAng="-10800000" swAng="-5400000"/>
                <a:lnTo>
                  <a:pt x="3600" y="21600"/>
                </a:lnTo>
                <a:arcTo wR="0" hR="0" stAng="0" swAng="0"/>
                <a:lnTo>
                  <a:pt x="933228" y="21600"/>
                </a:lnTo>
                <a:lnTo>
                  <a:pt x="933228" y="21600"/>
                </a:lnTo>
                <a:arcTo wR="3600" hR="3600" stAng="5400000" swAng="-5400000"/>
                <a:lnTo>
                  <a:pt x="936828" y="18000"/>
                </a:lnTo>
                <a:arcTo wR="0" hR="0" stAng="0" swAng="0"/>
                <a:lnTo>
                  <a:pt x="936828" y="3600"/>
                </a:lnTo>
                <a:lnTo>
                  <a:pt x="936828" y="3600"/>
                </a:lnTo>
                <a:arcTo wR="3600" hR="3600" stAng="0" swAng="-5400000"/>
                <a:lnTo>
                  <a:pt x="933228" y="0"/>
                </a:lnTo>
                <a:arcTo wR="0" hR="0" stAng="0" swAng="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-13680" bIns="-1368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0" name="Прямоугольник 34"/>
          <p:cNvSpPr/>
          <p:nvPr/>
        </p:nvSpPr>
        <p:spPr>
          <a:xfrm>
            <a:off x="10015560" y="-2160"/>
            <a:ext cx="63000" cy="685080"/>
          </a:xfrm>
          <a:custGeom>
            <a:avLst/>
            <a:gdLst>
              <a:gd name="textAreaLeft" fmla="*/ 0 w 63000"/>
              <a:gd name="textAreaRight" fmla="*/ 63360 w 6300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Прямоугольник 35"/>
          <p:cNvSpPr/>
          <p:nvPr/>
        </p:nvSpPr>
        <p:spPr>
          <a:xfrm>
            <a:off x="997092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2" name="Прямоугольник 36"/>
          <p:cNvSpPr/>
          <p:nvPr/>
        </p:nvSpPr>
        <p:spPr>
          <a:xfrm>
            <a:off x="9950040" y="-2160"/>
            <a:ext cx="9720" cy="685080"/>
          </a:xfrm>
          <a:custGeom>
            <a:avLst/>
            <a:gdLst>
              <a:gd name="textAreaLeft" fmla="*/ 0 w 9720"/>
              <a:gd name="textAreaRight" fmla="*/ 10080 w 972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3" name="Прямоугольник 37"/>
          <p:cNvSpPr/>
          <p:nvPr/>
        </p:nvSpPr>
        <p:spPr>
          <a:xfrm>
            <a:off x="9894600" y="-2160"/>
            <a:ext cx="29880" cy="685080"/>
          </a:xfrm>
          <a:custGeom>
            <a:avLst/>
            <a:gdLst>
              <a:gd name="textAreaLeft" fmla="*/ 0 w 29880"/>
              <a:gd name="textAreaRight" fmla="*/ 30240 w 29880"/>
              <a:gd name="textAreaTop" fmla="*/ 0 h 685080"/>
              <a:gd name="textAreaBottom" fmla="*/ 685440 h 685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4" name="Прямоугольник 38"/>
          <p:cNvSpPr/>
          <p:nvPr/>
        </p:nvSpPr>
        <p:spPr>
          <a:xfrm>
            <a:off x="9829080" y="360"/>
            <a:ext cx="60120" cy="644760"/>
          </a:xfrm>
          <a:custGeom>
            <a:avLst/>
            <a:gdLst>
              <a:gd name="textAreaLeft" fmla="*/ 0 w 60120"/>
              <a:gd name="textAreaRight" fmla="*/ 60480 w 601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5" name="Прямоугольник 39"/>
          <p:cNvSpPr/>
          <p:nvPr/>
        </p:nvSpPr>
        <p:spPr>
          <a:xfrm>
            <a:off x="9782280" y="360"/>
            <a:ext cx="9720" cy="644760"/>
          </a:xfrm>
          <a:custGeom>
            <a:avLst/>
            <a:gdLst>
              <a:gd name="textAreaLeft" fmla="*/ 0 w 9720"/>
              <a:gd name="textAreaRight" fmla="*/ 10080 w 9720"/>
              <a:gd name="textAreaTop" fmla="*/ 0 h 644760"/>
              <a:gd name="textAreaBottom" fmla="*/ 645120 h 64476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 anchorCtr="1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1224720"/>
            <a:ext cx="9072360" cy="12499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560" cy="2090520"/>
          </a:xfrm>
          <a:prstGeom prst="rect">
            <a:avLst/>
          </a:prstGeom>
          <a:noFill/>
          <a:ln w="25560">
            <a:noFill/>
          </a:ln>
        </p:spPr>
        <p:txBody>
          <a:bodyPr lIns="0" rIns="0" tIns="0" bIns="0" anchor="t">
            <a:normAutofit fontScale="80000"/>
          </a:bodyPr>
          <a:p>
            <a:pPr marL="345600" indent="-2592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691200" indent="-2592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036800" indent="-2304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382400" indent="-1728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17280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0736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2419200" indent="-1728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ftr" idx="10"/>
          </p:nvPr>
        </p:nvSpPr>
        <p:spPr>
          <a:xfrm>
            <a:off x="5796360" y="675360"/>
            <a:ext cx="146124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sldNum" idx="11"/>
          </p:nvPr>
        </p:nvSpPr>
        <p:spPr>
          <a:xfrm>
            <a:off x="9012240" y="2520"/>
            <a:ext cx="839520" cy="4028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2000" spc="-1" strike="noStrike">
                <a:solidFill>
                  <a:srgbClr val="ffffff"/>
                </a:solidFill>
                <a:latin typeface="Georgi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CB1DC0E-49DE-4A08-AF1A-7A3A0B0940EC}" type="slidenum">
              <a:rPr b="0" lang="ru-RU" sz="2000" spc="-1" strike="noStrike">
                <a:solidFill>
                  <a:srgbClr val="ffffff"/>
                </a:solidFill>
                <a:latin typeface="Georgia"/>
              </a:rPr>
              <a:t>&lt;номер&gt;</a:t>
            </a:fld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dt" idx="12"/>
          </p:nvPr>
        </p:nvSpPr>
        <p:spPr>
          <a:xfrm>
            <a:off x="7257960" y="675360"/>
            <a:ext cx="1054800" cy="503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2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2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2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504000" y="2647800"/>
            <a:ext cx="9324360" cy="162000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ffffff"/>
                </a:solidFill>
                <a:latin typeface="Times New Roman"/>
              </a:rPr>
              <a:t>Профориентационная ориентация как ресурс развития функциональной грамотности и повышение качества результатов основной школы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504000" y="4299120"/>
            <a:ext cx="5460120" cy="193140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Autofit/>
          </a:bodyPr>
          <a:p>
            <a:pPr marL="70560" indent="0">
              <a:lnSpc>
                <a:spcPct val="10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24456"/>
                </a:solidFill>
                <a:latin typeface="Times New Roman"/>
              </a:rPr>
              <a:t>Из опыта работы МАОУ СШ №16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70560" indent="0">
              <a:lnSpc>
                <a:spcPct val="100000"/>
              </a:lnSpc>
              <a:spcBef>
                <a:spcPts val="329"/>
              </a:spcBef>
              <a:buNone/>
              <a:tabLst>
                <a:tab algn="l" pos="0"/>
              </a:tabLst>
            </a:pP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marL="70560" indent="0">
              <a:lnSpc>
                <a:spcPct val="10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424456"/>
                </a:solidFill>
                <a:latin typeface="Times New Roman"/>
              </a:rPr>
              <a:t>Куприянова Татьяна Александровна учитель физики МАОУ СШ №16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31640" y="97164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</a:rPr>
              <a:t>Структура профориентационной работы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0" name="Объект 3" descr=""/>
          <p:cNvPicPr/>
          <p:nvPr/>
        </p:nvPicPr>
        <p:blipFill>
          <a:blip r:embed="rId1"/>
          <a:stretch/>
        </p:blipFill>
        <p:spPr>
          <a:xfrm>
            <a:off x="503280" y="2719440"/>
            <a:ext cx="9073800" cy="4287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424456"/>
                </a:solidFill>
                <a:latin typeface="Trebuchet MS"/>
              </a:rPr>
              <a:t>Комплекс мероприятий МАОУ СШ№16 профориентационной направленности: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504000" y="2479680"/>
            <a:ext cx="9072360" cy="476712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rmAutofit/>
          </a:bodyPr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Участие в федеральном проекте «Билет в будущее»;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Участие в чемпионате профмастерства «Профессионалы»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Взаимодействие с родителями по вопросам ранней профессионализации учащихся;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Работа дополнительных и внеурочных программ по профориентации;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Психологическая поддержка участников чемпионатного движения «Молодые профессионалы»;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Составление ИОМ для участников Российского Чемпионата «Профессионалы»;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80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Взаимодействие с техникумами города Красноярска(подписаны договора о сотрудничестве).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403200" indent="0">
              <a:lnSpc>
                <a:spcPct val="8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Рисунок 1" descr=""/>
          <p:cNvPicPr/>
          <p:nvPr/>
        </p:nvPicPr>
        <p:blipFill>
          <a:blip r:embed="rId1"/>
          <a:stretch/>
        </p:blipFill>
        <p:spPr>
          <a:xfrm>
            <a:off x="347760" y="899640"/>
            <a:ext cx="8928720" cy="640836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Атлас профессий 3.0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" name="Объект 3" descr=""/>
          <p:cNvPicPr/>
          <p:nvPr/>
        </p:nvPicPr>
        <p:blipFill>
          <a:blip r:embed="rId1"/>
          <a:stretch/>
        </p:blipFill>
        <p:spPr>
          <a:xfrm>
            <a:off x="215640" y="2915640"/>
            <a:ext cx="6984360" cy="4464000"/>
          </a:xfrm>
          <a:prstGeom prst="rect">
            <a:avLst/>
          </a:prstGeom>
          <a:ln w="0">
            <a:noFill/>
          </a:ln>
        </p:spPr>
      </p:pic>
      <p:pic>
        <p:nvPicPr>
          <p:cNvPr id="246" name="Рисунок 4" descr=""/>
          <p:cNvPicPr/>
          <p:nvPr/>
        </p:nvPicPr>
        <p:blipFill>
          <a:blip r:embed="rId2"/>
          <a:stretch/>
        </p:blipFill>
        <p:spPr>
          <a:xfrm>
            <a:off x="7056360" y="2987640"/>
            <a:ext cx="2346480" cy="388800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Билет в будущее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8" name="Объект 3" descr=""/>
          <p:cNvPicPr/>
          <p:nvPr/>
        </p:nvPicPr>
        <p:blipFill>
          <a:blip r:embed="rId1"/>
          <a:stretch/>
        </p:blipFill>
        <p:spPr>
          <a:xfrm>
            <a:off x="503280" y="3067560"/>
            <a:ext cx="9073800" cy="3591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359640" y="251280"/>
            <a:ext cx="9216360" cy="115164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Профпробы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0" name="Рисунок 2" descr=""/>
          <p:cNvPicPr/>
          <p:nvPr/>
        </p:nvPicPr>
        <p:blipFill>
          <a:blip r:embed="rId1"/>
          <a:stretch/>
        </p:blipFill>
        <p:spPr>
          <a:xfrm>
            <a:off x="140040" y="1011960"/>
            <a:ext cx="9436320" cy="620532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</a:rPr>
              <a:t>Чемпионатное движение «Профессионалы»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2" name="Объект 3" descr=""/>
          <p:cNvPicPr/>
          <p:nvPr/>
        </p:nvPicPr>
        <p:blipFill>
          <a:blip r:embed="rId1"/>
          <a:stretch/>
        </p:blipFill>
        <p:spPr>
          <a:xfrm>
            <a:off x="503280" y="2725560"/>
            <a:ext cx="9073800" cy="427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287640" y="539640"/>
            <a:ext cx="9288360" cy="172800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424456"/>
                </a:solidFill>
                <a:latin typeface="Trebuchet MS"/>
              </a:rPr>
              <a:t>Динамика участия учащихся МАОУ СШ№16 в чемпионате «Молодые профессионалы» (</a:t>
            </a:r>
            <a:r>
              <a:rPr b="0" lang="en-US" sz="3200" spc="-1" strike="noStrike">
                <a:solidFill>
                  <a:srgbClr val="424456"/>
                </a:solidFill>
                <a:latin typeface="Trebuchet MS"/>
              </a:rPr>
              <a:t>WORLDSKILLS RUSSIA</a:t>
            </a:r>
            <a:r>
              <a:rPr b="0" lang="ru-RU" sz="3200" spc="-1" strike="noStrike">
                <a:solidFill>
                  <a:srgbClr val="424456"/>
                </a:solidFill>
                <a:latin typeface="Trebuchet MS"/>
              </a:rPr>
              <a:t>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4" name="Рисунок 2" descr=""/>
          <p:cNvPicPr/>
          <p:nvPr/>
        </p:nvPicPr>
        <p:blipFill>
          <a:blip r:embed="rId1"/>
          <a:stretch/>
        </p:blipFill>
        <p:spPr>
          <a:xfrm>
            <a:off x="932760" y="2737080"/>
            <a:ext cx="7997760" cy="407160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Наши достижения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6" name="Объект 3" descr=""/>
          <p:cNvPicPr/>
          <p:nvPr/>
        </p:nvPicPr>
        <p:blipFill>
          <a:blip r:embed="rId1"/>
          <a:stretch/>
        </p:blipFill>
        <p:spPr>
          <a:xfrm>
            <a:off x="5544360" y="2554200"/>
            <a:ext cx="2919960" cy="4438440"/>
          </a:xfrm>
          <a:prstGeom prst="rect">
            <a:avLst/>
          </a:prstGeom>
          <a:ln w="0">
            <a:noFill/>
          </a:ln>
        </p:spPr>
      </p:pic>
      <p:pic>
        <p:nvPicPr>
          <p:cNvPr id="257" name="Рисунок 4" descr=""/>
          <p:cNvPicPr/>
          <p:nvPr/>
        </p:nvPicPr>
        <p:blipFill>
          <a:blip r:embed="rId2"/>
          <a:stretch/>
        </p:blipFill>
        <p:spPr>
          <a:xfrm>
            <a:off x="1728000" y="2554200"/>
            <a:ext cx="2952000" cy="435564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504000" y="2479680"/>
            <a:ext cx="9072360" cy="476712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rmAutofit/>
          </a:bodyPr>
          <a:p>
            <a:pPr marL="120960" indent="0">
              <a:lnSpc>
                <a:spcPct val="95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Победы и участие в чемпионатном движении дает ребятам ясное чувство личной идентичности и позитивной самооценки. Стремление улучшить свои учебные результаты. Позволяет ориентироваться в выборе образовательной организации профессионального образования. Позволяет адекватно принять решение о продолжения образования в 10-11 классах с целью дальнейшего получения высшего профессионального образования.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0960" indent="0">
              <a:lnSpc>
                <a:spcPct val="95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0960" indent="0">
              <a:lnSpc>
                <a:spcPct val="95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К сожалению есть и проблемы: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5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Учащиеся не имеющие гражданства РФ не могут принимать участия в федеральных проектах;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5000"/>
              </a:lnSpc>
              <a:spcBef>
                <a:spcPts val="329"/>
              </a:spcBef>
              <a:buClr>
                <a:srgbClr val="a04da3"/>
              </a:buClr>
              <a:buFont typeface="Symbol"/>
              <a:buChar char=""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Родители не разрешают девушкам с неродным русским языком участвовать в мероприятиях;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0960" indent="0">
              <a:lnSpc>
                <a:spcPct val="95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403200" indent="0">
              <a:lnSpc>
                <a:spcPct val="8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</a:rPr>
              <a:t>О чем будем говорить:</a:t>
            </a:r>
            <a:br>
              <a:rPr sz="4000"/>
            </a:b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504000" y="2479680"/>
            <a:ext cx="9072360" cy="476712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t">
            <a:normAutofit/>
          </a:bodyPr>
          <a:p>
            <a:pPr marL="403200" indent="-282240">
              <a:lnSpc>
                <a:spcPct val="100000"/>
              </a:lnSpc>
              <a:spcBef>
                <a:spcPts val="329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3100" spc="-1" strike="noStrike">
                <a:solidFill>
                  <a:srgbClr val="000000"/>
                </a:solidFill>
                <a:latin typeface="Georgia"/>
              </a:rPr>
              <a:t>Профессиональная ориентация обучающихся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  <a:p>
            <a:pPr marL="403200" indent="-282240">
              <a:lnSpc>
                <a:spcPct val="100000"/>
              </a:lnSpc>
              <a:spcBef>
                <a:spcPts val="329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3100" spc="-1" strike="noStrike">
                <a:solidFill>
                  <a:srgbClr val="000000"/>
                </a:solidFill>
                <a:latin typeface="Georgia"/>
              </a:rPr>
              <a:t>Нормативное и организационное обеспечение профессиональной ориентации обучающихся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  <a:p>
            <a:pPr marL="403200" indent="-282240">
              <a:lnSpc>
                <a:spcPct val="100000"/>
              </a:lnSpc>
              <a:spcBef>
                <a:spcPts val="329"/>
              </a:spcBef>
              <a:buClr>
                <a:srgbClr val="a04da3"/>
              </a:buClr>
              <a:buFont typeface="Georgia"/>
              <a:buChar char="•"/>
            </a:pPr>
            <a:r>
              <a:rPr b="0" lang="ru-RU" sz="3100" spc="-1" strike="noStrike">
                <a:solidFill>
                  <a:srgbClr val="000000"/>
                </a:solidFill>
                <a:latin typeface="Georgia"/>
              </a:rPr>
              <a:t>Профориентационная работа МАОУ СШ №16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  <a:p>
            <a:pPr marL="403200" indent="0">
              <a:lnSpc>
                <a:spcPct val="10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31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  <a:p>
            <a:pPr marL="403200" indent="0">
              <a:lnSpc>
                <a:spcPct val="100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ru-RU" sz="31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3" name="Рисунок 6" descr=""/>
          <p:cNvPicPr/>
          <p:nvPr/>
        </p:nvPicPr>
        <p:blipFill>
          <a:blip r:embed="rId1"/>
          <a:stretch/>
        </p:blipFill>
        <p:spPr>
          <a:xfrm>
            <a:off x="7848720" y="683640"/>
            <a:ext cx="2085480" cy="324000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900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Спасибо за внимание!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Понятия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5" name="Объект 3" descr=""/>
          <p:cNvPicPr/>
          <p:nvPr/>
        </p:nvPicPr>
        <p:blipFill>
          <a:blip r:embed="rId1"/>
          <a:stretch/>
        </p:blipFill>
        <p:spPr>
          <a:xfrm>
            <a:off x="0" y="2411640"/>
            <a:ext cx="9577080" cy="433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Выбор профессии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7" name="Объект 6" descr=""/>
          <p:cNvPicPr/>
          <p:nvPr/>
        </p:nvPicPr>
        <p:blipFill>
          <a:blip r:embed="rId1"/>
          <a:stretch/>
        </p:blipFill>
        <p:spPr>
          <a:xfrm>
            <a:off x="864720" y="2479680"/>
            <a:ext cx="8350920" cy="47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6 шагов к выбору профессий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9" name="Объект 3" descr=""/>
          <p:cNvPicPr/>
          <p:nvPr/>
        </p:nvPicPr>
        <p:blipFill>
          <a:blip r:embed="rId1"/>
          <a:stretch/>
        </p:blipFill>
        <p:spPr>
          <a:xfrm>
            <a:off x="503280" y="3107880"/>
            <a:ext cx="9217080" cy="3984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32360" y="118764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Ошибки подростка и родителей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1" name="Объект 3" descr=""/>
          <p:cNvPicPr/>
          <p:nvPr/>
        </p:nvPicPr>
        <p:blipFill>
          <a:blip r:embed="rId1"/>
          <a:stretch/>
        </p:blipFill>
        <p:spPr>
          <a:xfrm>
            <a:off x="0" y="2987640"/>
            <a:ext cx="4977720" cy="3322800"/>
          </a:xfrm>
          <a:prstGeom prst="rect">
            <a:avLst/>
          </a:prstGeom>
          <a:ln w="0">
            <a:noFill/>
          </a:ln>
        </p:spPr>
      </p:pic>
      <p:pic>
        <p:nvPicPr>
          <p:cNvPr id="232" name="Рисунок 4" descr=""/>
          <p:cNvPicPr/>
          <p:nvPr/>
        </p:nvPicPr>
        <p:blipFill>
          <a:blip r:embed="rId2"/>
          <a:stretch/>
        </p:blipFill>
        <p:spPr>
          <a:xfrm>
            <a:off x="5184360" y="3059640"/>
            <a:ext cx="4320000" cy="316800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000" spc="-1" strike="noStrike">
                <a:solidFill>
                  <a:srgbClr val="424456"/>
                </a:solidFill>
                <a:latin typeface="Trebuchet MS"/>
              </a:rPr>
              <a:t>Форматы профориентационной деятельности 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4" name="Рисунок 2" descr=""/>
          <p:cNvPicPr/>
          <p:nvPr/>
        </p:nvPicPr>
        <p:blipFill>
          <a:blip r:embed="rId1"/>
          <a:stretch/>
        </p:blipFill>
        <p:spPr>
          <a:xfrm>
            <a:off x="573120" y="3200400"/>
            <a:ext cx="8503560" cy="3389040"/>
          </a:xfrm>
          <a:prstGeom prst="rect">
            <a:avLst/>
          </a:prstGeom>
          <a:ln w="2556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503640" y="125964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424456"/>
                </a:solidFill>
                <a:latin typeface="Trebuchet MS"/>
              </a:rPr>
              <a:t>ФГОС ООО о профориентации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6" name="Объект 5" descr=""/>
          <p:cNvPicPr/>
          <p:nvPr/>
        </p:nvPicPr>
        <p:blipFill>
          <a:blip r:embed="rId1"/>
          <a:stretch/>
        </p:blipFill>
        <p:spPr>
          <a:xfrm>
            <a:off x="503280" y="2616840"/>
            <a:ext cx="9073800" cy="449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1260000"/>
            <a:ext cx="9072360" cy="1175760"/>
          </a:xfrm>
          <a:prstGeom prst="rect">
            <a:avLst/>
          </a:prstGeom>
          <a:noFill/>
          <a:ln w="2556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424456"/>
                </a:solidFill>
                <a:latin typeface="Trebuchet MS"/>
              </a:rPr>
              <a:t>Формы и методы профориентационной работы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8" name="Объект 3" descr=""/>
          <p:cNvPicPr/>
          <p:nvPr/>
        </p:nvPicPr>
        <p:blipFill>
          <a:blip r:embed="rId1"/>
          <a:stretch/>
        </p:blipFill>
        <p:spPr>
          <a:xfrm>
            <a:off x="503280" y="2991600"/>
            <a:ext cx="9073800" cy="3743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Application>LibreOffice/7.5.4.2$Windows_X86_64 LibreOffice_project/36ccfdc35048b057fd9854c757a8b67ec53977b6</Application>
  <AppVersion>15.0000</AppVersion>
  <Words>261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2009-04-16T11:32:32Z</dcterms:created>
  <dc:creator>User</dc:creator>
  <dc:description/>
  <dc:language>ru-RU</dc:language>
  <cp:lastModifiedBy/>
  <dcterms:modified xsi:type="dcterms:W3CDTF">2023-09-06T11:46:31Z</dcterms:modified>
  <cp:revision>19</cp:revision>
  <dc:subject/>
  <dc:title>Профориентационная работа как способ развития функциональной грамотности и повышение качества результатов основной школы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