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70" r:id="rId4"/>
    <p:sldId id="260" r:id="rId5"/>
    <p:sldId id="264" r:id="rId6"/>
    <p:sldId id="266" r:id="rId7"/>
    <p:sldId id="267" r:id="rId8"/>
    <p:sldId id="261" r:id="rId9"/>
    <p:sldId id="263" r:id="rId10"/>
    <p:sldId id="269" r:id="rId11"/>
    <p:sldId id="256" r:id="rId12"/>
    <p:sldId id="268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8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D0D23-8B2F-48CD-BE21-A7D7331D8E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CCDC5F7-D711-42D8-A273-974E587BC2B8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Уровень 1 </a:t>
          </a:r>
        </a:p>
      </dgm:t>
    </dgm:pt>
    <dgm:pt modelId="{AFC37B20-3D7C-4A83-A549-3228237E2293}" type="parTrans" cxnId="{C98D71FA-EE57-475A-8347-1F6D046E17D5}">
      <dgm:prSet/>
      <dgm:spPr/>
      <dgm:t>
        <a:bodyPr/>
        <a:lstStyle/>
        <a:p>
          <a:endParaRPr lang="ru-RU"/>
        </a:p>
      </dgm:t>
    </dgm:pt>
    <dgm:pt modelId="{42347F04-4F14-4887-B6E4-47328895DEBF}" type="sibTrans" cxnId="{C98D71FA-EE57-475A-8347-1F6D046E17D5}">
      <dgm:prSet/>
      <dgm:spPr/>
      <dgm:t>
        <a:bodyPr/>
        <a:lstStyle/>
        <a:p>
          <a:endParaRPr lang="ru-RU"/>
        </a:p>
      </dgm:t>
    </dgm:pt>
    <dgm:pt modelId="{4309B52B-32F4-4F97-8F74-E8E288C6DB4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75000"/>
                </a:schemeClr>
              </a:solidFill>
            </a:rPr>
            <a:t>Уровень 2</a:t>
          </a:r>
          <a:endParaRPr lang="ru-RU" sz="1800" dirty="0">
            <a:solidFill>
              <a:schemeClr val="accent6">
                <a:lumMod val="75000"/>
              </a:schemeClr>
            </a:solidFill>
          </a:endParaRPr>
        </a:p>
      </dgm:t>
    </dgm:pt>
    <dgm:pt modelId="{BA4590AB-8ED1-466D-AD77-47506055296E}" type="parTrans" cxnId="{48052414-0F6A-4E60-A3FE-94E19605CAF3}">
      <dgm:prSet/>
      <dgm:spPr/>
      <dgm:t>
        <a:bodyPr/>
        <a:lstStyle/>
        <a:p>
          <a:endParaRPr lang="ru-RU"/>
        </a:p>
      </dgm:t>
    </dgm:pt>
    <dgm:pt modelId="{DB4A7F83-0046-472B-9CBA-BBD4F2F58872}" type="sibTrans" cxnId="{48052414-0F6A-4E60-A3FE-94E19605CAF3}">
      <dgm:prSet/>
      <dgm:spPr/>
      <dgm:t>
        <a:bodyPr/>
        <a:lstStyle/>
        <a:p>
          <a:endParaRPr lang="ru-RU"/>
        </a:p>
      </dgm:t>
    </dgm:pt>
    <dgm:pt modelId="{905F27E0-7024-4CA3-99CD-3FC38F43E1E7}">
      <dgm:prSet phldrT="[Текст]"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</a:rPr>
            <a:t>Уровень 3 </a:t>
          </a:r>
          <a:endParaRPr lang="ru-RU" sz="1800" dirty="0">
            <a:solidFill>
              <a:srgbClr val="C00000"/>
            </a:solidFill>
          </a:endParaRPr>
        </a:p>
      </dgm:t>
    </dgm:pt>
    <dgm:pt modelId="{FF261528-7E74-4063-8834-C526792A3DDE}" type="parTrans" cxnId="{FED64802-1692-4CE2-94AA-9CD5439080D3}">
      <dgm:prSet/>
      <dgm:spPr/>
      <dgm:t>
        <a:bodyPr/>
        <a:lstStyle/>
        <a:p>
          <a:endParaRPr lang="ru-RU"/>
        </a:p>
      </dgm:t>
    </dgm:pt>
    <dgm:pt modelId="{C0DD9712-CBA7-4261-AFA3-A169F25AE852}" type="sibTrans" cxnId="{FED64802-1692-4CE2-94AA-9CD5439080D3}">
      <dgm:prSet/>
      <dgm:spPr/>
      <dgm:t>
        <a:bodyPr/>
        <a:lstStyle/>
        <a:p>
          <a:endParaRPr lang="ru-RU"/>
        </a:p>
      </dgm:t>
    </dgm:pt>
    <dgm:pt modelId="{535AE9EC-E57E-4A36-A85D-A8F8265222A4}" type="pres">
      <dgm:prSet presAssocID="{C97D0D23-8B2F-48CD-BE21-A7D7331D8E99}" presName="arrowDiagram" presStyleCnt="0">
        <dgm:presLayoutVars>
          <dgm:chMax val="5"/>
          <dgm:dir/>
          <dgm:resizeHandles val="exact"/>
        </dgm:presLayoutVars>
      </dgm:prSet>
      <dgm:spPr/>
    </dgm:pt>
    <dgm:pt modelId="{8554C6B0-6EA6-4C82-BFA1-783394B2AAB1}" type="pres">
      <dgm:prSet presAssocID="{C97D0D23-8B2F-48CD-BE21-A7D7331D8E99}" presName="arrow" presStyleLbl="bgShp" presStyleIdx="0" presStyleCnt="1" custScaleX="53668" custScaleY="82082" custLinFactNeighborX="-21709" custLinFactNeighborY="14974"/>
      <dgm:spPr>
        <a:solidFill>
          <a:schemeClr val="tx1">
            <a:lumMod val="65000"/>
            <a:lumOff val="35000"/>
          </a:schemeClr>
        </a:solidFill>
      </dgm:spPr>
    </dgm:pt>
    <dgm:pt modelId="{281CDE71-427A-4982-A54C-E96187310831}" type="pres">
      <dgm:prSet presAssocID="{C97D0D23-8B2F-48CD-BE21-A7D7331D8E99}" presName="arrowDiagram3" presStyleCnt="0"/>
      <dgm:spPr/>
    </dgm:pt>
    <dgm:pt modelId="{2E884054-A7D8-47F9-946F-B903B5A3C52F}" type="pres">
      <dgm:prSet presAssocID="{7CCDC5F7-D711-42D8-A273-974E587BC2B8}" presName="bullet3a" presStyleLbl="node1" presStyleIdx="0" presStyleCnt="3" custScaleX="268580" custScaleY="252387" custLinFactNeighborX="-41336" custLinFactNeighborY="18301"/>
      <dgm:spPr>
        <a:solidFill>
          <a:srgbClr val="0070C0"/>
        </a:solidFill>
      </dgm:spPr>
    </dgm:pt>
    <dgm:pt modelId="{3688E15D-EF14-45A7-AFE4-66EA8BE51FDF}" type="pres">
      <dgm:prSet presAssocID="{7CCDC5F7-D711-42D8-A273-974E587BC2B8}" presName="textBox3a" presStyleLbl="revTx" presStyleIdx="0" presStyleCnt="3" custScaleX="163920" custScaleY="31607" custLinFactNeighborX="8177" custLinFactNeighborY="12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82F9B-419B-4760-AE8B-4ACC8C89CB5C}" type="pres">
      <dgm:prSet presAssocID="{4309B52B-32F4-4F97-8F74-E8E288C6DB45}" presName="bullet3b" presStyleLbl="node1" presStyleIdx="1" presStyleCnt="3" custScaleX="230115" custScaleY="237588" custLinFactX="-100000" custLinFactNeighborX="-138172" custLinFactNeighborY="58788"/>
      <dgm:spPr>
        <a:solidFill>
          <a:schemeClr val="accent6">
            <a:lumMod val="75000"/>
          </a:schemeClr>
        </a:solidFill>
      </dgm:spPr>
    </dgm:pt>
    <dgm:pt modelId="{86A5E4B9-8DDD-4C5B-9EEC-C9E688350E74}" type="pres">
      <dgm:prSet presAssocID="{4309B52B-32F4-4F97-8F74-E8E288C6DB45}" presName="textBox3b" presStyleLbl="revTx" presStyleIdx="1" presStyleCnt="3" custScaleX="139250" custScaleY="29793" custLinFactNeighborX="-37237" custLinFactNeighborY="4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9AA9-4B3A-4F0B-8FEE-F8F7C28C599D}" type="pres">
      <dgm:prSet presAssocID="{905F27E0-7024-4CA3-99CD-3FC38F43E1E7}" presName="bullet3c" presStyleLbl="node1" presStyleIdx="2" presStyleCnt="3" custScaleX="231137" custScaleY="229558" custLinFactX="-132880" custLinFactNeighborX="-200000" custLinFactNeighborY="73418"/>
      <dgm:spPr>
        <a:solidFill>
          <a:schemeClr val="accent2">
            <a:lumMod val="75000"/>
          </a:schemeClr>
        </a:solidFill>
      </dgm:spPr>
    </dgm:pt>
    <dgm:pt modelId="{A55CEC32-607E-4FC6-AB95-C0AB0984DA3D}" type="pres">
      <dgm:prSet presAssocID="{905F27E0-7024-4CA3-99CD-3FC38F43E1E7}" presName="textBox3c" presStyleLbl="revTx" presStyleIdx="2" presStyleCnt="3" custScaleX="148846" custScaleY="24700" custLinFactNeighborX="-57024" custLinFactNeighborY="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52414-0F6A-4E60-A3FE-94E19605CAF3}" srcId="{C97D0D23-8B2F-48CD-BE21-A7D7331D8E99}" destId="{4309B52B-32F4-4F97-8F74-E8E288C6DB45}" srcOrd="1" destOrd="0" parTransId="{BA4590AB-8ED1-466D-AD77-47506055296E}" sibTransId="{DB4A7F83-0046-472B-9CBA-BBD4F2F58872}"/>
    <dgm:cxn modelId="{5626FC69-3276-1147-A2DD-23B453BF522B}" type="presOf" srcId="{7CCDC5F7-D711-42D8-A273-974E587BC2B8}" destId="{3688E15D-EF14-45A7-AFE4-66EA8BE51FDF}" srcOrd="0" destOrd="0" presId="urn:microsoft.com/office/officeart/2005/8/layout/arrow2"/>
    <dgm:cxn modelId="{FED64802-1692-4CE2-94AA-9CD5439080D3}" srcId="{C97D0D23-8B2F-48CD-BE21-A7D7331D8E99}" destId="{905F27E0-7024-4CA3-99CD-3FC38F43E1E7}" srcOrd="2" destOrd="0" parTransId="{FF261528-7E74-4063-8834-C526792A3DDE}" sibTransId="{C0DD9712-CBA7-4261-AFA3-A169F25AE852}"/>
    <dgm:cxn modelId="{D8F86544-E58C-BC4E-8512-6158B9E7D72A}" type="presOf" srcId="{C97D0D23-8B2F-48CD-BE21-A7D7331D8E99}" destId="{535AE9EC-E57E-4A36-A85D-A8F8265222A4}" srcOrd="0" destOrd="0" presId="urn:microsoft.com/office/officeart/2005/8/layout/arrow2"/>
    <dgm:cxn modelId="{C98D71FA-EE57-475A-8347-1F6D046E17D5}" srcId="{C97D0D23-8B2F-48CD-BE21-A7D7331D8E99}" destId="{7CCDC5F7-D711-42D8-A273-974E587BC2B8}" srcOrd="0" destOrd="0" parTransId="{AFC37B20-3D7C-4A83-A549-3228237E2293}" sibTransId="{42347F04-4F14-4887-B6E4-47328895DEBF}"/>
    <dgm:cxn modelId="{B0CEDF97-8DEB-0349-8135-A96876CCCE79}" type="presOf" srcId="{4309B52B-32F4-4F97-8F74-E8E288C6DB45}" destId="{86A5E4B9-8DDD-4C5B-9EEC-C9E688350E74}" srcOrd="0" destOrd="0" presId="urn:microsoft.com/office/officeart/2005/8/layout/arrow2"/>
    <dgm:cxn modelId="{92EFB1E3-D81E-4545-B4D7-55BB855337DC}" type="presOf" srcId="{905F27E0-7024-4CA3-99CD-3FC38F43E1E7}" destId="{A55CEC32-607E-4FC6-AB95-C0AB0984DA3D}" srcOrd="0" destOrd="0" presId="urn:microsoft.com/office/officeart/2005/8/layout/arrow2"/>
    <dgm:cxn modelId="{C0CBD321-5A3A-FF48-A7E9-8CBE4ED5E04E}" type="presParOf" srcId="{535AE9EC-E57E-4A36-A85D-A8F8265222A4}" destId="{8554C6B0-6EA6-4C82-BFA1-783394B2AAB1}" srcOrd="0" destOrd="0" presId="urn:microsoft.com/office/officeart/2005/8/layout/arrow2"/>
    <dgm:cxn modelId="{EE4F82A8-8447-6E4D-A96A-726B617258E6}" type="presParOf" srcId="{535AE9EC-E57E-4A36-A85D-A8F8265222A4}" destId="{281CDE71-427A-4982-A54C-E96187310831}" srcOrd="1" destOrd="0" presId="urn:microsoft.com/office/officeart/2005/8/layout/arrow2"/>
    <dgm:cxn modelId="{056AD9E4-5B19-0648-9970-2E0ADED29B1E}" type="presParOf" srcId="{281CDE71-427A-4982-A54C-E96187310831}" destId="{2E884054-A7D8-47F9-946F-B903B5A3C52F}" srcOrd="0" destOrd="0" presId="urn:microsoft.com/office/officeart/2005/8/layout/arrow2"/>
    <dgm:cxn modelId="{8CC60E16-B1F2-4944-8D4E-672D46793FC3}" type="presParOf" srcId="{281CDE71-427A-4982-A54C-E96187310831}" destId="{3688E15D-EF14-45A7-AFE4-66EA8BE51FDF}" srcOrd="1" destOrd="0" presId="urn:microsoft.com/office/officeart/2005/8/layout/arrow2"/>
    <dgm:cxn modelId="{16AD0642-5F68-F645-A06F-A3C6B9C77F74}" type="presParOf" srcId="{281CDE71-427A-4982-A54C-E96187310831}" destId="{26E82F9B-419B-4760-AE8B-4ACC8C89CB5C}" srcOrd="2" destOrd="0" presId="urn:microsoft.com/office/officeart/2005/8/layout/arrow2"/>
    <dgm:cxn modelId="{523AD115-3208-7046-83AD-8ED64302E975}" type="presParOf" srcId="{281CDE71-427A-4982-A54C-E96187310831}" destId="{86A5E4B9-8DDD-4C5B-9EEC-C9E688350E74}" srcOrd="3" destOrd="0" presId="urn:microsoft.com/office/officeart/2005/8/layout/arrow2"/>
    <dgm:cxn modelId="{895CB609-A4D7-7C46-BDFB-705BE730A40E}" type="presParOf" srcId="{281CDE71-427A-4982-A54C-E96187310831}" destId="{D69D9AA9-4B3A-4F0B-8FEE-F8F7C28C599D}" srcOrd="4" destOrd="0" presId="urn:microsoft.com/office/officeart/2005/8/layout/arrow2"/>
    <dgm:cxn modelId="{8F25CA4A-0F48-B847-9D25-36DAE146C4DA}" type="presParOf" srcId="{281CDE71-427A-4982-A54C-E96187310831}" destId="{A55CEC32-607E-4FC6-AB95-C0AB0984DA3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7BEF6-1270-4D3F-A3D4-9BDE785894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431E39-772B-42F1-9276-ACC8537DEA22}">
      <dgm:prSet/>
      <dgm:spPr/>
      <dgm:t>
        <a:bodyPr/>
        <a:lstStyle/>
        <a:p>
          <a:r>
            <a:rPr lang="ru-RU"/>
            <a:t>Интенсивная школа</a:t>
          </a:r>
          <a:endParaRPr lang="en-US"/>
        </a:p>
      </dgm:t>
    </dgm:pt>
    <dgm:pt modelId="{E5B82413-9038-4D33-9FE7-B80C0D94E9C8}" type="parTrans" cxnId="{29E8D5DC-033F-4FFC-8DDA-31E67261862F}">
      <dgm:prSet/>
      <dgm:spPr/>
      <dgm:t>
        <a:bodyPr/>
        <a:lstStyle/>
        <a:p>
          <a:endParaRPr lang="en-US"/>
        </a:p>
      </dgm:t>
    </dgm:pt>
    <dgm:pt modelId="{075D8F02-398F-4C07-9D63-79B34DEE9462}" type="sibTrans" cxnId="{29E8D5DC-033F-4FFC-8DDA-31E67261862F}">
      <dgm:prSet/>
      <dgm:spPr/>
      <dgm:t>
        <a:bodyPr/>
        <a:lstStyle/>
        <a:p>
          <a:endParaRPr lang="en-US"/>
        </a:p>
      </dgm:t>
    </dgm:pt>
    <dgm:pt modelId="{1272EBAF-0BB9-44E3-BC29-76A786777C13}">
      <dgm:prSet/>
      <dgm:spPr/>
      <dgm:t>
        <a:bodyPr/>
        <a:lstStyle/>
        <a:p>
          <a:r>
            <a:rPr lang="ru-RU" dirty="0"/>
            <a:t>Запрос на ежемесячный семинар</a:t>
          </a:r>
          <a:endParaRPr lang="en-US" dirty="0"/>
        </a:p>
      </dgm:t>
    </dgm:pt>
    <dgm:pt modelId="{67999ADA-A426-4338-8D78-659EF13DC43E}" type="parTrans" cxnId="{B8E4A15A-F9A2-4AB4-96D9-7025EAAA412E}">
      <dgm:prSet/>
      <dgm:spPr/>
      <dgm:t>
        <a:bodyPr/>
        <a:lstStyle/>
        <a:p>
          <a:endParaRPr lang="en-US"/>
        </a:p>
      </dgm:t>
    </dgm:pt>
    <dgm:pt modelId="{72997530-F4F6-4F6F-8E4C-071642EBA103}" type="sibTrans" cxnId="{B8E4A15A-F9A2-4AB4-96D9-7025EAAA412E}">
      <dgm:prSet/>
      <dgm:spPr/>
      <dgm:t>
        <a:bodyPr/>
        <a:lstStyle/>
        <a:p>
          <a:endParaRPr lang="en-US"/>
        </a:p>
      </dgm:t>
    </dgm:pt>
    <dgm:pt modelId="{CA822B7D-2E1A-4651-80D0-18FFA3F2AB50}">
      <dgm:prSet/>
      <dgm:spPr/>
      <dgm:t>
        <a:bodyPr/>
        <a:lstStyle/>
        <a:p>
          <a:r>
            <a:rPr lang="ru-RU" dirty="0"/>
            <a:t>Семинар «Событийное образование» (декабрь)</a:t>
          </a:r>
          <a:endParaRPr lang="en-US" dirty="0"/>
        </a:p>
      </dgm:t>
    </dgm:pt>
    <dgm:pt modelId="{BB1F4045-64CA-4252-8E2B-D6D1FAEFBF2E}" type="parTrans" cxnId="{DEBD3120-3640-4FD8-A453-6220D665C870}">
      <dgm:prSet/>
      <dgm:spPr/>
      <dgm:t>
        <a:bodyPr/>
        <a:lstStyle/>
        <a:p>
          <a:endParaRPr lang="ru-RU"/>
        </a:p>
      </dgm:t>
    </dgm:pt>
    <dgm:pt modelId="{F34A3824-85A3-4E8D-B2EF-F7D93D71EAC0}" type="sibTrans" cxnId="{DEBD3120-3640-4FD8-A453-6220D665C870}">
      <dgm:prSet/>
      <dgm:spPr/>
      <dgm:t>
        <a:bodyPr/>
        <a:lstStyle/>
        <a:p>
          <a:endParaRPr lang="ru-RU"/>
        </a:p>
      </dgm:t>
    </dgm:pt>
    <dgm:pt modelId="{F4D0F1B7-5A7A-4C22-8887-5DE912738D70}">
      <dgm:prSet/>
      <dgm:spPr/>
      <dgm:t>
        <a:bodyPr/>
        <a:lstStyle/>
        <a:p>
          <a:r>
            <a:rPr lang="ru-RU" dirty="0"/>
            <a:t>Методические разработки</a:t>
          </a:r>
          <a:endParaRPr lang="en-US" dirty="0"/>
        </a:p>
      </dgm:t>
    </dgm:pt>
    <dgm:pt modelId="{FF784463-C1F7-4F17-82F7-EFCB4B7C2683}" type="parTrans" cxnId="{8FFE667E-6705-487F-AEB5-AF9DC12528EB}">
      <dgm:prSet/>
      <dgm:spPr/>
      <dgm:t>
        <a:bodyPr/>
        <a:lstStyle/>
        <a:p>
          <a:endParaRPr lang="ru-RU"/>
        </a:p>
      </dgm:t>
    </dgm:pt>
    <dgm:pt modelId="{360C3555-9CEA-49A9-A748-DA0EC0AB8ED7}" type="sibTrans" cxnId="{8FFE667E-6705-487F-AEB5-AF9DC12528EB}">
      <dgm:prSet/>
      <dgm:spPr/>
      <dgm:t>
        <a:bodyPr/>
        <a:lstStyle/>
        <a:p>
          <a:endParaRPr lang="ru-RU"/>
        </a:p>
      </dgm:t>
    </dgm:pt>
    <dgm:pt modelId="{A62992FE-6DB3-4E68-B29E-BF72D1552434}" type="pres">
      <dgm:prSet presAssocID="{F6F7BEF6-1270-4D3F-A3D4-9BDE785894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30EF8-2AA4-48A3-98B2-BD6BA2E8A1CB}" type="pres">
      <dgm:prSet presAssocID="{C0431E39-772B-42F1-9276-ACC8537DEA2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FC509-505E-492D-9AF1-0D2EDDE9871E}" type="pres">
      <dgm:prSet presAssocID="{075D8F02-398F-4C07-9D63-79B34DEE9462}" presName="spacer" presStyleCnt="0"/>
      <dgm:spPr/>
    </dgm:pt>
    <dgm:pt modelId="{9BEB348A-BA0C-4786-964D-D4DF8DFAE1F6}" type="pres">
      <dgm:prSet presAssocID="{1272EBAF-0BB9-44E3-BC29-76A786777C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E638-3C24-4977-946E-599D19DC750F}" type="pres">
      <dgm:prSet presAssocID="{72997530-F4F6-4F6F-8E4C-071642EBA103}" presName="spacer" presStyleCnt="0"/>
      <dgm:spPr/>
    </dgm:pt>
    <dgm:pt modelId="{971D7C44-3B8C-446F-85A5-9D9330667F0E}" type="pres">
      <dgm:prSet presAssocID="{CA822B7D-2E1A-4651-80D0-18FFA3F2AB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4291-152A-40EA-8E15-50EA3B70BA7F}" type="pres">
      <dgm:prSet presAssocID="{F34A3824-85A3-4E8D-B2EF-F7D93D71EAC0}" presName="spacer" presStyleCnt="0"/>
      <dgm:spPr/>
    </dgm:pt>
    <dgm:pt modelId="{71243AF4-16BC-4CD9-9414-271A31A51F1F}" type="pres">
      <dgm:prSet presAssocID="{F4D0F1B7-5A7A-4C22-8887-5DE912738D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E667E-6705-487F-AEB5-AF9DC12528EB}" srcId="{F6F7BEF6-1270-4D3F-A3D4-9BDE785894A9}" destId="{F4D0F1B7-5A7A-4C22-8887-5DE912738D70}" srcOrd="3" destOrd="0" parTransId="{FF784463-C1F7-4F17-82F7-EFCB4B7C2683}" sibTransId="{360C3555-9CEA-49A9-A748-DA0EC0AB8ED7}"/>
    <dgm:cxn modelId="{B8E4A15A-F9A2-4AB4-96D9-7025EAAA412E}" srcId="{F6F7BEF6-1270-4D3F-A3D4-9BDE785894A9}" destId="{1272EBAF-0BB9-44E3-BC29-76A786777C13}" srcOrd="1" destOrd="0" parTransId="{67999ADA-A426-4338-8D78-659EF13DC43E}" sibTransId="{72997530-F4F6-4F6F-8E4C-071642EBA103}"/>
    <dgm:cxn modelId="{0410CE4F-DC54-40B0-B1BC-46F6E600361C}" type="presOf" srcId="{CA822B7D-2E1A-4651-80D0-18FFA3F2AB50}" destId="{971D7C44-3B8C-446F-85A5-9D9330667F0E}" srcOrd="0" destOrd="0" presId="urn:microsoft.com/office/officeart/2005/8/layout/vList2"/>
    <dgm:cxn modelId="{29E8D5DC-033F-4FFC-8DDA-31E67261862F}" srcId="{F6F7BEF6-1270-4D3F-A3D4-9BDE785894A9}" destId="{C0431E39-772B-42F1-9276-ACC8537DEA22}" srcOrd="0" destOrd="0" parTransId="{E5B82413-9038-4D33-9FE7-B80C0D94E9C8}" sibTransId="{075D8F02-398F-4C07-9D63-79B34DEE9462}"/>
    <dgm:cxn modelId="{DEBD3120-3640-4FD8-A453-6220D665C870}" srcId="{F6F7BEF6-1270-4D3F-A3D4-9BDE785894A9}" destId="{CA822B7D-2E1A-4651-80D0-18FFA3F2AB50}" srcOrd="2" destOrd="0" parTransId="{BB1F4045-64CA-4252-8E2B-D6D1FAEFBF2E}" sibTransId="{F34A3824-85A3-4E8D-B2EF-F7D93D71EAC0}"/>
    <dgm:cxn modelId="{D3DB2AC5-EBA1-43A7-BAE0-DE03E75FDF5E}" type="presOf" srcId="{C0431E39-772B-42F1-9276-ACC8537DEA22}" destId="{D0430EF8-2AA4-48A3-98B2-BD6BA2E8A1CB}" srcOrd="0" destOrd="0" presId="urn:microsoft.com/office/officeart/2005/8/layout/vList2"/>
    <dgm:cxn modelId="{6CD1ACD9-1097-4407-8718-023875946CD2}" type="presOf" srcId="{F4D0F1B7-5A7A-4C22-8887-5DE912738D70}" destId="{71243AF4-16BC-4CD9-9414-271A31A51F1F}" srcOrd="0" destOrd="0" presId="urn:microsoft.com/office/officeart/2005/8/layout/vList2"/>
    <dgm:cxn modelId="{DCC218BC-882F-4BEE-9D17-6378EEBDE277}" type="presOf" srcId="{F6F7BEF6-1270-4D3F-A3D4-9BDE785894A9}" destId="{A62992FE-6DB3-4E68-B29E-BF72D1552434}" srcOrd="0" destOrd="0" presId="urn:microsoft.com/office/officeart/2005/8/layout/vList2"/>
    <dgm:cxn modelId="{7FFA5598-301B-4B4C-BE44-A27A6A1C941A}" type="presOf" srcId="{1272EBAF-0BB9-44E3-BC29-76A786777C13}" destId="{9BEB348A-BA0C-4786-964D-D4DF8DFAE1F6}" srcOrd="0" destOrd="0" presId="urn:microsoft.com/office/officeart/2005/8/layout/vList2"/>
    <dgm:cxn modelId="{FECCD604-A622-410F-BD94-75E29C8DD63C}" type="presParOf" srcId="{A62992FE-6DB3-4E68-B29E-BF72D1552434}" destId="{D0430EF8-2AA4-48A3-98B2-BD6BA2E8A1CB}" srcOrd="0" destOrd="0" presId="urn:microsoft.com/office/officeart/2005/8/layout/vList2"/>
    <dgm:cxn modelId="{1B95FE3F-69C3-410D-90E7-72873A2B4BE1}" type="presParOf" srcId="{A62992FE-6DB3-4E68-B29E-BF72D1552434}" destId="{D50FC509-505E-492D-9AF1-0D2EDDE9871E}" srcOrd="1" destOrd="0" presId="urn:microsoft.com/office/officeart/2005/8/layout/vList2"/>
    <dgm:cxn modelId="{AC151FA2-9382-4D6B-96F9-AFD88D03094C}" type="presParOf" srcId="{A62992FE-6DB3-4E68-B29E-BF72D1552434}" destId="{9BEB348A-BA0C-4786-964D-D4DF8DFAE1F6}" srcOrd="2" destOrd="0" presId="urn:microsoft.com/office/officeart/2005/8/layout/vList2"/>
    <dgm:cxn modelId="{46DF93DE-EBA7-450F-834C-11EC17F9992F}" type="presParOf" srcId="{A62992FE-6DB3-4E68-B29E-BF72D1552434}" destId="{A073E638-3C24-4977-946E-599D19DC750F}" srcOrd="3" destOrd="0" presId="urn:microsoft.com/office/officeart/2005/8/layout/vList2"/>
    <dgm:cxn modelId="{56BB288B-6FF5-4A4C-A132-79AA10C29AF2}" type="presParOf" srcId="{A62992FE-6DB3-4E68-B29E-BF72D1552434}" destId="{971D7C44-3B8C-446F-85A5-9D9330667F0E}" srcOrd="4" destOrd="0" presId="urn:microsoft.com/office/officeart/2005/8/layout/vList2"/>
    <dgm:cxn modelId="{E471DC23-402D-4F5F-A3CC-37B75A560770}" type="presParOf" srcId="{A62992FE-6DB3-4E68-B29E-BF72D1552434}" destId="{391D4291-152A-40EA-8E15-50EA3B70BA7F}" srcOrd="5" destOrd="0" presId="urn:microsoft.com/office/officeart/2005/8/layout/vList2"/>
    <dgm:cxn modelId="{D995C453-3830-4309-8CD1-7325855330CF}" type="presParOf" srcId="{A62992FE-6DB3-4E68-B29E-BF72D1552434}" destId="{71243AF4-16BC-4CD9-9414-271A31A51F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4C6B0-6EA6-4C82-BFA1-783394B2AAB1}">
      <dsp:nvSpPr>
        <dsp:cNvPr id="0" name=""/>
        <dsp:cNvSpPr/>
      </dsp:nvSpPr>
      <dsp:spPr>
        <a:xfrm>
          <a:off x="0" y="824708"/>
          <a:ext cx="2782565" cy="2659854"/>
        </a:xfrm>
        <a:prstGeom prst="swooshArrow">
          <a:avLst>
            <a:gd name="adj1" fmla="val 25000"/>
            <a:gd name="adj2" fmla="val 25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84054-A7D8-47F9-946F-B903B5A3C52F}">
      <dsp:nvSpPr>
        <dsp:cNvPr id="0" name=""/>
        <dsp:cNvSpPr/>
      </dsp:nvSpPr>
      <dsp:spPr>
        <a:xfrm>
          <a:off x="413553" y="2280580"/>
          <a:ext cx="362056" cy="34022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8E15D-EF14-45A7-AFE4-66EA8BE51FDF}">
      <dsp:nvSpPr>
        <dsp:cNvPr id="0" name=""/>
        <dsp:cNvSpPr/>
      </dsp:nvSpPr>
      <dsp:spPr>
        <a:xfrm>
          <a:off x="362993" y="2861500"/>
          <a:ext cx="1980239" cy="29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3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Уровень 1 </a:t>
          </a:r>
        </a:p>
      </dsp:txBody>
      <dsp:txXfrm>
        <a:off x="362993" y="2861500"/>
        <a:ext cx="1980239" cy="295999"/>
      </dsp:txXfrm>
    </dsp:sp>
    <dsp:sp modelId="{26E82F9B-419B-4760-AE8B-4ACC8C89CB5C}">
      <dsp:nvSpPr>
        <dsp:cNvPr id="0" name=""/>
        <dsp:cNvSpPr/>
      </dsp:nvSpPr>
      <dsp:spPr>
        <a:xfrm>
          <a:off x="1033885" y="1453474"/>
          <a:ext cx="560754" cy="57896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5E4B9-8DDD-4C5B-9EEC-C9E688350E74}">
      <dsp:nvSpPr>
        <dsp:cNvPr id="0" name=""/>
        <dsp:cNvSpPr/>
      </dsp:nvSpPr>
      <dsp:spPr>
        <a:xfrm>
          <a:off x="1187090" y="2305296"/>
          <a:ext cx="1732751" cy="52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12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75000"/>
                </a:schemeClr>
              </a:solidFill>
            </a:rPr>
            <a:t>Уровень 2</a:t>
          </a:r>
          <a:endParaRPr lang="ru-RU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87090" y="2305296"/>
        <a:ext cx="1732751" cy="525198"/>
      </dsp:txXfrm>
    </dsp:sp>
    <dsp:sp modelId="{D69D9AA9-4B3A-4F0B-8FEE-F8F7C28C599D}">
      <dsp:nvSpPr>
        <dsp:cNvPr id="0" name=""/>
        <dsp:cNvSpPr/>
      </dsp:nvSpPr>
      <dsp:spPr>
        <a:xfrm>
          <a:off x="1860993" y="970996"/>
          <a:ext cx="778955" cy="77363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CEC32-607E-4FC6-AB95-C0AB0984DA3D}">
      <dsp:nvSpPr>
        <dsp:cNvPr id="0" name=""/>
        <dsp:cNvSpPr/>
      </dsp:nvSpPr>
      <dsp:spPr>
        <a:xfrm>
          <a:off x="2358828" y="1960658"/>
          <a:ext cx="1852159" cy="556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7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</a:rPr>
            <a:t>Уровень 3 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358828" y="1960658"/>
        <a:ext cx="1852159" cy="5562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430EF8-2AA4-48A3-98B2-BD6BA2E8A1CB}">
      <dsp:nvSpPr>
        <dsp:cNvPr id="0" name=""/>
        <dsp:cNvSpPr/>
      </dsp:nvSpPr>
      <dsp:spPr>
        <a:xfrm>
          <a:off x="0" y="44569"/>
          <a:ext cx="5115491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Интенсивная школа</a:t>
          </a:r>
          <a:endParaRPr lang="en-US" sz="2900" kern="1200"/>
        </a:p>
      </dsp:txBody>
      <dsp:txXfrm>
        <a:off x="0" y="44569"/>
        <a:ext cx="5115491" cy="1152029"/>
      </dsp:txXfrm>
    </dsp:sp>
    <dsp:sp modelId="{9BEB348A-BA0C-4786-964D-D4DF8DFAE1F6}">
      <dsp:nvSpPr>
        <dsp:cNvPr id="0" name=""/>
        <dsp:cNvSpPr/>
      </dsp:nvSpPr>
      <dsp:spPr>
        <a:xfrm>
          <a:off x="0" y="1280119"/>
          <a:ext cx="5115491" cy="115202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Запрос на ежемесячный семинар</a:t>
          </a:r>
          <a:endParaRPr lang="en-US" sz="2900" kern="1200" dirty="0"/>
        </a:p>
      </dsp:txBody>
      <dsp:txXfrm>
        <a:off x="0" y="1280119"/>
        <a:ext cx="5115491" cy="1152029"/>
      </dsp:txXfrm>
    </dsp:sp>
    <dsp:sp modelId="{971D7C44-3B8C-446F-85A5-9D9330667F0E}">
      <dsp:nvSpPr>
        <dsp:cNvPr id="0" name=""/>
        <dsp:cNvSpPr/>
      </dsp:nvSpPr>
      <dsp:spPr>
        <a:xfrm>
          <a:off x="0" y="2515669"/>
          <a:ext cx="5115491" cy="115202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Семинар «Событийное образование» (декабрь)</a:t>
          </a:r>
          <a:endParaRPr lang="en-US" sz="2900" kern="1200" dirty="0"/>
        </a:p>
      </dsp:txBody>
      <dsp:txXfrm>
        <a:off x="0" y="2515669"/>
        <a:ext cx="5115491" cy="1152029"/>
      </dsp:txXfrm>
    </dsp:sp>
    <dsp:sp modelId="{71243AF4-16BC-4CD9-9414-271A31A51F1F}">
      <dsp:nvSpPr>
        <dsp:cNvPr id="0" name=""/>
        <dsp:cNvSpPr/>
      </dsp:nvSpPr>
      <dsp:spPr>
        <a:xfrm>
          <a:off x="0" y="3751218"/>
          <a:ext cx="5115491" cy="115202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Методические разработки</a:t>
          </a:r>
          <a:endParaRPr lang="en-US" sz="2900" kern="1200" dirty="0"/>
        </a:p>
      </dsp:txBody>
      <dsp:txXfrm>
        <a:off x="0" y="3751218"/>
        <a:ext cx="5115491" cy="1152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D0CD4-3F8A-4C01-AEE8-DDD304F1C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33A843-0B36-411C-B363-E79127E36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1BB6B0-0D88-49F5-9908-D9837C89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E837D6-0D17-43B7-8832-A9BCA725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BF7626-8FC9-4C77-AEED-62A29251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77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74D4F-4B11-4FE3-A76B-FE3853EA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F698DC-9D1B-4A1B-BF73-2DAFB1A1D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D1A76-A9C7-4B0F-84B6-FBCFB15A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329BBF-9C06-454D-980E-4B367F79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4F87C1-D686-4CDB-B53F-85E1136A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03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5E2C2D7-27CA-4C2C-AE31-FB1D81573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FAC196-051B-4DA0-BF44-9F8A89E42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C8AB81-9563-4700-AAF0-13C4FC5C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96398E-EBE9-443E-9839-9D15DFB6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03A2FE-F57B-4258-A4B1-9F6B0CDC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41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24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37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81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7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27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37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89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4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EDB44-34EA-46F6-B730-5F2958FB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7D5C8-C8E1-4E55-956D-E7C4E13A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DB6D7F-B16B-4715-A674-51AC7A4D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AB84B9-58F9-45F6-862D-3A3E6684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30155A-D40B-4827-9F00-02A5419E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9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84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055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57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591240-5390-439C-8061-57F38285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6CD2DC-B7E7-4D2C-959E-60B1C747B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E1B164-F177-4153-93F7-D929AFF1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3CFBCC-C2A6-4646-863A-00F301A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3E116E-9CD6-4735-9F23-E629F59C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4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205C4-27F1-465C-84EE-BEA594A4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13AC90-634E-483D-947D-D2EBAA1B5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CAC7C7-774F-409F-96A3-E5EF025DF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18DE4D-4E99-42D5-B573-A867E1CB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1DC96B-BC61-4B65-A79D-E834EA9E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AE03A1-14C4-40DA-B323-3F0B863D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59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B9633-5581-4572-943A-AB3648BE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42BD41-F448-435B-B3F5-3EE84D2D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9FC5A9-A7AE-404F-AC3D-C6CEA164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DB893C-CB96-4FA8-9282-E554C1A16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263ECFC-4CF5-451D-B894-32274AAE9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97F9126-83F1-4F05-B31A-8BA1EE5B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1463DBD-071B-4D86-A280-70CD4BD3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DFDC5E8-5E0D-4D00-83C8-7DD0C78F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11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F77D6-3CD9-4388-A5DB-F2EF027B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D77373-474C-4938-A9E8-1B1C3003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D1B280-34A0-4C05-8C1A-408E8F59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43BBE5-5B8A-46ED-8409-F999253C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05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BE7D70-E9AF-4056-9AEC-644C5BF8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BC835E-CB77-485B-A16E-BDEC06A1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8D70EA0-678E-44AD-B4BF-024F89B6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32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3FDDC7-E3A5-45DE-8297-EBF799DC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86F8B9-182E-45EF-B4AE-5CE1D615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DE7989-D3E1-4426-AB4C-8736B603C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3E1BB7-4A94-4BBC-B1A5-30C605AF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B7158E-B763-4897-BF97-91B8AAA9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2A9C3B-50BC-4C22-996C-4547951C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81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AAD39-F7D3-4C78-95B0-770CCED7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DF8C93-8B9C-4A60-B80F-DACBED64B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0A347D-B6D3-4A5A-ADE0-C76797CD4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83483C-6BA6-4A1A-A09F-0E8B91EA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203FC5-B533-42F6-8286-FFE1DDD0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4E19A4-EAD2-445F-973F-981AEA4A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20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7D5181-D082-415A-B605-45B45DC8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6B44EC-51DB-4E91-9381-80BDD2CDC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9F9213-465A-499E-AD1A-F7EB3CA7D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F5FA-5399-40EE-9F5E-2DD7AC25DF4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15760F-2371-4129-944B-D82A1A3BA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B0ED22-8D36-408B-991B-947D79CEB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A52A-EF2A-41A7-B9F9-32CBA45F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58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7D10-9AA3-4167-A480-F5722EE3571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5598-5FB2-45F3-9B5B-386E1E54C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07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xmlns="" id="{25168E7B-6D42-4B3A-B7A1-17D4C49E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xmlns="" id="{98A030C2-9F23-4593-9F99-7B73C232A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E6EE0F-F8C3-4B54-87CC-9E3EF6CC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108" y="906302"/>
            <a:ext cx="6739136" cy="2387918"/>
          </a:xfrm>
        </p:spPr>
        <p:txBody>
          <a:bodyPr anchor="b">
            <a:normAutofit/>
          </a:bodyPr>
          <a:lstStyle/>
          <a:p>
            <a:r>
              <a:rPr lang="ru-RU" sz="4100" b="1" spc="300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Сопровождение школьников в интеллектуальных состязаниях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06F0F6-F13C-4529-B087-B5111D426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Фролова Н.А. – методист КИМЦ</a:t>
            </a:r>
          </a:p>
          <a:p>
            <a:r>
              <a:rPr lang="ru-RU" dirty="0" err="1">
                <a:solidFill>
                  <a:srgbClr val="FFFFFF"/>
                </a:solidFill>
              </a:rPr>
              <a:t>Кобыльцова</a:t>
            </a:r>
            <a:r>
              <a:rPr lang="ru-RU" dirty="0">
                <a:solidFill>
                  <a:srgbClr val="FFFFFF"/>
                </a:solidFill>
              </a:rPr>
              <a:t> О.Т. – Методист КИМЦ</a:t>
            </a:r>
          </a:p>
          <a:p>
            <a:r>
              <a:rPr lang="ru-RU" dirty="0">
                <a:solidFill>
                  <a:srgbClr val="FFFFFF"/>
                </a:solidFill>
              </a:rPr>
              <a:t>Руцкая К.А. – доцент ИППС СФУ</a:t>
            </a:r>
          </a:p>
        </p:txBody>
      </p:sp>
    </p:spTree>
    <p:extLst>
      <p:ext uri="{BB962C8B-B14F-4D97-AF65-F5344CB8AC3E}">
        <p14:creationId xmlns:p14="http://schemas.microsoft.com/office/powerpoint/2010/main" xmlns="" val="2406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Индивидуальный прогресс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9DF89D8-20D1-4852-B438-B1588C7FD600}"/>
              </a:ext>
            </a:extLst>
          </p:cNvPr>
          <p:cNvGrpSpPr/>
          <p:nvPr/>
        </p:nvGrpSpPr>
        <p:grpSpPr>
          <a:xfrm>
            <a:off x="1729429" y="2627391"/>
            <a:ext cx="8732838" cy="3754438"/>
            <a:chOff x="231775" y="1203325"/>
            <a:chExt cx="8732838" cy="37544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D377CAD-693F-47A7-8E84-1CC674918BA1}"/>
                </a:ext>
              </a:extLst>
            </p:cNvPr>
            <p:cNvSpPr txBox="1"/>
            <p:nvPr/>
          </p:nvSpPr>
          <p:spPr>
            <a:xfrm>
              <a:off x="5580063" y="1203325"/>
              <a:ext cx="3384550" cy="2986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b="1">
                  <a:solidFill>
                    <a:srgbClr val="002060"/>
                  </a:solidFill>
                  <a:latin typeface="Constantia" panose="02030602050306030303" pitchFamily="18" charset="0"/>
                </a:rPr>
                <a:t>Уровень 1:</a:t>
              </a:r>
              <a:r>
                <a:rPr lang="ru-RU" altLang="ru-RU" sz="1800" b="1">
                  <a:latin typeface="Constantia" panose="02030602050306030303" pitchFamily="18" charset="0"/>
                </a:rPr>
                <a:t> </a:t>
              </a:r>
              <a:r>
                <a:rPr lang="ru-RU" altLang="ru-RU" sz="1800">
                  <a:solidFill>
                    <a:srgbClr val="002060"/>
                  </a:solidFill>
                  <a:latin typeface="Constantia" panose="02030602050306030303" pitchFamily="18" charset="0"/>
                </a:rPr>
                <a:t>овладение общим смыслом и внешней формой культурного  действия</a:t>
              </a:r>
            </a:p>
            <a:p>
              <a:pPr eaLnBrk="1" hangingPunct="1"/>
              <a:endParaRPr lang="ru-RU" altLang="ru-RU" sz="400">
                <a:solidFill>
                  <a:srgbClr val="002060"/>
                </a:solidFill>
                <a:latin typeface="Constantia" panose="02030602050306030303" pitchFamily="18" charset="0"/>
              </a:endParaRPr>
            </a:p>
            <a:p>
              <a:pPr eaLnBrk="1" hangingPunct="1"/>
              <a:r>
                <a:rPr lang="ru-RU" altLang="ru-RU" sz="1800" b="1">
                  <a:solidFill>
                    <a:srgbClr val="E46C0A"/>
                  </a:solidFill>
                  <a:latin typeface="Constantia" panose="02030602050306030303" pitchFamily="18" charset="0"/>
                </a:rPr>
                <a:t>Уровень 2: </a:t>
              </a:r>
              <a:r>
                <a:rPr lang="ru-RU" altLang="ru-RU" sz="1800">
                  <a:solidFill>
                    <a:srgbClr val="E46C0A"/>
                  </a:solidFill>
                  <a:latin typeface="Constantia" panose="02030602050306030303" pitchFamily="18" charset="0"/>
                </a:rPr>
                <a:t>освоение существенного основания действия</a:t>
              </a:r>
            </a:p>
            <a:p>
              <a:pPr eaLnBrk="1" hangingPunct="1"/>
              <a:endParaRPr lang="ru-RU" altLang="ru-RU" sz="400">
                <a:solidFill>
                  <a:srgbClr val="D35E07"/>
                </a:solidFill>
                <a:latin typeface="Constantia" panose="02030602050306030303" pitchFamily="18" charset="0"/>
              </a:endParaRPr>
            </a:p>
            <a:p>
              <a:pPr eaLnBrk="1" hangingPunct="1"/>
              <a:r>
                <a:rPr lang="ru-RU" altLang="ru-RU" sz="1800" b="1">
                  <a:solidFill>
                    <a:srgbClr val="C00000"/>
                  </a:solidFill>
                  <a:latin typeface="Constantia" panose="02030602050306030303" pitchFamily="18" charset="0"/>
                </a:rPr>
                <a:t>Уровень 3:</a:t>
              </a:r>
              <a:r>
                <a:rPr lang="ru-RU" altLang="ru-RU" sz="1800">
                  <a:solidFill>
                    <a:srgbClr val="C00000"/>
                  </a:solidFill>
                  <a:latin typeface="Constantia" panose="02030602050306030303" pitchFamily="18" charset="0"/>
                </a:rPr>
                <a:t> становление «культурной непосредственности» действия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31B8D9F6-E1F6-4CA4-8AB2-00476328F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75" y="1203325"/>
              <a:ext cx="5184775" cy="3484563"/>
              <a:chOff x="232088" y="1203760"/>
              <a:chExt cx="5184576" cy="3483768"/>
            </a:xfrm>
          </p:grpSpPr>
          <p:grpSp>
            <p:nvGrpSpPr>
              <p:cNvPr id="16" name="Группа 13">
                <a:extLst>
                  <a:ext uri="{FF2B5EF4-FFF2-40B4-BE49-F238E27FC236}">
                    <a16:creationId xmlns:a16="http://schemas.microsoft.com/office/drawing/2014/main" xmlns="" id="{7B6F772C-45AF-454D-B64F-4CF59E98A3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088" y="1203760"/>
                <a:ext cx="5184576" cy="3483768"/>
                <a:chOff x="2957736" y="2235978"/>
                <a:chExt cx="4193210" cy="3528392"/>
              </a:xfrm>
            </p:grpSpPr>
            <p:graphicFrame>
              <p:nvGraphicFramePr>
                <p:cNvPr id="19" name="Схема 18">
                  <a:extLst>
                    <a:ext uri="{FF2B5EF4-FFF2-40B4-BE49-F238E27FC236}">
                      <a16:creationId xmlns:a16="http://schemas.microsoft.com/office/drawing/2014/main" xmlns="" id="{44AF0386-5250-4BD5-B5CE-E2DDDC325B1D}"/>
                    </a:ext>
                  </a:extLst>
                </p:cNvPr>
                <p:cNvGraphicFramePr/>
                <p:nvPr/>
              </p:nvGraphicFramePr>
              <p:xfrm>
                <a:off x="2957736" y="2235978"/>
                <a:ext cx="4193210" cy="352839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20" name="Двойная волна 19">
                  <a:extLst>
                    <a:ext uri="{FF2B5EF4-FFF2-40B4-BE49-F238E27FC236}">
                      <a16:creationId xmlns:a16="http://schemas.microsoft.com/office/drawing/2014/main" xmlns="" id="{8E055C99-F3A7-4CC0-B7F6-4A85FBF57F6C}"/>
                    </a:ext>
                  </a:extLst>
                </p:cNvPr>
                <p:cNvSpPr/>
                <p:nvPr/>
              </p:nvSpPr>
              <p:spPr>
                <a:xfrm>
                  <a:off x="5303418" y="2965768"/>
                  <a:ext cx="1730694" cy="654240"/>
                </a:xfrm>
                <a:prstGeom prst="doubleWav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ru-RU" altLang="ru-RU" sz="1900" b="1">
                      <a:solidFill>
                        <a:srgbClr val="FFFFFF"/>
                      </a:solidFill>
                    </a:rPr>
                    <a:t>компетентность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7766C76-6EEE-4002-B601-AF05BBCFB346}"/>
                  </a:ext>
                </a:extLst>
              </p:cNvPr>
              <p:cNvSpPr txBox="1"/>
              <p:nvPr/>
            </p:nvSpPr>
            <p:spPr>
              <a:xfrm>
                <a:off x="324159" y="2283014"/>
                <a:ext cx="936589" cy="369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ru-RU" altLang="ru-RU" sz="2000" b="1">
                    <a:solidFill>
                      <a:srgbClr val="254061"/>
                    </a:solidFill>
                  </a:rPr>
                  <a:t>1 фаза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5A60EF0-09FD-4235-8E10-6293CF2B1AC6}"/>
                  </a:ext>
                </a:extLst>
              </p:cNvPr>
              <p:cNvSpPr txBox="1"/>
              <p:nvPr/>
            </p:nvSpPr>
            <p:spPr>
              <a:xfrm>
                <a:off x="1259162" y="1851312"/>
                <a:ext cx="966750" cy="369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ru-RU" altLang="ru-RU" sz="2000" b="1">
                    <a:solidFill>
                      <a:srgbClr val="254061"/>
                    </a:solidFill>
                  </a:rPr>
                  <a:t>2 фаза </a:t>
                </a:r>
              </a:p>
            </p:txBody>
          </p:sp>
        </p:grp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xmlns="" id="{78ED743C-94B8-40A6-947E-3E0E871FC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8" y="4227513"/>
              <a:ext cx="5400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b="1">
                  <a:latin typeface="Constantia" panose="02030602050306030303" pitchFamily="18" charset="0"/>
                </a:rPr>
                <a:t>1 фаза - присвоение общего способа действия </a:t>
              </a:r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xmlns="" id="{F835117F-E9E9-4391-8CF1-23D3EC216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313" y="4587875"/>
              <a:ext cx="6337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b="1">
                  <a:latin typeface="Constantia" panose="02030602050306030303" pitchFamily="18" charset="0"/>
                </a:rPr>
                <a:t>2 фаза  - функционализация общего способа действия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67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Планы на будущее</a:t>
            </a:r>
            <a:endParaRPr lang="ru-RU" sz="4000">
              <a:solidFill>
                <a:srgbClr val="FFFFFF"/>
              </a:solidFill>
            </a:endParaRPr>
          </a:p>
        </p:txBody>
      </p:sp>
      <p:graphicFrame>
        <p:nvGraphicFramePr>
          <p:cNvPr id="17" name="Объект 4">
            <a:extLst>
              <a:ext uri="{FF2B5EF4-FFF2-40B4-BE49-F238E27FC236}">
                <a16:creationId xmlns:a16="http://schemas.microsoft.com/office/drawing/2014/main" xmlns="" id="{A77A6B85-44BC-472D-8593-949879196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1517911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633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Источники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8D639C2-4C9E-440B-97DA-FA327575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</a:rPr>
              <a:t>Знаменская О.В., Рябинина Л.А., Свиридова О.И., Оценка-поддержка индивидуального прогресса учеников: методика "Дельта" : методическое пособие для учителей русского языка и математики начальной и основной школы. Красноярск: СФУ, - 2014.</a:t>
            </a:r>
          </a:p>
          <a:p>
            <a:pPr marL="0" indent="0">
              <a:buNone/>
            </a:pPr>
            <a:r>
              <a:rPr lang="ru-RU" sz="2200" dirty="0"/>
              <a:t>Образование за пределами обыденного: событие действия, событие учения –событие себя, </a:t>
            </a:r>
            <a:r>
              <a:rPr lang="ru-RU" sz="2200" i="1" dirty="0"/>
              <a:t>М.: Некоммерческое партнерство «Авторский клуб»,</a:t>
            </a:r>
            <a:r>
              <a:rPr lang="ru-RU" sz="2200" dirty="0"/>
              <a:t> 2017. -256с.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Мозаика практик субъектности в образовании, М.: </a:t>
            </a:r>
            <a:r>
              <a:rPr lang="ru-RU" sz="2000" dirty="0" err="1">
                <a:solidFill>
                  <a:srgbClr val="000000"/>
                </a:solidFill>
              </a:rPr>
              <a:t>Изд.дом</a:t>
            </a:r>
            <a:r>
              <a:rPr lang="ru-RU" sz="2000" dirty="0">
                <a:solidFill>
                  <a:srgbClr val="000000"/>
                </a:solidFill>
              </a:rPr>
              <a:t> «</a:t>
            </a:r>
            <a:r>
              <a:rPr lang="ru-RU" sz="2000" dirty="0" err="1">
                <a:solidFill>
                  <a:srgbClr val="000000"/>
                </a:solidFill>
              </a:rPr>
              <a:t>НооГен</a:t>
            </a:r>
            <a:r>
              <a:rPr lang="ru-RU" sz="2000" dirty="0">
                <a:solidFill>
                  <a:srgbClr val="000000"/>
                </a:solidFill>
              </a:rPr>
              <a:t>», 2018. – 208стр</a:t>
            </a:r>
          </a:p>
        </p:txBody>
      </p:sp>
    </p:spTree>
    <p:extLst>
      <p:ext uri="{BB962C8B-B14F-4D97-AF65-F5344CB8AC3E}">
        <p14:creationId xmlns:p14="http://schemas.microsoft.com/office/powerpoint/2010/main" xmlns="" val="12793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2447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Задача для представления участников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8D639C2-4C9E-440B-97DA-FA327575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59063"/>
            <a:ext cx="10078387" cy="40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Вы получили письмо с приглашением на семинар.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</a:rPr>
              <a:t>Прочитайте текст приглашения.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</a:rPr>
              <a:t>Назовите ваш предмет и класс, с которыми работаете.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</a:rPr>
              <a:t>Сформулируйте не более 3 вопросов к работе на семинаре как руководитель объединения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Объединение – это кружок, факультатив, работа на котором ориентирована на: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0000"/>
                </a:solidFill>
              </a:rPr>
              <a:t>подготовку к олимпиадам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0000"/>
                </a:solidFill>
              </a:rPr>
              <a:t>освоение норм учебно-исследовательской деятельности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0000"/>
                </a:solidFill>
              </a:rPr>
              <a:t>освоение норм инженерно-конструкторской деятельности.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2447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Вопросы  для анализа программ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8D639C2-4C9E-440B-97DA-FA327575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862" y="4671542"/>
            <a:ext cx="9508912" cy="1611951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200" dirty="0">
                <a:solidFill>
                  <a:srgbClr val="000000"/>
                </a:solidFill>
              </a:rPr>
              <a:t>Уровень программ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000000"/>
                </a:solidFill>
              </a:rPr>
              <a:t>Выбор конкурсов и олимпиад.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000000"/>
                </a:solidFill>
              </a:rPr>
              <a:t>Критерии к конкурсам (если заявляете их сами).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000000"/>
                </a:solidFill>
              </a:rPr>
              <a:t>Выбор экспертов для конкурсов и внутренней работы.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xmlns="" id="{2D15B42E-81A8-4FFD-B409-83E949CAA374}"/>
              </a:ext>
            </a:extLst>
          </p:cNvPr>
          <p:cNvSpPr txBox="1">
            <a:spLocks/>
          </p:cNvSpPr>
          <p:nvPr/>
        </p:nvSpPr>
        <p:spPr>
          <a:xfrm>
            <a:off x="1503862" y="2724928"/>
            <a:ext cx="9508912" cy="16119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0000"/>
                </a:solidFill>
              </a:rPr>
              <a:t>1. Зачем вы </a:t>
            </a:r>
            <a:r>
              <a:rPr lang="ru-RU" sz="2200" b="1" dirty="0">
                <a:solidFill>
                  <a:srgbClr val="000000"/>
                </a:solidFill>
              </a:rPr>
              <a:t>как руководитель программы </a:t>
            </a:r>
            <a:r>
              <a:rPr lang="ru-RU" sz="2200" dirty="0">
                <a:solidFill>
                  <a:srgbClr val="000000"/>
                </a:solidFill>
              </a:rPr>
              <a:t>реализуете её?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0000"/>
                </a:solidFill>
              </a:rPr>
              <a:t>2. В чём состоит индивидуальный прогресс участника в рамках вашей программы? (возраст, нормы и содержание предмета)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0000"/>
                </a:solidFill>
              </a:rPr>
              <a:t>3. В чём требуется индивидуальное сопровождение участников?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0000"/>
                </a:solidFill>
              </a:rPr>
              <a:t>4. Каковы различия программ «школьных» и программ ДО?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2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2447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Основание для мотивации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8D639C2-4C9E-440B-97DA-FA327575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52" y="2749682"/>
            <a:ext cx="10373192" cy="389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Интерес к интеллектуальным занятиям, воспитанный </a:t>
            </a:r>
            <a:r>
              <a:rPr lang="ru-RU" sz="2400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средой</a:t>
            </a:r>
            <a:r>
              <a:rPr lang="ru-RU" sz="2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Интерес к интеллектуальным занятиям, поддержанный взрослыми в специально-организованном </a:t>
            </a:r>
            <a:r>
              <a:rPr lang="ru-RU" sz="2400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пространстве</a:t>
            </a:r>
            <a:r>
              <a:rPr lang="ru-RU" sz="2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5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утренний, потолок, ст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BFA2B81-DC27-4999-909F-EBC283515E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13114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Объект 4" descr="Изображение выглядит как внешний, сидит, металлический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xmlns="" id="{8BA171C7-5F0F-4211-8694-1D4124FB1F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93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потолок, люди, наполн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B5750A8-E2F4-4E0C-B541-99BDEBA8A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" r="129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толок, здание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1EAE798-9BA2-4D03-A845-B85902E5EA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74" r="1" b="7240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3" name="Рисунок 12" descr="Изображение выглядит как пол, внутренний, потолок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7F2F5C6C-805E-4332-BA92-2B259D1DF8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10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потолок, внутренний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7A95C07A-FE57-4EC7-A856-95FCB3EB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61" r="-3" b="24468"/>
          <a:stretch/>
        </p:blipFill>
        <p:spPr>
          <a:xfrm>
            <a:off x="20" y="10"/>
            <a:ext cx="7215381" cy="2969294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8" name="Рисунок 7" descr="Изображение выглядит как стоит, люди, женщин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210DA21-7FAD-4456-94EE-CAB3C44B83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93" r="-3" b="7684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внутренний, потолок, стол, кух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2B9201F-73AB-4D85-9F78-DD7230C3A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01" b="28559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412293-4A1E-4084-81A6-4A3900D1F3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6445" r="2" b="28244"/>
          <a:stretch/>
        </p:blipFill>
        <p:spPr>
          <a:xfrm>
            <a:off x="1" y="3106464"/>
            <a:ext cx="6209553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9291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168E7B-6D42-4B3A-B7A1-17D4C49E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A030C2-9F23-4593-9F99-7B73C232A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 fontScale="90000"/>
          </a:bodyPr>
          <a:lstStyle/>
          <a:p>
            <a:r>
              <a:rPr lang="ru-RU" sz="46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Схема инфраструктуры интеллектуальных состязаний в Красноярске</a:t>
            </a: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7F5CBF83-609A-4A30-8E90-D7BD2DD4F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21E20DA-7A91-487C-84E2-FB59A04626C1}"/>
              </a:ext>
            </a:extLst>
          </p:cNvPr>
          <p:cNvGrpSpPr/>
          <p:nvPr/>
        </p:nvGrpSpPr>
        <p:grpSpPr>
          <a:xfrm>
            <a:off x="-6778" y="9425"/>
            <a:ext cx="12192000" cy="6858000"/>
            <a:chOff x="-6778" y="9425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778" y="9425"/>
              <a:ext cx="12192000" cy="6858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480630" y="223901"/>
              <a:ext cx="4912241" cy="563526"/>
            </a:xfrm>
            <a:prstGeom prst="rect">
              <a:avLst/>
            </a:prstGeom>
            <a:solidFill>
              <a:srgbClr val="F3CD7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ОБЩЕГОРОДСКОЕ МЕРОПРИЯТИЕ ИС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8448" y="797442"/>
              <a:ext cx="3104707" cy="5635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C21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ПЕДАГОГИЧЕСКИЙ РЕСУРС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695660" y="737244"/>
              <a:ext cx="3104707" cy="5635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C21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ТРЕНЕРСКИЙ РЕСУРС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94573" y="1072401"/>
              <a:ext cx="4484353" cy="646331"/>
            </a:xfrm>
            <a:prstGeom prst="rect">
              <a:avLst/>
            </a:prstGeom>
            <a:solidFill>
              <a:srgbClr val="5DCAD1"/>
            </a:solidFill>
          </p:spPr>
          <p:txBody>
            <a:bodyPr wrap="squar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Конкурсы высокого уровня,</a:t>
              </a:r>
            </a:p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Российские, международные турниры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694572" y="1862560"/>
              <a:ext cx="4484353" cy="323165"/>
            </a:xfrm>
            <a:prstGeom prst="rect">
              <a:avLst/>
            </a:prstGeom>
            <a:solidFill>
              <a:srgbClr val="5DCAD1"/>
            </a:solidFill>
          </p:spPr>
          <p:txBody>
            <a:bodyPr wrap="squar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Сборы, летние/зимние школы высокого уровня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94571" y="2264563"/>
              <a:ext cx="4484353" cy="553998"/>
            </a:xfrm>
            <a:prstGeom prst="rect">
              <a:avLst/>
            </a:prstGeom>
            <a:solidFill>
              <a:srgbClr val="5DCAD1"/>
            </a:solidFill>
          </p:spPr>
          <p:txBody>
            <a:bodyPr wrap="squar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Летние/зимние школы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городе, регионе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94571" y="2952744"/>
              <a:ext cx="4484353" cy="323165"/>
            </a:xfrm>
            <a:prstGeom prst="rect">
              <a:avLst/>
            </a:prstGeom>
            <a:solidFill>
              <a:srgbClr val="5DCAD1"/>
            </a:solidFill>
          </p:spPr>
          <p:txBody>
            <a:bodyPr wrap="squar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«Турниры» в других регионах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94572" y="3407618"/>
              <a:ext cx="4484352" cy="323165"/>
            </a:xfrm>
            <a:prstGeom prst="rect">
              <a:avLst/>
            </a:prstGeom>
            <a:solidFill>
              <a:srgbClr val="5DCAD1"/>
            </a:solidFill>
          </p:spPr>
          <p:txBody>
            <a:bodyPr wrap="squar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Исследовательские семинары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94571" y="3869680"/>
              <a:ext cx="4484353" cy="323165"/>
            </a:xfrm>
            <a:prstGeom prst="rect">
              <a:avLst/>
            </a:prstGeom>
            <a:solidFill>
              <a:srgbClr val="5DCAD1"/>
            </a:solidFill>
          </p:spPr>
          <p:txBody>
            <a:bodyPr wrap="squar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Лекторий, клуб, </a:t>
              </a:r>
              <a:r>
                <a:rPr kumimoji="0" lang="ru-RU" sz="15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дистант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94571" y="4347682"/>
              <a:ext cx="4484353" cy="323165"/>
            </a:xfrm>
            <a:prstGeom prst="rect">
              <a:avLst/>
            </a:prstGeom>
            <a:solidFill>
              <a:srgbClr val="5DCAD1"/>
            </a:solidFill>
          </p:spPr>
          <p:txBody>
            <a:bodyPr wrap="squar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Конкурсы  от школы до города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2911" y="6199967"/>
              <a:ext cx="5706177" cy="369332"/>
            </a:xfrm>
            <a:prstGeom prst="rect">
              <a:avLst/>
            </a:prstGeom>
            <a:solidFill>
              <a:srgbClr val="F3CD74"/>
            </a:solidFill>
          </p:spPr>
          <p:txBody>
            <a:bodyPr wrap="none">
              <a:spAutoFit/>
            </a:bodyPr>
            <a:lstStyle/>
            <a:p>
              <a:pPr marL="0" marR="0" lvl="0" indent="45021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Организационно-финансовое обеспечение системы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3526" y="4901825"/>
              <a:ext cx="20390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ОБЪЕДИНЕНИЯ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ИНТЕРЕСАМ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36362" y="4763325"/>
              <a:ext cx="19899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ОБЪЕДИНЕНИЯ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ДЛЯ ВЫСОКИХ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ДОСТИЖЕНИЙ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3051139" y="4670847"/>
              <a:ext cx="985152" cy="718771"/>
            </a:xfrm>
            <a:prstGeom prst="straightConnector1">
              <a:avLst/>
            </a:prstGeom>
            <a:ln w="38100">
              <a:solidFill>
                <a:srgbClr val="F3CD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3051139" y="4545944"/>
              <a:ext cx="648000" cy="432000"/>
            </a:xfrm>
            <a:prstGeom prst="straightConnector1">
              <a:avLst/>
            </a:prstGeom>
            <a:ln w="38100">
              <a:solidFill>
                <a:srgbClr val="5DCA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8178924" y="4541132"/>
              <a:ext cx="900421" cy="683858"/>
            </a:xfrm>
            <a:prstGeom prst="straightConnector1">
              <a:avLst/>
            </a:prstGeom>
            <a:ln w="38100">
              <a:solidFill>
                <a:srgbClr val="F3CD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3168073" y="5737333"/>
              <a:ext cx="5781015" cy="32976"/>
            </a:xfrm>
            <a:prstGeom prst="straightConnector1">
              <a:avLst/>
            </a:prstGeom>
            <a:ln w="38100">
              <a:solidFill>
                <a:srgbClr val="F3CD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3104258" y="5572705"/>
              <a:ext cx="5767679" cy="24720"/>
            </a:xfrm>
            <a:prstGeom prst="straightConnector1">
              <a:avLst/>
            </a:prstGeom>
            <a:ln w="38100">
              <a:solidFill>
                <a:srgbClr val="5DCA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497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CFAF96-25DA-4C01-BD70-81828071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244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Уровни программ 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8802E1-84EE-4E3B-94EA-38E72B70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8" y="263029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Стартовый</a:t>
            </a:r>
            <a:r>
              <a:rPr lang="ru-RU" dirty="0"/>
              <a:t> - предполагает использование и реализацию общедоступных и универсальных форм организации материала, минимальную сложность предлагаемого для освоения содержания программы.</a:t>
            </a:r>
            <a:br>
              <a:rPr lang="ru-RU" dirty="0"/>
            </a:br>
            <a:endParaRPr lang="ru-RU" dirty="0"/>
          </a:p>
          <a:p>
            <a:r>
              <a:rPr lang="ru-RU" b="1" dirty="0">
                <a:solidFill>
                  <a:srgbClr val="7030A0"/>
                </a:solidFill>
              </a:rPr>
              <a:t>Базовый</a:t>
            </a:r>
            <a:r>
              <a:rPr lang="ru-RU" dirty="0"/>
              <a:t> - Предполагает использование и реализацию таких форм организации материала, которые </a:t>
            </a:r>
            <a:r>
              <a:rPr lang="ru-RU" dirty="0" err="1"/>
              <a:t>допускаетосвоение</a:t>
            </a:r>
            <a:r>
              <a:rPr lang="ru-RU" dirty="0"/>
              <a:t> специализированных знаний и языка, гарантированно обеспечивают трансляцию общей и целостной картины в рамках содержательно-тематического направления программы.</a:t>
            </a:r>
            <a:br>
              <a:rPr lang="ru-RU" dirty="0"/>
            </a:br>
            <a:endParaRPr lang="ru-RU" dirty="0"/>
          </a:p>
          <a:p>
            <a:r>
              <a:rPr lang="ru-RU" b="1" dirty="0">
                <a:solidFill>
                  <a:srgbClr val="FFC000"/>
                </a:solidFill>
              </a:rPr>
              <a:t>Продвинутый</a:t>
            </a:r>
            <a:r>
              <a:rPr lang="ru-RU" dirty="0"/>
              <a:t> - предполагает использование форм организации материала, обеспечивающих доступ к сложным (возможно узкоспециализированным) и </a:t>
            </a:r>
            <a:r>
              <a:rPr lang="ru-RU" dirty="0" err="1"/>
              <a:t>нетривиалльным</a:t>
            </a:r>
            <a:r>
              <a:rPr lang="ru-RU" dirty="0"/>
              <a:t> разделам в рамках содержательно-тематического направления программы. Также предполагает углубленное изучение содержания программы и </a:t>
            </a:r>
            <a:r>
              <a:rPr lang="ru-RU" dirty="0" err="1"/>
              <a:t>домтуп</a:t>
            </a:r>
            <a:r>
              <a:rPr lang="ru-RU" dirty="0"/>
              <a:t> к </a:t>
            </a:r>
            <a:r>
              <a:rPr lang="ru-RU" dirty="0" err="1"/>
              <a:t>околопрофессиональным</a:t>
            </a:r>
            <a:r>
              <a:rPr lang="ru-RU" dirty="0"/>
              <a:t> и профессиональным знаниям в рамках содержательно-тематического направления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7309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431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Сопровождение школьников в интеллектуальных состязаниях</vt:lpstr>
      <vt:lpstr>Задача для представления участников</vt:lpstr>
      <vt:lpstr>Вопросы  для анализа программ</vt:lpstr>
      <vt:lpstr>Основание для мотивации</vt:lpstr>
      <vt:lpstr>Слайд 5</vt:lpstr>
      <vt:lpstr>Слайд 6</vt:lpstr>
      <vt:lpstr>Схема инфраструктуры интеллектуальных состязаний в Красноярске</vt:lpstr>
      <vt:lpstr>Слайд 8</vt:lpstr>
      <vt:lpstr>Уровни программ ДО</vt:lpstr>
      <vt:lpstr>Индивидуальный прогресс</vt:lpstr>
      <vt:lpstr>Планы на будущее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школьников в интеллектуальных состязаниях</dc:title>
  <dc:creator>Kseniya Bazhenova</dc:creator>
  <cp:lastModifiedBy>Kobylcova</cp:lastModifiedBy>
  <cp:revision>13</cp:revision>
  <dcterms:created xsi:type="dcterms:W3CDTF">2019-11-06T05:47:23Z</dcterms:created>
  <dcterms:modified xsi:type="dcterms:W3CDTF">2019-11-07T06:15:40Z</dcterms:modified>
</cp:coreProperties>
</file>