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5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3%D0%B0%D1%80%D0%B2%D0%B0%D1%80%D0%B4%D1%81%D0%BA%D0%B0%D1%8F_%D1%88%D0%BA%D0%BE%D0%BB%D0%B0_%D0%B1%D0%B8%D0%B7%D0%BD%D0%B5%D1%81%D0%B0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5013176"/>
            <a:ext cx="47880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МКУ КИМЦ                                    15,16, 23 апреля 2021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95936" y="3861048"/>
            <a:ext cx="47880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МЕТОД КЕЙСОВ </a:t>
            </a:r>
            <a:endParaRPr lang="en-US" altLang="ko-KR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0" dirty="0" smtClean="0">
                <a:latin typeface="+mj-lt"/>
              </a:rPr>
              <a:t>Метод кейсов-это</a:t>
            </a:r>
            <a:r>
              <a:rPr lang="ru-RU" sz="2800" b="0" dirty="0">
                <a:latin typeface="+mj-lt"/>
                <a:ea typeface="+mn-ea"/>
                <a:cs typeface="+mn-cs"/>
              </a:rPr>
              <a:t>…..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1907704" y="1069514"/>
            <a:ext cx="6984776" cy="5527838"/>
          </a:xfrm>
        </p:spPr>
        <p:txBody>
          <a:bodyPr/>
          <a:lstStyle/>
          <a:p>
            <a:pPr algn="just">
              <a:spcBef>
                <a:spcPts val="0"/>
              </a:spcBef>
              <a:buAutoNum type="arabicPeriod"/>
            </a:pPr>
            <a:r>
              <a:rPr lang="ru-RU" b="1" dirty="0" smtClean="0"/>
              <a:t>Метод кейсов</a:t>
            </a:r>
            <a:r>
              <a:rPr lang="ru-RU" dirty="0"/>
              <a:t> </a:t>
            </a:r>
            <a:r>
              <a:rPr lang="ru-RU" dirty="0" smtClean="0"/>
              <a:t>(</a:t>
            </a:r>
            <a:r>
              <a:rPr lang="ru-RU" dirty="0"/>
              <a:t>о</a:t>
            </a:r>
            <a:r>
              <a:rPr lang="ru-RU" dirty="0" smtClean="0"/>
              <a:t>т </a:t>
            </a:r>
            <a:r>
              <a:rPr lang="ru-RU" dirty="0"/>
              <a:t>английского </a:t>
            </a:r>
            <a:r>
              <a:rPr lang="ru-RU" dirty="0" err="1"/>
              <a:t>case</a:t>
            </a:r>
            <a:r>
              <a:rPr lang="ru-RU" dirty="0"/>
              <a:t> – случай, ситуация</a:t>
            </a:r>
            <a:r>
              <a:rPr lang="ru-RU" dirty="0" smtClean="0"/>
              <a:t>). Метод </a:t>
            </a:r>
            <a:r>
              <a:rPr lang="ru-RU" dirty="0"/>
              <a:t>был впервые применён </a:t>
            </a:r>
            <a:r>
              <a:rPr lang="ru-RU" dirty="0" smtClean="0">
                <a:hlinkClick r:id="rId2" tooltip="Гарвардская школа бизнеса"/>
              </a:rPr>
              <a:t>Гарвардской </a:t>
            </a:r>
            <a:r>
              <a:rPr lang="ru-RU" dirty="0">
                <a:hlinkClick r:id="rId2" tooltip="Гарвардская школа бизнеса"/>
              </a:rPr>
              <a:t>школе бизнеса</a:t>
            </a:r>
            <a:r>
              <a:rPr lang="ru-RU" dirty="0"/>
              <a:t> в 1924 </a:t>
            </a:r>
            <a:r>
              <a:rPr lang="ru-RU" dirty="0" smtClean="0"/>
              <a:t>году. Слушателям </a:t>
            </a:r>
            <a:endParaRPr lang="en-US" dirty="0" smtClean="0"/>
          </a:p>
          <a:p>
            <a:pPr algn="just">
              <a:spcBef>
                <a:spcPts val="0"/>
              </a:spcBef>
            </a:pPr>
            <a:r>
              <a:rPr lang="ru-RU" dirty="0" smtClean="0"/>
              <a:t>давались </a:t>
            </a:r>
            <a:r>
              <a:rPr lang="ru-RU" dirty="0"/>
              <a:t>описания определённой ситуации, с которой </a:t>
            </a:r>
            <a:r>
              <a:rPr lang="ru-RU" dirty="0" smtClean="0"/>
              <a:t> столкнулась </a:t>
            </a:r>
            <a:endParaRPr lang="en-US" dirty="0" smtClean="0"/>
          </a:p>
          <a:p>
            <a:pPr algn="just">
              <a:spcBef>
                <a:spcPts val="0"/>
              </a:spcBef>
            </a:pPr>
            <a:r>
              <a:rPr lang="ru-RU" dirty="0" smtClean="0"/>
              <a:t>реальная </a:t>
            </a:r>
            <a:r>
              <a:rPr lang="ru-RU" dirty="0"/>
              <a:t>организация в своей </a:t>
            </a:r>
            <a:r>
              <a:rPr lang="ru-RU" dirty="0" smtClean="0"/>
              <a:t>деятельности</a:t>
            </a:r>
            <a:r>
              <a:rPr lang="ru-RU" dirty="0"/>
              <a:t>, для того чтобы ознакомиться с проблемой и </a:t>
            </a:r>
            <a:r>
              <a:rPr lang="ru-RU" dirty="0" smtClean="0"/>
              <a:t>найти самостоятельно </a:t>
            </a:r>
            <a:r>
              <a:rPr lang="ru-RU" dirty="0"/>
              <a:t>и в ходе коллективного </a:t>
            </a:r>
            <a:r>
              <a:rPr lang="ru-RU" dirty="0" smtClean="0"/>
              <a:t>   </a:t>
            </a:r>
            <a:endParaRPr lang="en-US" dirty="0" smtClean="0"/>
          </a:p>
          <a:p>
            <a:pPr algn="just">
              <a:spcBef>
                <a:spcPts val="0"/>
              </a:spcBef>
            </a:pPr>
            <a:r>
              <a:rPr lang="ru-RU" dirty="0" smtClean="0"/>
              <a:t>обсуждения </a:t>
            </a:r>
            <a:r>
              <a:rPr lang="ru-RU" dirty="0"/>
              <a:t>решение. </a:t>
            </a:r>
          </a:p>
          <a:p>
            <a:pPr algn="just">
              <a:spcBef>
                <a:spcPts val="0"/>
              </a:spcBef>
            </a:pPr>
            <a:r>
              <a:rPr lang="ru-RU" b="1" dirty="0" smtClean="0"/>
              <a:t>2</a:t>
            </a:r>
            <a:r>
              <a:rPr lang="ru-RU" dirty="0"/>
              <a:t>. </a:t>
            </a:r>
            <a:r>
              <a:rPr lang="ru-RU" b="1" dirty="0" smtClean="0"/>
              <a:t>Метод </a:t>
            </a:r>
            <a:r>
              <a:rPr lang="ru-RU" b="1" dirty="0" err="1"/>
              <a:t>case-study</a:t>
            </a:r>
            <a:r>
              <a:rPr lang="ru-RU" b="1" dirty="0"/>
              <a:t> или метод конкретных ситуаций </a:t>
            </a:r>
            <a:r>
              <a:rPr lang="ru-RU" dirty="0" smtClean="0"/>
              <a:t>(представляет </a:t>
            </a:r>
            <a:r>
              <a:rPr lang="ru-RU" dirty="0"/>
              <a:t>собой метод активного </a:t>
            </a:r>
            <a:r>
              <a:rPr lang="ru-RU" dirty="0" smtClean="0"/>
              <a:t>проблемно-ситуационного </a:t>
            </a:r>
            <a:r>
              <a:rPr lang="ru-RU" dirty="0"/>
              <a:t>анализа, основанный на </a:t>
            </a:r>
            <a:endParaRPr lang="ru-RU" dirty="0" smtClean="0"/>
          </a:p>
          <a:p>
            <a:pPr algn="just">
              <a:spcBef>
                <a:spcPts val="0"/>
              </a:spcBef>
            </a:pPr>
            <a:r>
              <a:rPr lang="ru-RU" dirty="0" smtClean="0"/>
              <a:t>обучении </a:t>
            </a:r>
            <a:r>
              <a:rPr lang="ru-RU" dirty="0"/>
              <a:t>путем решения конкретных задач – ситуаций (выполнения </a:t>
            </a:r>
            <a:r>
              <a:rPr lang="ru-RU" dirty="0" smtClean="0"/>
              <a:t>кейс-</a:t>
            </a:r>
          </a:p>
          <a:p>
            <a:pPr algn="just">
              <a:spcBef>
                <a:spcPts val="0"/>
              </a:spcBef>
            </a:pPr>
            <a:r>
              <a:rPr lang="ru-RU" dirty="0" smtClean="0"/>
              <a:t>заданий).</a:t>
            </a:r>
          </a:p>
          <a:p>
            <a:pPr algn="just">
              <a:spcBef>
                <a:spcPts val="0"/>
              </a:spcBef>
            </a:pPr>
            <a:r>
              <a:rPr lang="ru-RU" b="1" dirty="0" smtClean="0"/>
              <a:t>3</a:t>
            </a:r>
            <a:r>
              <a:rPr lang="ru-RU" dirty="0" smtClean="0"/>
              <a:t>. </a:t>
            </a:r>
            <a:r>
              <a:rPr lang="ru-RU" b="1" dirty="0" err="1"/>
              <a:t>Case</a:t>
            </a:r>
            <a:r>
              <a:rPr lang="ru-RU" b="1" dirty="0"/>
              <a:t> </a:t>
            </a:r>
            <a:r>
              <a:rPr lang="ru-RU" b="1" dirty="0" err="1"/>
              <a:t>study</a:t>
            </a:r>
            <a:r>
              <a:rPr lang="ru-RU" b="1" dirty="0"/>
              <a:t> (кейс-</a:t>
            </a:r>
            <a:r>
              <a:rPr lang="ru-RU" b="1" dirty="0" err="1"/>
              <a:t>стади</a:t>
            </a:r>
            <a:r>
              <a:rPr lang="ru-RU" b="1" dirty="0"/>
              <a:t>) </a:t>
            </a:r>
            <a:r>
              <a:rPr lang="ru-RU" dirty="0"/>
              <a:t>– анализ конкретных учебных ситуаций – </a:t>
            </a:r>
            <a:endParaRPr lang="ru-RU" dirty="0" smtClean="0"/>
          </a:p>
          <a:p>
            <a:pPr algn="just">
              <a:spcBef>
                <a:spcPts val="0"/>
              </a:spcBef>
            </a:pPr>
            <a:r>
              <a:rPr lang="ru-RU" dirty="0" smtClean="0"/>
              <a:t>метод </a:t>
            </a:r>
            <a:r>
              <a:rPr lang="ru-RU" dirty="0"/>
              <a:t>обучения, предназначенный для совершенствования навыков и </a:t>
            </a:r>
            <a:endParaRPr lang="ru-RU" dirty="0" smtClean="0"/>
          </a:p>
          <a:p>
            <a:pPr algn="just">
              <a:spcBef>
                <a:spcPts val="0"/>
              </a:spcBef>
            </a:pPr>
            <a:r>
              <a:rPr lang="ru-RU" dirty="0" smtClean="0"/>
              <a:t>получения </a:t>
            </a:r>
            <a:r>
              <a:rPr lang="ru-RU" dirty="0"/>
              <a:t>опыта в следующих областях: </a:t>
            </a:r>
            <a:endParaRPr lang="ru-RU" dirty="0" smtClean="0"/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/>
              <a:t>выявление, отбор и решение проблем;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/>
              <a:t>работа с информацией — осмысление значения деталей, описанных в </a:t>
            </a:r>
            <a:endParaRPr lang="ru-RU" dirty="0" smtClean="0"/>
          </a:p>
          <a:p>
            <a:pPr lvl="0">
              <a:spcBef>
                <a:spcPts val="0"/>
              </a:spcBef>
            </a:pPr>
            <a:r>
              <a:rPr lang="ru-RU" dirty="0" smtClean="0"/>
              <a:t>ситуации</a:t>
            </a:r>
            <a:r>
              <a:rPr lang="ru-RU" dirty="0"/>
              <a:t>;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/>
              <a:t>анализ и синтез информации и аргументов;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/>
              <a:t>работа с предположениями и заключениями;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/>
              <a:t>оценка альтернатив;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/>
              <a:t>принятие решений;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/>
              <a:t>слушание и понимание других людей (навыки групповой работы</a:t>
            </a:r>
            <a:r>
              <a:rPr lang="ru-RU" dirty="0" smtClean="0"/>
              <a:t>).</a:t>
            </a:r>
          </a:p>
          <a:p>
            <a:pPr lvl="0">
              <a:spcBef>
                <a:spcPts val="0"/>
              </a:spcBef>
            </a:pPr>
            <a:r>
              <a:rPr lang="ru-RU" b="1" dirty="0"/>
              <a:t>4. Метод </a:t>
            </a:r>
            <a:r>
              <a:rPr lang="ru-RU" b="1" dirty="0" err="1"/>
              <a:t>case-study</a:t>
            </a:r>
            <a:r>
              <a:rPr lang="ru-RU" b="1" dirty="0"/>
              <a:t> </a:t>
            </a:r>
            <a:r>
              <a:rPr lang="ru-RU" dirty="0"/>
              <a:t>– инструмент, позволяющий применить теоретические знания к решению практических задач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68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123728" y="188640"/>
            <a:ext cx="6563072" cy="1224136"/>
          </a:xfrm>
        </p:spPr>
        <p:txBody>
          <a:bodyPr/>
          <a:lstStyle/>
          <a:p>
            <a:pPr algn="ctr"/>
            <a:r>
              <a:rPr lang="ru-RU" sz="2800" dirty="0" smtClean="0"/>
              <a:t>Рефлексия </a:t>
            </a:r>
            <a:r>
              <a:rPr lang="ru-RU" sz="2800" dirty="0"/>
              <a:t>работы в группе </a:t>
            </a:r>
            <a:r>
              <a:rPr lang="ru-RU" sz="2800" dirty="0" smtClean="0"/>
              <a:t>(</a:t>
            </a:r>
            <a:r>
              <a:rPr lang="ru-RU" sz="2800" dirty="0"/>
              <a:t>5</a:t>
            </a:r>
            <a:r>
              <a:rPr lang="ru-RU" sz="2800" dirty="0" smtClean="0"/>
              <a:t> </a:t>
            </a:r>
            <a:r>
              <a:rPr lang="ru-RU" sz="2800" dirty="0"/>
              <a:t>минут) </a:t>
            </a:r>
            <a:endParaRPr lang="en-US" altLang="ko-K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2134072" y="1268760"/>
            <a:ext cx="6563072" cy="5184576"/>
          </a:xfrm>
        </p:spPr>
        <p:txBody>
          <a:bodyPr/>
          <a:lstStyle/>
          <a:p>
            <a:r>
              <a:rPr lang="ru-RU" sz="2000" b="1" dirty="0" smtClean="0"/>
              <a:t>Как </a:t>
            </a:r>
            <a:r>
              <a:rPr lang="ru-RU" sz="2000" b="1" dirty="0"/>
              <a:t>были организованы этапы работы в </a:t>
            </a:r>
            <a:endParaRPr lang="ru-RU" sz="2000" b="1" dirty="0" smtClean="0"/>
          </a:p>
          <a:p>
            <a:r>
              <a:rPr lang="ru-RU" sz="2000" b="1" dirty="0" smtClean="0"/>
              <a:t>группе</a:t>
            </a:r>
            <a:r>
              <a:rPr lang="ru-RU" sz="2000" b="1" dirty="0"/>
              <a:t>? </a:t>
            </a:r>
            <a:endParaRPr lang="ru-RU" sz="2000" b="1" dirty="0" smtClean="0"/>
          </a:p>
          <a:p>
            <a:r>
              <a:rPr lang="ru-RU" sz="2000" dirty="0" smtClean="0"/>
              <a:t>• </a:t>
            </a:r>
            <a:r>
              <a:rPr lang="ru-RU" sz="2000" dirty="0"/>
              <a:t>Теоретическое </a:t>
            </a:r>
            <a:r>
              <a:rPr lang="ru-RU" sz="2000" dirty="0" smtClean="0"/>
              <a:t>осмысление</a:t>
            </a:r>
          </a:p>
          <a:p>
            <a:r>
              <a:rPr lang="ru-RU" sz="2000" dirty="0" smtClean="0"/>
              <a:t>• </a:t>
            </a:r>
            <a:r>
              <a:rPr lang="ru-RU" sz="2000" dirty="0"/>
              <a:t>Проектирование </a:t>
            </a:r>
            <a:r>
              <a:rPr lang="ru-RU" sz="2000" dirty="0" smtClean="0"/>
              <a:t>пробы</a:t>
            </a:r>
          </a:p>
          <a:p>
            <a:r>
              <a:rPr lang="ru-RU" sz="2000" dirty="0" smtClean="0"/>
              <a:t>• </a:t>
            </a:r>
            <a:r>
              <a:rPr lang="ru-RU" sz="2000" dirty="0"/>
              <a:t>Проба </a:t>
            </a:r>
            <a:endParaRPr lang="ru-RU" sz="2000" dirty="0" smtClean="0"/>
          </a:p>
          <a:p>
            <a:r>
              <a:rPr lang="ru-RU" sz="2000" dirty="0" smtClean="0"/>
              <a:t>• </a:t>
            </a:r>
            <a:r>
              <a:rPr lang="ru-RU" sz="2000" dirty="0"/>
              <a:t>Рефлексия</a:t>
            </a:r>
            <a:endParaRPr lang="ko-KR" alt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87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ru-RU" sz="2400" dirty="0" smtClean="0"/>
              <a:t>Вы — участник семинара </a:t>
            </a:r>
            <a:r>
              <a:rPr lang="ru-RU" sz="2400" dirty="0"/>
              <a:t>для </a:t>
            </a:r>
            <a:r>
              <a:rPr lang="ru-RU" sz="2400" dirty="0" smtClean="0"/>
              <a:t>заместителей </a:t>
            </a:r>
          </a:p>
          <a:p>
            <a:r>
              <a:rPr lang="ru-RU" sz="2400" dirty="0" smtClean="0"/>
              <a:t>директоров </a:t>
            </a:r>
            <a:r>
              <a:rPr lang="ru-RU" sz="2400" dirty="0"/>
              <a:t>по </a:t>
            </a:r>
            <a:r>
              <a:rPr lang="ru-RU" sz="2400" dirty="0" smtClean="0"/>
              <a:t>составлению ИОМ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 smtClean="0"/>
              <a:t>Ваша </a:t>
            </a:r>
            <a:r>
              <a:rPr lang="ru-RU" sz="2400" dirty="0"/>
              <a:t>задача — поработать с отчётами о результатах проведения итоговых диагностических процедур по </a:t>
            </a:r>
            <a:r>
              <a:rPr lang="ru-RU" sz="2400" dirty="0" smtClean="0"/>
              <a:t>Красноярскому краю. (ВПР 4, 5, 6 классы,</a:t>
            </a:r>
          </a:p>
          <a:p>
            <a:r>
              <a:rPr lang="ru-RU" sz="2400" dirty="0" smtClean="0"/>
              <a:t>2018-2020 гг.) </a:t>
            </a:r>
            <a:endParaRPr lang="ko-KR" alt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123728" y="260648"/>
            <a:ext cx="6563072" cy="1468760"/>
          </a:xfrm>
        </p:spPr>
        <p:txBody>
          <a:bodyPr/>
          <a:lstStyle/>
          <a:p>
            <a:r>
              <a:rPr lang="ru-RU" sz="2800" dirty="0" smtClean="0"/>
              <a:t>Регламент </a:t>
            </a:r>
            <a:r>
              <a:rPr lang="ru-RU" sz="2800" dirty="0"/>
              <a:t>работы в </a:t>
            </a:r>
            <a:r>
              <a:rPr lang="ru-RU" sz="2800" dirty="0" smtClean="0"/>
              <a:t>группе</a:t>
            </a:r>
            <a:endParaRPr lang="en-US" altLang="ko-K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1475656" y="1844824"/>
            <a:ext cx="7488832" cy="4147865"/>
          </a:xfrm>
        </p:spPr>
        <p:txBody>
          <a:bodyPr/>
          <a:lstStyle/>
          <a:p>
            <a:r>
              <a:rPr lang="ru-RU" sz="3600" dirty="0" smtClean="0"/>
              <a:t>• </a:t>
            </a:r>
            <a:r>
              <a:rPr lang="ru-RU" sz="3600" dirty="0"/>
              <a:t>Теоретическое осмысление </a:t>
            </a:r>
            <a:endParaRPr lang="ru-RU" sz="3600" dirty="0" smtClean="0"/>
          </a:p>
          <a:p>
            <a:r>
              <a:rPr lang="ru-RU" sz="3600" dirty="0" smtClean="0"/>
              <a:t>(10 </a:t>
            </a:r>
            <a:r>
              <a:rPr lang="ru-RU" sz="3600" dirty="0"/>
              <a:t>минут) </a:t>
            </a:r>
            <a:endParaRPr lang="ru-RU" sz="3600" dirty="0" smtClean="0"/>
          </a:p>
          <a:p>
            <a:r>
              <a:rPr lang="ru-RU" sz="3600" dirty="0" smtClean="0"/>
              <a:t>• </a:t>
            </a:r>
            <a:r>
              <a:rPr lang="ru-RU" sz="3600" dirty="0"/>
              <a:t>Проектирование пробы и </a:t>
            </a:r>
            <a:endParaRPr lang="ru-RU" sz="3600" dirty="0" smtClean="0"/>
          </a:p>
          <a:p>
            <a:r>
              <a:rPr lang="ru-RU" sz="3600" dirty="0" smtClean="0"/>
              <a:t>проба (40 минут)</a:t>
            </a:r>
          </a:p>
          <a:p>
            <a:r>
              <a:rPr lang="ru-RU" sz="3600" dirty="0" smtClean="0"/>
              <a:t> </a:t>
            </a:r>
            <a:r>
              <a:rPr lang="ru-RU" sz="3600" dirty="0"/>
              <a:t>• Рефлексия </a:t>
            </a:r>
            <a:r>
              <a:rPr lang="ru-RU" sz="3600" dirty="0" smtClean="0"/>
              <a:t>(10 минут)</a:t>
            </a:r>
            <a:endParaRPr lang="ko-KR" alt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123728" y="188640"/>
            <a:ext cx="6563072" cy="1224136"/>
          </a:xfrm>
        </p:spPr>
        <p:txBody>
          <a:bodyPr/>
          <a:lstStyle/>
          <a:p>
            <a:r>
              <a:rPr lang="ru-RU" sz="2800" dirty="0"/>
              <a:t>Практическая </a:t>
            </a:r>
            <a:r>
              <a:rPr lang="ru-RU" sz="2800" dirty="0" smtClean="0"/>
              <a:t>часть</a:t>
            </a:r>
          </a:p>
          <a:p>
            <a:r>
              <a:rPr lang="ru-RU" sz="2800" dirty="0" smtClean="0"/>
              <a:t>(</a:t>
            </a:r>
            <a:r>
              <a:rPr lang="ru-RU" sz="2800" dirty="0"/>
              <a:t>проектирование пробы и проба)</a:t>
            </a:r>
            <a:endParaRPr lang="en-US" altLang="ko-K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1691680" y="1844824"/>
            <a:ext cx="7272808" cy="4147865"/>
          </a:xfrm>
        </p:spPr>
        <p:txBody>
          <a:bodyPr/>
          <a:lstStyle/>
          <a:p>
            <a:r>
              <a:rPr lang="ru-RU" sz="2800" b="1" dirty="0" smtClean="0"/>
              <a:t>Что </a:t>
            </a:r>
            <a:r>
              <a:rPr lang="ru-RU" sz="2800" b="1" dirty="0"/>
              <a:t>можно сделать с отчётом? </a:t>
            </a:r>
            <a:endParaRPr lang="ru-RU" sz="2800" b="1" dirty="0" smtClean="0"/>
          </a:p>
          <a:p>
            <a:r>
              <a:rPr lang="ru-RU" sz="2800" dirty="0" smtClean="0"/>
              <a:t>• </a:t>
            </a:r>
            <a:r>
              <a:rPr lang="ru-RU" sz="2800" dirty="0"/>
              <a:t>Задание: Проведите анализ отчёта. </a:t>
            </a:r>
            <a:endParaRPr lang="ru-RU" sz="2800" dirty="0" smtClean="0"/>
          </a:p>
          <a:p>
            <a:r>
              <a:rPr lang="ru-RU" sz="2800" dirty="0" smtClean="0"/>
              <a:t>Определите </a:t>
            </a:r>
            <a:r>
              <a:rPr lang="ru-RU" sz="2800" dirty="0"/>
              <a:t>«</a:t>
            </a:r>
            <a:r>
              <a:rPr lang="ru-RU" sz="2800" dirty="0" err="1" smtClean="0"/>
              <a:t>дефицитарные</a:t>
            </a:r>
            <a:r>
              <a:rPr lang="ru-RU" sz="2800" dirty="0" smtClean="0"/>
              <a:t>» умения </a:t>
            </a:r>
            <a:r>
              <a:rPr lang="ru-RU" sz="2800" dirty="0"/>
              <a:t> </a:t>
            </a:r>
            <a:r>
              <a:rPr lang="ru-RU" sz="2800" dirty="0" smtClean="0"/>
              <a:t> обучающихся.</a:t>
            </a:r>
          </a:p>
          <a:p>
            <a:r>
              <a:rPr lang="ru-RU" sz="2800" dirty="0" smtClean="0"/>
              <a:t>• </a:t>
            </a:r>
            <a:r>
              <a:rPr lang="ru-RU" sz="2800" dirty="0"/>
              <a:t>Время на работу: 20 минут </a:t>
            </a:r>
            <a:endParaRPr lang="ru-RU" sz="2800" dirty="0" smtClean="0"/>
          </a:p>
          <a:p>
            <a:r>
              <a:rPr lang="ru-RU" sz="2800" dirty="0" smtClean="0"/>
              <a:t>• </a:t>
            </a:r>
            <a:r>
              <a:rPr lang="ru-RU" sz="2800" dirty="0"/>
              <a:t>Результат: составлен список умений.</a:t>
            </a:r>
            <a:endParaRPr lang="ko-KR" alt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90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123728" y="188640"/>
            <a:ext cx="6563072" cy="1080120"/>
          </a:xfrm>
        </p:spPr>
        <p:txBody>
          <a:bodyPr/>
          <a:lstStyle/>
          <a:p>
            <a:r>
              <a:rPr lang="ru-RU" sz="2800" dirty="0"/>
              <a:t>Практическая часть (проектирование пробы и проба</a:t>
            </a:r>
            <a:r>
              <a:rPr lang="ru-RU" sz="2800" dirty="0" smtClean="0"/>
              <a:t>)</a:t>
            </a:r>
          </a:p>
          <a:p>
            <a:endParaRPr lang="en-US" altLang="ko-K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1763688" y="1268760"/>
            <a:ext cx="7272808" cy="4723929"/>
          </a:xfrm>
        </p:spPr>
        <p:txBody>
          <a:bodyPr/>
          <a:lstStyle/>
          <a:p>
            <a:r>
              <a:rPr lang="ru-RU" sz="2000" b="1" dirty="0"/>
              <a:t>Что можно сделать со списками </a:t>
            </a:r>
            <a:r>
              <a:rPr lang="ru-RU" sz="2000" b="1" dirty="0" smtClean="0"/>
              <a:t>этих </a:t>
            </a:r>
            <a:r>
              <a:rPr lang="ru-RU" sz="2000" b="1" dirty="0"/>
              <a:t>умений? </a:t>
            </a:r>
            <a:endParaRPr lang="ru-RU" sz="2000" b="1" dirty="0" smtClean="0"/>
          </a:p>
          <a:p>
            <a:pPr marL="174625" indent="-174625"/>
            <a:r>
              <a:rPr lang="ru-RU" sz="2000" dirty="0" smtClean="0"/>
              <a:t>• </a:t>
            </a:r>
            <a:r>
              <a:rPr lang="ru-RU" sz="2000" dirty="0"/>
              <a:t>Задание: Обсудите составленные списки. </a:t>
            </a:r>
            <a:endParaRPr lang="ru-RU" sz="2000" dirty="0" smtClean="0"/>
          </a:p>
          <a:p>
            <a:pPr marL="174625" indent="-174625"/>
            <a:r>
              <a:rPr lang="ru-RU" sz="2000" dirty="0" smtClean="0"/>
              <a:t>Преобразуйте </a:t>
            </a:r>
            <a:r>
              <a:rPr lang="ru-RU" sz="2000" dirty="0"/>
              <a:t>выявленные </a:t>
            </a:r>
            <a:r>
              <a:rPr lang="ru-RU" sz="2000" dirty="0" smtClean="0"/>
              <a:t>дефициты</a:t>
            </a:r>
          </a:p>
          <a:p>
            <a:pPr marL="174625" indent="-174625"/>
            <a:r>
              <a:rPr lang="ru-RU" sz="2000" dirty="0" smtClean="0"/>
              <a:t>обучающихся в дефициты </a:t>
            </a:r>
            <a:r>
              <a:rPr lang="ru-RU" sz="2000" dirty="0"/>
              <a:t>педагогов, </a:t>
            </a:r>
            <a:endParaRPr lang="ru-RU" sz="2000" dirty="0" smtClean="0"/>
          </a:p>
          <a:p>
            <a:pPr marL="174625" indent="-174625"/>
            <a:r>
              <a:rPr lang="ru-RU" sz="2000" dirty="0" smtClean="0"/>
              <a:t>распределив </a:t>
            </a:r>
            <a:r>
              <a:rPr lang="ru-RU" sz="2000" dirty="0"/>
              <a:t>их на </a:t>
            </a:r>
            <a:r>
              <a:rPr lang="ru-RU" sz="2000" dirty="0" smtClean="0"/>
              <a:t>группы</a:t>
            </a:r>
            <a:r>
              <a:rPr lang="ru-RU" sz="2000" dirty="0"/>
              <a:t>: </a:t>
            </a:r>
            <a:endParaRPr lang="ru-RU" sz="20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/>
              <a:t>дефициты </a:t>
            </a:r>
            <a:r>
              <a:rPr lang="ru-RU" sz="2000" dirty="0"/>
              <a:t>в развитии предметных умений</a:t>
            </a:r>
            <a:r>
              <a:rPr lang="ru-RU" sz="2000" dirty="0" smtClean="0"/>
              <a:t>,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/>
              <a:t>дефициты </a:t>
            </a:r>
            <a:r>
              <a:rPr lang="ru-RU" sz="2000" dirty="0"/>
              <a:t>в развитии метапредметных умений, </a:t>
            </a:r>
            <a:endParaRPr lang="ru-RU" sz="20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/>
              <a:t>дефициты </a:t>
            </a:r>
            <a:r>
              <a:rPr lang="ru-RU" sz="2000" dirty="0"/>
              <a:t>в методике преподавания </a:t>
            </a:r>
            <a:r>
              <a:rPr lang="ru-RU" sz="2000" dirty="0" smtClean="0"/>
              <a:t>дисциплин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000" dirty="0" smtClean="0"/>
          </a:p>
          <a:p>
            <a:r>
              <a:rPr lang="ru-RU" sz="2000" dirty="0" smtClean="0"/>
              <a:t>• </a:t>
            </a:r>
            <a:r>
              <a:rPr lang="ru-RU" sz="2000" dirty="0"/>
              <a:t>Время на работу: </a:t>
            </a:r>
            <a:r>
              <a:rPr lang="ru-RU" sz="2000" dirty="0" smtClean="0"/>
              <a:t>15 </a:t>
            </a:r>
            <a:r>
              <a:rPr lang="ru-RU" sz="2000" dirty="0"/>
              <a:t>минут </a:t>
            </a:r>
            <a:endParaRPr lang="ru-RU" sz="2000" dirty="0" smtClean="0"/>
          </a:p>
          <a:p>
            <a:pPr marL="174625" indent="-174625"/>
            <a:r>
              <a:rPr lang="ru-RU" sz="2000" dirty="0" smtClean="0"/>
              <a:t>• </a:t>
            </a:r>
            <a:r>
              <a:rPr lang="ru-RU" sz="2000" dirty="0"/>
              <a:t>Результат: составлена таблица дефицитов </a:t>
            </a:r>
            <a:endParaRPr lang="ru-RU" sz="2000" dirty="0" smtClean="0"/>
          </a:p>
          <a:p>
            <a:pPr marL="174625" indent="-174625"/>
            <a:r>
              <a:rPr lang="ru-RU" sz="2000" dirty="0" smtClean="0"/>
              <a:t>педагогов</a:t>
            </a:r>
            <a:r>
              <a:rPr lang="ru-RU" sz="2000" dirty="0"/>
              <a:t>.</a:t>
            </a:r>
            <a:endParaRPr lang="ko-KR" alt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68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123728" y="188640"/>
            <a:ext cx="6563072" cy="1224136"/>
          </a:xfrm>
        </p:spPr>
        <p:txBody>
          <a:bodyPr/>
          <a:lstStyle/>
          <a:p>
            <a:r>
              <a:rPr lang="ru-RU" sz="2800" dirty="0"/>
              <a:t>Практическая часть (проектирование пробы и проба)</a:t>
            </a:r>
            <a:endParaRPr lang="en-US" altLang="ko-KR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2254058615"/>
              </p:ext>
            </p:extLst>
          </p:nvPr>
        </p:nvGraphicFramePr>
        <p:xfrm>
          <a:off x="1907704" y="1268411"/>
          <a:ext cx="7056784" cy="51580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4196">
                  <a:extLst>
                    <a:ext uri="{9D8B030D-6E8A-4147-A177-3AD203B41FA5}">
                      <a16:colId xmlns:a16="http://schemas.microsoft.com/office/drawing/2014/main" xmlns="" val="987149739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xmlns="" val="741001854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xmlns="" val="2854729740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xmlns="" val="3229996164"/>
                    </a:ext>
                  </a:extLst>
                </a:gridCol>
              </a:tblGrid>
              <a:tr h="684134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Дефициты в </a:t>
                      </a:r>
                    </a:p>
                    <a:p>
                      <a:r>
                        <a:rPr lang="ru-RU" dirty="0" smtClean="0"/>
                        <a:t>развитии у</a:t>
                      </a:r>
                    </a:p>
                    <a:p>
                      <a:r>
                        <a:rPr lang="ru-RU" dirty="0" smtClean="0"/>
                        <a:t>обучающихся предметных </a:t>
                      </a:r>
                    </a:p>
                    <a:p>
                      <a:r>
                        <a:rPr lang="ru-RU" dirty="0" smtClean="0"/>
                        <a:t>умений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Дефициты в </a:t>
                      </a:r>
                    </a:p>
                    <a:p>
                      <a:r>
                        <a:rPr lang="ru-RU" dirty="0" smtClean="0"/>
                        <a:t>развитии у </a:t>
                      </a:r>
                    </a:p>
                    <a:p>
                      <a:r>
                        <a:rPr lang="ru-RU" dirty="0" smtClean="0"/>
                        <a:t>обучающихся метапредметных умений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Дефициты в </a:t>
                      </a:r>
                    </a:p>
                    <a:p>
                      <a:r>
                        <a:rPr lang="ru-RU" dirty="0" smtClean="0"/>
                        <a:t>методике </a:t>
                      </a:r>
                    </a:p>
                    <a:p>
                      <a:r>
                        <a:rPr lang="ru-RU" dirty="0" smtClean="0"/>
                        <a:t>преподавания дисциплин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Дефициты в </a:t>
                      </a:r>
                    </a:p>
                    <a:p>
                      <a:r>
                        <a:rPr lang="ru-RU" dirty="0" smtClean="0"/>
                        <a:t>методике </a:t>
                      </a:r>
                    </a:p>
                    <a:p>
                      <a:r>
                        <a:rPr lang="ru-RU" dirty="0" smtClean="0"/>
                        <a:t>развития у </a:t>
                      </a:r>
                    </a:p>
                    <a:p>
                      <a:r>
                        <a:rPr lang="ru-RU" dirty="0" smtClean="0"/>
                        <a:t>обучающихся метапредметных умений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2115186"/>
                  </a:ext>
                </a:extLst>
              </a:tr>
              <a:tr h="68413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6055320"/>
                  </a:ext>
                </a:extLst>
              </a:tr>
              <a:tr h="68413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9364276"/>
                  </a:ext>
                </a:extLst>
              </a:tr>
              <a:tr h="68413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3997320"/>
                  </a:ext>
                </a:extLst>
              </a:tr>
              <a:tr h="68413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1765022"/>
                  </a:ext>
                </a:extLst>
              </a:tr>
              <a:tr h="68413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9382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16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123728" y="188640"/>
            <a:ext cx="6563072" cy="1224136"/>
          </a:xfrm>
        </p:spPr>
        <p:txBody>
          <a:bodyPr/>
          <a:lstStyle/>
          <a:p>
            <a:r>
              <a:rPr lang="ru-RU" sz="2800" dirty="0"/>
              <a:t>Практическая часть (проектирование пробы и проба)</a:t>
            </a:r>
            <a:endParaRPr lang="en-US" altLang="ko-K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1619672" y="1268760"/>
            <a:ext cx="7344816" cy="4723929"/>
          </a:xfrm>
        </p:spPr>
        <p:txBody>
          <a:bodyPr/>
          <a:lstStyle/>
          <a:p>
            <a:r>
              <a:rPr lang="ru-RU" sz="2000" b="1" dirty="0"/>
              <a:t>Что можно сделать с </a:t>
            </a:r>
            <a:r>
              <a:rPr lang="ru-RU" sz="2000" b="1" dirty="0" err="1"/>
              <a:t>дефицитарными</a:t>
            </a:r>
            <a:r>
              <a:rPr lang="ru-RU" sz="2000" b="1" dirty="0"/>
              <a:t> умениями </a:t>
            </a:r>
            <a:endParaRPr lang="ru-RU" sz="2000" b="1" dirty="0" smtClean="0"/>
          </a:p>
          <a:p>
            <a:r>
              <a:rPr lang="ru-RU" sz="2000" b="1" dirty="0" smtClean="0"/>
              <a:t>педагогов?</a:t>
            </a:r>
          </a:p>
          <a:p>
            <a:r>
              <a:rPr lang="ru-RU" sz="2000" dirty="0" smtClean="0"/>
              <a:t>• </a:t>
            </a:r>
            <a:r>
              <a:rPr lang="ru-RU" sz="2000" dirty="0"/>
              <a:t>Домашнее задание: Организуйте семинар </a:t>
            </a:r>
            <a:endParaRPr lang="ru-RU" sz="2000" dirty="0" smtClean="0"/>
          </a:p>
          <a:p>
            <a:r>
              <a:rPr lang="ru-RU" sz="2000" dirty="0" smtClean="0"/>
              <a:t>(зам. директора </a:t>
            </a:r>
            <a:r>
              <a:rPr lang="ru-RU" sz="2000" dirty="0"/>
              <a:t>→ учитель) в </a:t>
            </a:r>
            <a:r>
              <a:rPr lang="ru-RU" sz="2000" dirty="0" smtClean="0"/>
              <a:t>своей школе по </a:t>
            </a:r>
          </a:p>
          <a:p>
            <a:r>
              <a:rPr lang="ru-RU" sz="2000" dirty="0" smtClean="0"/>
              <a:t>составлению </a:t>
            </a:r>
            <a:r>
              <a:rPr lang="ru-RU" sz="2000" dirty="0"/>
              <a:t>ИОМ </a:t>
            </a:r>
            <a:r>
              <a:rPr lang="ru-RU" sz="2000" dirty="0" smtClean="0"/>
              <a:t>педагогов.</a:t>
            </a:r>
          </a:p>
          <a:p>
            <a:r>
              <a:rPr lang="ru-RU" sz="2000" dirty="0" smtClean="0"/>
              <a:t>• </a:t>
            </a:r>
            <a:r>
              <a:rPr lang="ru-RU" sz="2000" dirty="0"/>
              <a:t>Результат: составлен ИОМ </a:t>
            </a:r>
            <a:r>
              <a:rPr lang="ru-RU" sz="2000" dirty="0" smtClean="0"/>
              <a:t>педагогов школы. </a:t>
            </a:r>
            <a:endParaRPr lang="ko-KR" alt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30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123728" y="188640"/>
            <a:ext cx="6563072" cy="1224136"/>
          </a:xfrm>
        </p:spPr>
        <p:txBody>
          <a:bodyPr/>
          <a:lstStyle/>
          <a:p>
            <a:pPr algn="ctr"/>
            <a:r>
              <a:rPr lang="ru-RU" sz="2800" dirty="0" smtClean="0"/>
              <a:t>Теоретическая часть</a:t>
            </a:r>
            <a:endParaRPr lang="en-US" altLang="ko-K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1835696" y="1268760"/>
            <a:ext cx="6984776" cy="5184576"/>
          </a:xfrm>
        </p:spPr>
        <p:txBody>
          <a:bodyPr/>
          <a:lstStyle/>
          <a:p>
            <a:r>
              <a:rPr lang="ru-RU" sz="2000" dirty="0" smtClean="0"/>
              <a:t>Задание</a:t>
            </a:r>
            <a:r>
              <a:rPr lang="ru-RU" sz="2000" dirty="0"/>
              <a:t>: Сформулируйте три определения </a:t>
            </a:r>
            <a:r>
              <a:rPr lang="ru-RU" sz="2000" dirty="0" smtClean="0"/>
              <a:t>понятий</a:t>
            </a:r>
          </a:p>
          <a:p>
            <a:r>
              <a:rPr lang="ru-RU" sz="2000" dirty="0" smtClean="0"/>
              <a:t>«</a:t>
            </a:r>
            <a:r>
              <a:rPr lang="ru-RU" sz="2000" dirty="0"/>
              <a:t>метод кейсов», «</a:t>
            </a:r>
            <a:r>
              <a:rPr lang="ru-RU" sz="2000" dirty="0" err="1"/>
              <a:t>кейсовое</a:t>
            </a:r>
            <a:r>
              <a:rPr lang="ru-RU" sz="2000" dirty="0"/>
              <a:t> задание», пользуясь </a:t>
            </a:r>
            <a:endParaRPr lang="ru-RU" sz="2000" dirty="0" smtClean="0"/>
          </a:p>
          <a:p>
            <a:r>
              <a:rPr lang="ru-RU" sz="2000" dirty="0" smtClean="0"/>
              <a:t>текстом</a:t>
            </a:r>
            <a:r>
              <a:rPr lang="ru-RU" sz="2000" dirty="0"/>
              <a:t>: </a:t>
            </a:r>
            <a:endParaRPr lang="ru-RU" sz="2000" dirty="0" smtClean="0"/>
          </a:p>
          <a:p>
            <a:r>
              <a:rPr lang="ru-RU" sz="2000" dirty="0" smtClean="0"/>
              <a:t>• </a:t>
            </a:r>
            <a:r>
              <a:rPr lang="ru-RU" sz="2000" dirty="0"/>
              <a:t>Генетическое определение — определение, </a:t>
            </a:r>
            <a:endParaRPr lang="ru-RU" sz="2000" dirty="0" smtClean="0"/>
          </a:p>
          <a:p>
            <a:r>
              <a:rPr lang="ru-RU" sz="2000" dirty="0" smtClean="0"/>
              <a:t>указывающее </a:t>
            </a:r>
            <a:r>
              <a:rPr lang="ru-RU" sz="2000" dirty="0"/>
              <a:t>на происхождение предмета, на </a:t>
            </a:r>
            <a:endParaRPr lang="ru-RU" sz="2000" dirty="0" smtClean="0"/>
          </a:p>
          <a:p>
            <a:r>
              <a:rPr lang="ru-RU" sz="2000" dirty="0" smtClean="0"/>
              <a:t>способ</a:t>
            </a:r>
            <a:r>
              <a:rPr lang="ru-RU" sz="2000" dirty="0"/>
              <a:t>, </a:t>
            </a:r>
            <a:r>
              <a:rPr lang="ru-RU" sz="2000" dirty="0" smtClean="0"/>
              <a:t>которым </a:t>
            </a:r>
            <a:r>
              <a:rPr lang="ru-RU" sz="2000" dirty="0"/>
              <a:t>данный предмет создаётся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• Функциональное определение — определение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отражающее </a:t>
            </a:r>
            <a:r>
              <a:rPr lang="ru-RU" sz="2000" dirty="0"/>
              <a:t>какие-либо признаки предмета с точки </a:t>
            </a:r>
            <a:r>
              <a:rPr lang="ru-RU" sz="2000" dirty="0" smtClean="0"/>
              <a:t>зрения </a:t>
            </a:r>
            <a:r>
              <a:rPr lang="ru-RU" sz="2000" dirty="0"/>
              <a:t>его роли, значения, выполняемой работы. </a:t>
            </a:r>
            <a:endParaRPr lang="ru-RU" sz="2000" dirty="0" smtClean="0"/>
          </a:p>
          <a:p>
            <a:r>
              <a:rPr lang="ru-RU" sz="2000" dirty="0" smtClean="0"/>
              <a:t>• </a:t>
            </a:r>
            <a:r>
              <a:rPr lang="ru-RU" sz="2000" dirty="0"/>
              <a:t>Структурное определение — определение, </a:t>
            </a:r>
            <a:endParaRPr lang="ru-RU" sz="2000" dirty="0" smtClean="0"/>
          </a:p>
          <a:p>
            <a:r>
              <a:rPr lang="ru-RU" sz="2000" dirty="0" smtClean="0"/>
              <a:t>помогающее </a:t>
            </a:r>
            <a:r>
              <a:rPr lang="ru-RU" sz="2000" dirty="0"/>
              <a:t>представить исследуемый объект как </a:t>
            </a:r>
            <a:endParaRPr lang="ru-RU" sz="2000" dirty="0" smtClean="0"/>
          </a:p>
          <a:p>
            <a:r>
              <a:rPr lang="ru-RU" sz="2000" dirty="0" smtClean="0"/>
              <a:t>целостную </a:t>
            </a:r>
            <a:r>
              <a:rPr lang="ru-RU" sz="2000" dirty="0"/>
              <a:t>структуру, элементы которой связаны </a:t>
            </a:r>
            <a:endParaRPr lang="ru-RU" sz="2000" dirty="0" smtClean="0"/>
          </a:p>
          <a:p>
            <a:r>
              <a:rPr lang="ru-RU" sz="2000" dirty="0" smtClean="0"/>
              <a:t>системой </a:t>
            </a:r>
            <a:r>
              <a:rPr lang="ru-RU" sz="2000" dirty="0"/>
              <a:t>закономерных отношений и зависимостей.</a:t>
            </a:r>
            <a:endParaRPr lang="ko-KR" alt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63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2134072" y="764704"/>
            <a:ext cx="6398368" cy="5227985"/>
          </a:xfrm>
        </p:spPr>
        <p:txBody>
          <a:bodyPr/>
          <a:lstStyle/>
          <a:p>
            <a:r>
              <a:rPr lang="ru-RU" sz="2800" b="1" dirty="0" smtClean="0"/>
              <a:t>Кейс</a:t>
            </a:r>
            <a:r>
              <a:rPr lang="ru-RU" sz="2800" dirty="0" smtClean="0"/>
              <a:t>— </a:t>
            </a:r>
            <a:r>
              <a:rPr lang="ru-RU" sz="2800" dirty="0"/>
              <a:t>это описание конкретной ситуации или случая в какой-либо </a:t>
            </a:r>
            <a:r>
              <a:rPr lang="ru-RU" sz="2800" dirty="0" smtClean="0"/>
              <a:t>сфере. </a:t>
            </a:r>
            <a:r>
              <a:rPr lang="ru-RU" sz="2800" dirty="0"/>
              <a:t>Как правило, кейс содержит не просто описание, но и некую проблему или противоречие и строится на реальных фактах.</a:t>
            </a:r>
          </a:p>
          <a:p>
            <a:r>
              <a:rPr lang="ru-RU" sz="2800" dirty="0"/>
              <a:t>Соответственно, решить кейс — это значит проанализировать предложенную ситуацию и найти оптимальное решение.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8759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428</Words>
  <Application>Microsoft Office PowerPoint</Application>
  <PresentationFormat>Экран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Office Theme</vt:lpstr>
      <vt:lpstr>Custom Design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 кейсов-это…..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profnet@kimc.ms</cp:lastModifiedBy>
  <cp:revision>41</cp:revision>
  <dcterms:created xsi:type="dcterms:W3CDTF">2014-04-01T16:35:38Z</dcterms:created>
  <dcterms:modified xsi:type="dcterms:W3CDTF">2021-04-20T06:16:32Z</dcterms:modified>
</cp:coreProperties>
</file>