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49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0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2668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30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442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52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69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87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6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06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0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9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7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5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5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50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95AE2-52D1-4F27-8C4B-14F5018E6B2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B893AA-F54C-4E17-B946-BA819C4A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7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2262" y="1517428"/>
            <a:ext cx="9376012" cy="2358535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элементов финансовой грамотности на уроках технологии в начальной школе</a:t>
            </a: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1874" y="4801459"/>
            <a:ext cx="5220617" cy="1096899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tx1"/>
                </a:solidFill>
              </a:rPr>
              <a:t>Титанакова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Марина Сергеевна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МАОУ СШ №150 им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В.С.Молокова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7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480201"/>
              </p:ext>
            </p:extLst>
          </p:nvPr>
        </p:nvGraphicFramePr>
        <p:xfrm>
          <a:off x="521630" y="1424874"/>
          <a:ext cx="8823795" cy="37514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92571"/>
                <a:gridCol w="1536947"/>
                <a:gridCol w="1764759"/>
                <a:gridCol w="1764759"/>
                <a:gridCol w="1764759"/>
              </a:tblGrid>
              <a:tr h="838086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товара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r>
                        <a:rPr lang="en-US" dirty="0" err="1" smtClean="0"/>
                        <a:t>ffline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Wildberries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Ozon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Labirint</a:t>
                      </a:r>
                      <a:endParaRPr lang="ru-RU" dirty="0"/>
                    </a:p>
                  </a:txBody>
                  <a:tcPr/>
                </a:tc>
              </a:tr>
              <a:tr h="485557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Портфель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85557">
                <a:tc>
                  <a:txBody>
                    <a:bodyPr/>
                    <a:lstStyle/>
                    <a:p>
                      <a:r>
                        <a:rPr lang="ru-RU" dirty="0" smtClean="0"/>
                        <a:t>Дневник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руб.</a:t>
                      </a:r>
                      <a:endParaRPr lang="ru-RU" dirty="0"/>
                    </a:p>
                  </a:txBody>
                  <a:tcPr/>
                </a:tc>
              </a:tr>
              <a:tr h="485557">
                <a:tc>
                  <a:txBody>
                    <a:bodyPr/>
                    <a:lstStyle/>
                    <a:p>
                      <a:r>
                        <a:rPr lang="ru-RU" dirty="0" smtClean="0"/>
                        <a:t>Пенал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 руб.</a:t>
                      </a:r>
                      <a:endParaRPr lang="ru-RU" dirty="0"/>
                    </a:p>
                  </a:txBody>
                  <a:tcPr/>
                </a:tc>
              </a:tr>
              <a:tr h="485557">
                <a:tc>
                  <a:txBody>
                    <a:bodyPr/>
                    <a:lstStyle/>
                    <a:p>
                      <a:r>
                        <a:rPr lang="ru-RU" dirty="0" smtClean="0"/>
                        <a:t>Ручки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руб.</a:t>
                      </a:r>
                      <a:endParaRPr lang="ru-RU" dirty="0"/>
                    </a:p>
                  </a:txBody>
                  <a:tcPr/>
                </a:tc>
              </a:tr>
              <a:tr h="485557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Карандаши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руб.</a:t>
                      </a:r>
                      <a:endParaRPr lang="ru-RU" dirty="0"/>
                    </a:p>
                  </a:txBody>
                  <a:tcPr/>
                </a:tc>
              </a:tr>
              <a:tr h="485557">
                <a:tc>
                  <a:txBody>
                    <a:bodyPr/>
                    <a:lstStyle/>
                    <a:p>
                      <a:r>
                        <a:rPr lang="ru-RU" dirty="0" smtClean="0"/>
                        <a:t>Тетради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76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065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«Книжная фабрика»</a:t>
            </a:r>
            <a:endParaRPr lang="ru-RU" b="1" i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1"/>
          <a:stretch/>
        </p:blipFill>
        <p:spPr>
          <a:xfrm>
            <a:off x="8467104" y="4393871"/>
            <a:ext cx="2642699" cy="236890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393871"/>
            <a:ext cx="3078375" cy="23689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820" y="1641441"/>
            <a:ext cx="94646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1600" dirty="0" smtClean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Игроки </a:t>
            </a:r>
            <a:r>
              <a:rPr lang="ru-RU" sz="1600" dirty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объединяются в группы по четыре. Это — </a:t>
            </a:r>
            <a:r>
              <a:rPr lang="ru-RU" sz="1600" b="1" dirty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отдельная </a:t>
            </a:r>
            <a:r>
              <a:rPr lang="ru-RU" sz="1600" b="1" dirty="0" smtClean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фабрика. </a:t>
            </a:r>
            <a:r>
              <a:rPr lang="ru-RU" sz="1600" dirty="0" smtClean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(может быть только одна). Каждому нужно придумать название книге, которую будут изготавливать. Сначала тренируемся. Разрываем лист бумаги пополам, складываем половинки вместе и снова разрываем пополам. Получаем четыре четвертинки. Складываем четыре четвертинки вместе и сгибаем их посередине. Чтобы книга держалась кучи, скрепляем ее канцелярской скрепкой. На обложке пишем название книги.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41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9" y="4683136"/>
            <a:ext cx="2438400" cy="1876425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1"/>
          <a:stretch/>
        </p:blipFill>
        <p:spPr>
          <a:xfrm>
            <a:off x="8467104" y="4393871"/>
            <a:ext cx="2642699" cy="23689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3766" y="1136941"/>
            <a:ext cx="86802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rgbClr val="000000"/>
                </a:solidFill>
                <a:latin typeface="stk"/>
                <a:ea typeface="Times New Roman" panose="02020603050405020304" pitchFamily="18" charset="0"/>
                <a:cs typeface="Times New Roman" panose="02020603050405020304" pitchFamily="18" charset="0"/>
              </a:rPr>
              <a:t>3 минуты каждый участник старается сделать максимум условных книг. Ведущий отбирает правильно изготовленные, завершенные образцы и насчитывает каждой фирме аналогичное количество баллов.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2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715" y="2379023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26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662" y="154368"/>
            <a:ext cx="9053520" cy="38807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Финансовая грамотность</a:t>
            </a:r>
            <a:r>
              <a:rPr lang="ru-RU" sz="2800" dirty="0" smtClean="0"/>
              <a:t>  - сочетание осведомленности, знаний, навыков, установок и поведения, связанных с финансами и необходимых для принятия разумных финансовых решений.</a:t>
            </a:r>
          </a:p>
          <a:p>
            <a:pPr algn="just"/>
            <a:endParaRPr lang="ru-RU" sz="2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979" y="2600696"/>
            <a:ext cx="6997408" cy="40847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06442" y="6246421"/>
            <a:ext cx="1377537" cy="33250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1 класс: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82891"/>
            <a:ext cx="8910567" cy="2292822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/>
              <a:t>«</a:t>
            </a:r>
            <a:r>
              <a:rPr lang="ru-RU" sz="2800" b="1" dirty="0"/>
              <a:t>Что </a:t>
            </a:r>
            <a:r>
              <a:rPr lang="ru-RU" sz="2800" b="1" dirty="0" smtClean="0"/>
              <a:t>такое </a:t>
            </a:r>
            <a:r>
              <a:rPr lang="ru-RU" sz="2800" b="1" dirty="0"/>
              <a:t>бумага».</a:t>
            </a:r>
            <a:r>
              <a:rPr lang="ru-RU" sz="2800" i="1" dirty="0"/>
              <a:t>  Изделие «Этикетка для продукта». </a:t>
            </a:r>
            <a:endParaRPr lang="ru-RU" sz="2800" i="1" dirty="0" smtClean="0"/>
          </a:p>
          <a:p>
            <a:pPr lvl="0"/>
            <a:r>
              <a:rPr lang="ru-RU" sz="2800" b="1" dirty="0"/>
              <a:t>«Учимся шить» </a:t>
            </a:r>
            <a:r>
              <a:rPr lang="ru-RU" sz="2800" i="1" dirty="0"/>
              <a:t>Изделия: «Закладка с вышивкой</a:t>
            </a:r>
            <a:r>
              <a:rPr lang="ru-RU" sz="2800" i="1" dirty="0" smtClean="0"/>
              <a:t>». </a:t>
            </a:r>
            <a:r>
              <a:rPr lang="ru-RU" sz="2800" b="1" dirty="0" smtClean="0"/>
              <a:t>«</a:t>
            </a:r>
            <a:r>
              <a:rPr lang="ru-RU" sz="2800" b="1" dirty="0"/>
              <a:t>Одежда, ткань, нитки». </a:t>
            </a:r>
            <a:r>
              <a:rPr lang="ru-RU" sz="2800" i="1" dirty="0"/>
              <a:t>Изделие: «Кукла из ниток</a:t>
            </a:r>
            <a:r>
              <a:rPr lang="ru-RU" sz="2800" i="1" dirty="0" smtClean="0"/>
              <a:t>».</a:t>
            </a:r>
          </a:p>
          <a:p>
            <a:pPr lvl="0"/>
            <a:endParaRPr lang="ru-RU" sz="2800" i="1" dirty="0" smtClean="0"/>
          </a:p>
          <a:p>
            <a:pPr lvl="0"/>
            <a:r>
              <a:rPr lang="ru-RU" sz="2800" i="1" dirty="0" smtClean="0"/>
              <a:t> «Своё дело» (основы предпринимательской деятельности)</a:t>
            </a:r>
          </a:p>
          <a:p>
            <a:pPr lvl="0"/>
            <a:r>
              <a:rPr lang="ru-RU" sz="2800" i="1" dirty="0" smtClean="0"/>
              <a:t>«Потребности. Что такое потребн6ость? Какие бывают потребности?</a:t>
            </a:r>
          </a:p>
          <a:p>
            <a:pPr lvl="0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4282" y="3384646"/>
            <a:ext cx="8596668" cy="8643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</a:rPr>
              <a:t> класс: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4282" y="4068169"/>
            <a:ext cx="8596668" cy="2282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«Бумага. Изделие «Копилка». </a:t>
            </a:r>
            <a:endParaRPr lang="ru-RU" b="1" dirty="0" smtClean="0"/>
          </a:p>
          <a:p>
            <a:r>
              <a:rPr lang="ru-RU" b="1" dirty="0"/>
              <a:t>«Посуда. Проект «Праздничный стол</a:t>
            </a:r>
            <a:r>
              <a:rPr lang="ru-RU" b="1" dirty="0" smtClean="0"/>
              <a:t>».</a:t>
            </a:r>
          </a:p>
          <a:p>
            <a:endParaRPr lang="ru-RU" b="1" dirty="0"/>
          </a:p>
          <a:p>
            <a:r>
              <a:rPr lang="ru-RU" b="1" dirty="0" smtClean="0"/>
              <a:t>«Настоящие деньги и ненастоящие деньги».</a:t>
            </a:r>
          </a:p>
          <a:p>
            <a:r>
              <a:rPr lang="ru-RU" b="1" dirty="0" smtClean="0"/>
              <a:t> «Кто такие мошенники?» </a:t>
            </a:r>
          </a:p>
          <a:p>
            <a:r>
              <a:rPr lang="ru-RU" b="1" dirty="0" smtClean="0"/>
              <a:t>«Потребности». «Бюджет семьи». «Экономия бюджета»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87105" y="2267803"/>
            <a:ext cx="8093123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34282" y="4999630"/>
            <a:ext cx="8093123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2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3</a:t>
            </a:r>
            <a:r>
              <a:rPr lang="ru-RU" sz="3200" b="1" dirty="0" smtClean="0">
                <a:solidFill>
                  <a:schemeClr val="tx1"/>
                </a:solidFill>
              </a:rPr>
              <a:t> класс: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08" y="1378423"/>
            <a:ext cx="9394715" cy="4299045"/>
          </a:xfrm>
        </p:spPr>
        <p:txBody>
          <a:bodyPr>
            <a:normAutofit fontScale="40000" lnSpcReduction="20000"/>
          </a:bodyPr>
          <a:lstStyle/>
          <a:p>
            <a:r>
              <a:rPr lang="ru-RU" sz="5600" dirty="0" smtClean="0"/>
              <a:t>«</a:t>
            </a:r>
            <a:r>
              <a:rPr lang="ru-RU" sz="5600" b="1" dirty="0" smtClean="0"/>
              <a:t>Сервировка стола. Работа с бумагой Изделие: салфетка</a:t>
            </a:r>
            <a:r>
              <a:rPr lang="ru-RU" sz="5600" i="1" dirty="0" smtClean="0"/>
              <a:t>» </a:t>
            </a:r>
          </a:p>
          <a:p>
            <a:pPr lvl="0"/>
            <a:r>
              <a:rPr lang="ru-RU" sz="5600" b="1" dirty="0" smtClean="0"/>
              <a:t>«Кулинария. Работа с продуктами питания для холодных закусок. Изделие: бутерброды».</a:t>
            </a:r>
          </a:p>
          <a:p>
            <a:pPr lvl="0"/>
            <a:r>
              <a:rPr lang="ru-RU" sz="5600" b="1" dirty="0" smtClean="0"/>
              <a:t>«Магазин подарков. Работа с пластичными материалами (</a:t>
            </a:r>
            <a:r>
              <a:rPr lang="ru-RU" sz="5600" b="1" dirty="0" err="1" smtClean="0"/>
              <a:t>тестопластика</a:t>
            </a:r>
            <a:r>
              <a:rPr lang="ru-RU" sz="5600" b="1" dirty="0" smtClean="0"/>
              <a:t>). Лепка. Изделие: брелок для ключей. </a:t>
            </a:r>
          </a:p>
          <a:p>
            <a:pPr marL="0" lvl="0" indent="0">
              <a:buNone/>
            </a:pPr>
            <a:endParaRPr lang="ru-RU" sz="5600" b="1" dirty="0" smtClean="0"/>
          </a:p>
          <a:p>
            <a:pPr marL="0" lvl="0" indent="0">
              <a:buNone/>
            </a:pPr>
            <a:endParaRPr lang="ru-RU" sz="5600" b="1" dirty="0"/>
          </a:p>
          <a:p>
            <a:pPr lvl="0"/>
            <a:r>
              <a:rPr lang="ru-RU" sz="5600" b="1" dirty="0" smtClean="0"/>
              <a:t>«Оптимизация расходов»</a:t>
            </a:r>
          </a:p>
          <a:p>
            <a:pPr lvl="0"/>
            <a:r>
              <a:rPr lang="ru-RU" sz="5600" b="1" dirty="0" smtClean="0"/>
              <a:t>«Составление меню для семьи в рамках бюджета»</a:t>
            </a:r>
          </a:p>
          <a:p>
            <a:pPr lvl="0"/>
            <a:r>
              <a:rPr lang="ru-RU" sz="5600" b="1" dirty="0" smtClean="0"/>
              <a:t>«Кто такой покупатель/потребитель? Права покупателей»</a:t>
            </a:r>
          </a:p>
          <a:p>
            <a:pPr lvl="0"/>
            <a:endParaRPr lang="ru-RU" sz="2800" i="1" dirty="0" smtClean="0"/>
          </a:p>
          <a:p>
            <a:pPr lvl="0"/>
            <a:endParaRPr lang="ru-RU" sz="2800" i="1" dirty="0" smtClean="0"/>
          </a:p>
          <a:p>
            <a:pPr lv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9106" y="3646226"/>
            <a:ext cx="8093123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4 класс: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08" y="1378423"/>
            <a:ext cx="9394715" cy="4299045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«Монетный двор. Изготовление медали». </a:t>
            </a:r>
            <a:endParaRPr lang="ru-RU" sz="2000" dirty="0" smtClean="0"/>
          </a:p>
          <a:p>
            <a:pPr lvl="0"/>
            <a:r>
              <a:rPr lang="ru-RU" sz="2000" dirty="0" smtClean="0"/>
              <a:t>«</a:t>
            </a:r>
            <a:r>
              <a:rPr lang="ru-RU" sz="2000" dirty="0"/>
              <a:t>Изготовление игрушек к Новому году, Рождеству, Пасхе» </a:t>
            </a:r>
            <a:endParaRPr lang="ru-RU" sz="2000" dirty="0" smtClean="0"/>
          </a:p>
          <a:p>
            <a:pPr lvl="0"/>
            <a:r>
              <a:rPr lang="ru-RU" sz="2000" dirty="0" smtClean="0"/>
              <a:t>«</a:t>
            </a:r>
            <a:r>
              <a:rPr lang="ru-RU" sz="2000" b="1" dirty="0"/>
              <a:t>Человек и информация». 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«Как </a:t>
            </a:r>
            <a:r>
              <a:rPr lang="ru-RU" sz="2000" dirty="0"/>
              <a:t>появились деньги. История </a:t>
            </a:r>
            <a:r>
              <a:rPr lang="ru-RU" sz="2000" dirty="0" smtClean="0"/>
              <a:t>монет» </a:t>
            </a:r>
          </a:p>
          <a:p>
            <a:r>
              <a:rPr lang="ru-RU" sz="2000" dirty="0" smtClean="0"/>
              <a:t>«</a:t>
            </a:r>
            <a:r>
              <a:rPr lang="ru-RU" sz="2000" dirty="0"/>
              <a:t>Как развить качество предпринимателя</a:t>
            </a:r>
            <a:r>
              <a:rPr lang="ru-RU" sz="2000" dirty="0" smtClean="0"/>
              <a:t>?»</a:t>
            </a:r>
          </a:p>
          <a:p>
            <a:r>
              <a:rPr lang="ru-RU" sz="2000" b="1" dirty="0" smtClean="0"/>
              <a:t>«Где </a:t>
            </a:r>
            <a:r>
              <a:rPr lang="ru-RU" sz="2000" b="1" dirty="0"/>
              <a:t>можно делать покупки? </a:t>
            </a:r>
            <a:r>
              <a:rPr lang="ru-RU" sz="2000" b="1" dirty="0" err="1"/>
              <a:t>Offline</a:t>
            </a:r>
            <a:r>
              <a:rPr lang="ru-RU" sz="2000" b="1" dirty="0"/>
              <a:t> или </a:t>
            </a:r>
            <a:r>
              <a:rPr lang="ru-RU" sz="2000" b="1" dirty="0" err="1"/>
              <a:t>online</a:t>
            </a:r>
            <a:r>
              <a:rPr lang="ru-RU" sz="2000" b="1" dirty="0"/>
              <a:t> </a:t>
            </a:r>
            <a:r>
              <a:rPr lang="ru-RU" sz="2000" b="1" dirty="0" smtClean="0"/>
              <a:t>покупки».</a:t>
            </a:r>
            <a:endParaRPr lang="ru-RU" sz="2000" dirty="0"/>
          </a:p>
          <a:p>
            <a:pPr lvl="0"/>
            <a:endParaRPr lang="ru-RU" sz="2800" i="1" dirty="0" smtClean="0"/>
          </a:p>
          <a:p>
            <a:pPr lvl="0"/>
            <a:endParaRPr lang="ru-RU" sz="2800" i="1" dirty="0" smtClean="0"/>
          </a:p>
          <a:p>
            <a:pPr lv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10992" y="2881952"/>
            <a:ext cx="8093123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2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технологии в 4 классе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«Человек и информация. </a:t>
            </a:r>
            <a:r>
              <a:rPr lang="en-US" dirty="0" smtClean="0">
                <a:solidFill>
                  <a:schemeClr val="tx1"/>
                </a:solidFill>
              </a:rPr>
              <a:t>Offline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en-US" dirty="0" smtClean="0">
                <a:solidFill>
                  <a:schemeClr val="tx1"/>
                </a:solidFill>
              </a:rPr>
              <a:t>online </a:t>
            </a:r>
            <a:r>
              <a:rPr lang="ru-RU" dirty="0" smtClean="0">
                <a:solidFill>
                  <a:schemeClr val="tx1"/>
                </a:solidFill>
              </a:rPr>
              <a:t>покупки»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92824"/>
            <a:ext cx="8596668" cy="408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1) Проблемная ситуация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31" y="2816581"/>
            <a:ext cx="5110966" cy="404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1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6855"/>
            <a:ext cx="8596668" cy="545450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2) Составление списка канцелярских товаров для 1 класса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Вариант:</a:t>
            </a:r>
          </a:p>
          <a:p>
            <a:r>
              <a:rPr lang="ru-RU" dirty="0" smtClean="0"/>
              <a:t>Портфель</a:t>
            </a:r>
          </a:p>
          <a:p>
            <a:r>
              <a:rPr lang="ru-RU" dirty="0" smtClean="0"/>
              <a:t>Пенал </a:t>
            </a:r>
          </a:p>
          <a:p>
            <a:r>
              <a:rPr lang="ru-RU" dirty="0" smtClean="0"/>
              <a:t>Ручки</a:t>
            </a:r>
          </a:p>
          <a:p>
            <a:r>
              <a:rPr lang="ru-RU" dirty="0" smtClean="0"/>
              <a:t>Карандаши </a:t>
            </a:r>
          </a:p>
          <a:p>
            <a:r>
              <a:rPr lang="ru-RU" dirty="0" smtClean="0"/>
              <a:t>Тетради </a:t>
            </a:r>
          </a:p>
          <a:p>
            <a:r>
              <a:rPr lang="ru-RU" dirty="0" smtClean="0"/>
              <a:t>Школьный дневник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92" t="-11757" r="7792" b="18589"/>
          <a:stretch/>
        </p:blipFill>
        <p:spPr>
          <a:xfrm>
            <a:off x="3657600" y="853440"/>
            <a:ext cx="4876800" cy="479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3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321" y="382138"/>
            <a:ext cx="8829307" cy="559098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3) Знакомство детей с понятиями, что существуют разные способы совершения покупок (</a:t>
            </a:r>
            <a:r>
              <a:rPr lang="en-US" sz="2800" dirty="0"/>
              <a:t>online </a:t>
            </a:r>
            <a:r>
              <a:rPr lang="ru-RU" sz="2800" dirty="0"/>
              <a:t>и </a:t>
            </a:r>
            <a:r>
              <a:rPr lang="en-US" sz="2800" dirty="0"/>
              <a:t>offline).</a:t>
            </a:r>
            <a:endParaRPr lang="ru-RU" sz="2800" dirty="0"/>
          </a:p>
          <a:p>
            <a:endParaRPr lang="en-US" dirty="0" smtClean="0"/>
          </a:p>
          <a:p>
            <a:r>
              <a:rPr lang="ru-RU" sz="2400" b="1" dirty="0">
                <a:cs typeface="Aharoni" panose="02010803020104030203" pitchFamily="2" charset="-79"/>
              </a:rPr>
              <a:t>Интернет- </a:t>
            </a:r>
            <a:r>
              <a:rPr lang="ru-RU" sz="2400" b="1" dirty="0" smtClean="0">
                <a:cs typeface="Aharoni" panose="02010803020104030203" pitchFamily="2" charset="-79"/>
              </a:rPr>
              <a:t>магазины </a:t>
            </a:r>
            <a:r>
              <a:rPr lang="ru-RU" dirty="0"/>
              <a:t>- </a:t>
            </a:r>
            <a:r>
              <a:rPr lang="ru-RU" sz="2000" dirty="0"/>
              <a:t>это специальные сайты, на котором люди могут просматривать наличие товаров и делать их заказ онлайн.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56871" y="3177631"/>
            <a:ext cx="2866030" cy="1337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Преимущества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5348205" y="3177631"/>
            <a:ext cx="2866030" cy="1337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Недостатки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792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36729"/>
            <a:ext cx="8596668" cy="5604634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Wildberries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Ozon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Labirint</a:t>
            </a:r>
            <a:endParaRPr lang="ru-RU" sz="3600" dirty="0">
              <a:cs typeface="Aharoni" panose="02010803020104030203" pitchFamily="2" charset="-79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724"/>
            <a:ext cx="6118619" cy="32122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101" y="436729"/>
            <a:ext cx="4089723" cy="22902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386" y="2870084"/>
            <a:ext cx="4233821" cy="317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167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</TotalTime>
  <Words>479</Words>
  <Application>Microsoft Office PowerPoint</Application>
  <PresentationFormat>Широкоэкранный</PresentationFormat>
  <Paragraphs>94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stk</vt:lpstr>
      <vt:lpstr>Times New Roman</vt:lpstr>
      <vt:lpstr>Trebuchet MS</vt:lpstr>
      <vt:lpstr>Wingdings 3</vt:lpstr>
      <vt:lpstr>Грань</vt:lpstr>
      <vt:lpstr>Использование элементов финансовой грамотности на уроках технологии в начальной школе</vt:lpstr>
      <vt:lpstr>Презентация PowerPoint</vt:lpstr>
      <vt:lpstr>1 класс:</vt:lpstr>
      <vt:lpstr>3 класс:</vt:lpstr>
      <vt:lpstr>4 класс:</vt:lpstr>
      <vt:lpstr>Урок технологии в 4 классе  «Человек и информация. Offline и online покупки»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«Книжная фабрика»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элементов финансовой грамотности на уроках технологии в начальной школе</dc:title>
  <dc:creator>user</dc:creator>
  <cp:lastModifiedBy>Пользователь Windows</cp:lastModifiedBy>
  <cp:revision>17</cp:revision>
  <dcterms:created xsi:type="dcterms:W3CDTF">2021-11-17T01:46:16Z</dcterms:created>
  <dcterms:modified xsi:type="dcterms:W3CDTF">2021-11-25T07:01:19Z</dcterms:modified>
</cp:coreProperties>
</file>