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9" r:id="rId6"/>
    <p:sldId id="260" r:id="rId7"/>
    <p:sldId id="261" r:id="rId8"/>
    <p:sldId id="266" r:id="rId9"/>
    <p:sldId id="267" r:id="rId10"/>
    <p:sldId id="264" r:id="rId11"/>
    <p:sldId id="262" r:id="rId12"/>
    <p:sldId id="263" r:id="rId13"/>
    <p:sldId id="265" r:id="rId14"/>
    <p:sldId id="268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000CC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2" d="100"/>
          <a:sy n="72" d="100"/>
        </p:scale>
        <p:origin x="-2754" y="-9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B4C71EC6-210F-42DE-9C53-41977AD35B3D}" type="datetimeFigureOut">
              <a:rPr lang="ru-RU" smtClean="0"/>
              <a:pPr/>
              <a:t>23.03.2021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23.03.2021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23.03.2021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pPr/>
              <a:t>23.03.2021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B4C71EC6-210F-42DE-9C53-41977AD35B3D}" type="datetimeFigureOut">
              <a:rPr lang="ru-RU" smtClean="0"/>
              <a:pPr/>
              <a:t>23.03.2021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23.03.2021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Объект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23.03.2021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pPr/>
              <a:t>23.03.2021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23.03.2021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Объект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pPr/>
              <a:t>23.03.2021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pPr/>
              <a:t>23.03.2021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23.03.2021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339752" y="1268760"/>
            <a:ext cx="6172200" cy="2470426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0000CC"/>
                </a:solidFill>
                <a:latin typeface="Georgia" panose="02040502050405020303" pitchFamily="18" charset="0"/>
              </a:rPr>
              <a:t>ИСПОЛЬЗОВАНИЕ КОНТЕКСТНЫХ ЗАДАНИЙ НА УРОКАХ  ХИМИИ ДЛЯ ФОРМИРОВАНИЯ ЕСТЕСТВЕННОНАУЧНОЙ ГРАМОТНОСТИ</a:t>
            </a:r>
            <a:endParaRPr lang="ru-RU" dirty="0">
              <a:solidFill>
                <a:srgbClr val="0000CC"/>
              </a:solidFill>
              <a:latin typeface="Georgia" panose="02040502050405020303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170852" y="3789040"/>
            <a:ext cx="5701458" cy="936104"/>
          </a:xfrm>
        </p:spPr>
        <p:txBody>
          <a:bodyPr>
            <a:normAutofit fontScale="85000" lnSpcReduction="20000"/>
          </a:bodyPr>
          <a:lstStyle/>
          <a:p>
            <a:endParaRPr lang="ru-RU" dirty="0" smtClean="0"/>
          </a:p>
          <a:p>
            <a:pPr algn="r"/>
            <a:r>
              <a:rPr lang="ru-RU" sz="2300" dirty="0" smtClean="0">
                <a:solidFill>
                  <a:schemeClr val="tx1"/>
                </a:solidFill>
              </a:rPr>
              <a:t>Учитель химии МБОУ Лицей №8 </a:t>
            </a:r>
          </a:p>
          <a:p>
            <a:pPr algn="r"/>
            <a:r>
              <a:rPr lang="ru-RU" sz="2300" dirty="0" err="1" smtClean="0">
                <a:solidFill>
                  <a:schemeClr val="tx1"/>
                </a:solidFill>
              </a:rPr>
              <a:t>Сидарене</a:t>
            </a:r>
            <a:r>
              <a:rPr lang="ru-RU" sz="2300" dirty="0" smtClean="0">
                <a:solidFill>
                  <a:schemeClr val="tx1"/>
                </a:solidFill>
              </a:rPr>
              <a:t> Лариса Дмитриевна</a:t>
            </a:r>
            <a:endParaRPr lang="ru-RU" sz="2300" dirty="0">
              <a:solidFill>
                <a:schemeClr val="tx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987092" y="5229200"/>
            <a:ext cx="723787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/>
              <a:t>IV </a:t>
            </a:r>
            <a:r>
              <a:rPr lang="ru-RU" b="1" dirty="0" smtClean="0"/>
              <a:t> Городская Педагогическая </a:t>
            </a:r>
            <a:r>
              <a:rPr lang="ru-RU" b="1" dirty="0" err="1" smtClean="0"/>
              <a:t>ЯрМарка</a:t>
            </a:r>
            <a:r>
              <a:rPr lang="ru-RU" b="1" dirty="0" smtClean="0"/>
              <a:t> учителей химии</a:t>
            </a:r>
          </a:p>
          <a:p>
            <a:pPr algn="ctr"/>
            <a:r>
              <a:rPr lang="ru-RU" b="1" dirty="0"/>
              <a:t>г</a:t>
            </a:r>
            <a:r>
              <a:rPr lang="ru-RU" b="1" dirty="0" smtClean="0"/>
              <a:t>орода Красноярска</a:t>
            </a:r>
          </a:p>
          <a:p>
            <a:pPr algn="ctr"/>
            <a:r>
              <a:rPr lang="ru-RU" b="1" dirty="0" smtClean="0"/>
              <a:t>22 марта 2021 г.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86470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7467600" cy="796950"/>
          </a:xfrm>
        </p:spPr>
        <p:txBody>
          <a:bodyPr>
            <a:normAutofit/>
          </a:bodyPr>
          <a:lstStyle/>
          <a:p>
            <a:r>
              <a:rPr lang="ru-RU" sz="2000" b="1" dirty="0">
                <a:solidFill>
                  <a:srgbClr val="C00000"/>
                </a:solidFill>
                <a:latin typeface="Georgia" panose="02040502050405020303" pitchFamily="18" charset="0"/>
              </a:rPr>
              <a:t>Интерпретация данных и использование научных доказательств для получения выводов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67544" y="1052736"/>
            <a:ext cx="8208912" cy="4873752"/>
          </a:xfrm>
        </p:spPr>
        <p:txBody>
          <a:bodyPr>
            <a:normAutofit/>
          </a:bodyPr>
          <a:lstStyle/>
          <a:p>
            <a:r>
              <a:rPr lang="ru-RU" sz="2000" b="1" dirty="0">
                <a:latin typeface="Georgia" panose="02040502050405020303" pitchFamily="18" charset="0"/>
              </a:rPr>
              <a:t>Найдите лишнее понятие, указав основания </a:t>
            </a:r>
            <a:r>
              <a:rPr lang="ru-RU" sz="2000" b="1" dirty="0" smtClean="0">
                <a:latin typeface="Georgia" panose="02040502050405020303" pitchFamily="18" charset="0"/>
              </a:rPr>
              <a:t>деления:</a:t>
            </a:r>
            <a:r>
              <a:rPr lang="ru-RU" sz="2000" b="1" dirty="0">
                <a:latin typeface="Georgia" panose="02040502050405020303" pitchFamily="18" charset="0"/>
              </a:rPr>
              <a:t> </a:t>
            </a:r>
            <a:r>
              <a:rPr lang="ru-RU" sz="2000" b="1" dirty="0" smtClean="0">
                <a:latin typeface="Georgia" panose="02040502050405020303" pitchFamily="18" charset="0"/>
              </a:rPr>
              <a:t>А</a:t>
            </a:r>
            <a:r>
              <a:rPr lang="ru-RU" sz="2000" b="1" dirty="0">
                <a:latin typeface="Georgia" panose="02040502050405020303" pitchFamily="18" charset="0"/>
              </a:rPr>
              <a:t>) </a:t>
            </a:r>
            <a:r>
              <a:rPr lang="ru-RU" sz="2000" b="1" dirty="0" smtClean="0">
                <a:latin typeface="Georgia" panose="02040502050405020303" pitchFamily="18" charset="0"/>
              </a:rPr>
              <a:t>метан       Б</a:t>
            </a:r>
            <a:r>
              <a:rPr lang="ru-RU" sz="2000" b="1" dirty="0">
                <a:latin typeface="Georgia" panose="02040502050405020303" pitchFamily="18" charset="0"/>
              </a:rPr>
              <a:t>) </a:t>
            </a:r>
            <a:r>
              <a:rPr lang="ru-RU" sz="2000" b="1" dirty="0" smtClean="0">
                <a:latin typeface="Georgia" panose="02040502050405020303" pitchFamily="18" charset="0"/>
              </a:rPr>
              <a:t>бутан        В</a:t>
            </a:r>
            <a:r>
              <a:rPr lang="ru-RU" sz="2000" b="1" dirty="0">
                <a:latin typeface="Georgia" panose="02040502050405020303" pitchFamily="18" charset="0"/>
              </a:rPr>
              <a:t>) </a:t>
            </a:r>
            <a:r>
              <a:rPr lang="ru-RU" sz="2000" b="1" dirty="0" smtClean="0">
                <a:latin typeface="Georgia" panose="02040502050405020303" pitchFamily="18" charset="0"/>
              </a:rPr>
              <a:t>хлорметан      Г</a:t>
            </a:r>
            <a:r>
              <a:rPr lang="ru-RU" sz="2000" b="1" dirty="0">
                <a:latin typeface="Georgia" panose="02040502050405020303" pitchFamily="18" charset="0"/>
              </a:rPr>
              <a:t>) </a:t>
            </a:r>
            <a:r>
              <a:rPr lang="ru-RU" sz="2000" b="1" dirty="0" smtClean="0">
                <a:latin typeface="Georgia" panose="02040502050405020303" pitchFamily="18" charset="0"/>
              </a:rPr>
              <a:t>декан</a:t>
            </a:r>
          </a:p>
          <a:p>
            <a:r>
              <a:rPr lang="ru-RU" sz="2000" dirty="0"/>
              <a:t>Лишнее понятие хлорметан (В), т.к. по наличию галогена в молекуле хлорметан относится к галогенпроизводным  углеводородам, а метан, бутан и декан (А,Б,Г) относятся к углеводородам (</a:t>
            </a:r>
            <a:r>
              <a:rPr lang="ru-RU" sz="2000" dirty="0" err="1"/>
              <a:t>алканам</a:t>
            </a:r>
            <a:r>
              <a:rPr lang="ru-RU" sz="2000" dirty="0"/>
              <a:t>)</a:t>
            </a:r>
          </a:p>
          <a:p>
            <a:pPr marL="0" indent="0">
              <a:buNone/>
            </a:pPr>
            <a:endParaRPr lang="ru-RU" sz="2000" dirty="0"/>
          </a:p>
          <a:p>
            <a:r>
              <a:rPr lang="ru-RU" sz="2000" dirty="0"/>
              <a:t>Лишнее понятие хлорметан (В), т.к. по количеству видов элементов в соединении хлорметан относится к трехэлементным соединениям, а метан, бутан, декан (А,Б,Г) – это бинарные соединения (состоят из двух химических элементов.</a:t>
            </a:r>
            <a:endParaRPr lang="ru-RU" sz="2000" b="1" dirty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02865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7467600" cy="1143000"/>
          </a:xfrm>
        </p:spPr>
        <p:txBody>
          <a:bodyPr>
            <a:noAutofit/>
          </a:bodyPr>
          <a:lstStyle/>
          <a:p>
            <a:r>
              <a:rPr lang="ru-RU" sz="2000" b="1" dirty="0">
                <a:solidFill>
                  <a:srgbClr val="C00000"/>
                </a:solidFill>
                <a:latin typeface="Georgia" panose="02040502050405020303" pitchFamily="18" charset="0"/>
              </a:rPr>
              <a:t>Интерпретация данных и использование научных доказательств для получения выводов </a:t>
            </a:r>
            <a:r>
              <a:rPr lang="ru-RU" sz="2400" dirty="0">
                <a:solidFill>
                  <a:srgbClr val="C00000"/>
                </a:solidFill>
                <a:latin typeface="Georgia" panose="02040502050405020303" pitchFamily="18" charset="0"/>
              </a:rPr>
              <a:t>	</a:t>
            </a:r>
            <a:br>
              <a:rPr lang="ru-RU" sz="2400" dirty="0">
                <a:solidFill>
                  <a:srgbClr val="C00000"/>
                </a:solidFill>
                <a:latin typeface="Georgia" panose="02040502050405020303" pitchFamily="18" charset="0"/>
              </a:rPr>
            </a:br>
            <a:endParaRPr lang="ru-RU" sz="2400" dirty="0">
              <a:solidFill>
                <a:srgbClr val="C00000"/>
              </a:solidFill>
              <a:latin typeface="Georgia" panose="02040502050405020303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395536" y="1052736"/>
            <a:ext cx="7467600" cy="4873752"/>
          </a:xfrm>
        </p:spPr>
        <p:txBody>
          <a:bodyPr>
            <a:normAutofit fontScale="70000" lnSpcReduction="20000"/>
          </a:bodyPr>
          <a:lstStyle/>
          <a:p>
            <a:r>
              <a:rPr lang="ru-RU" sz="2600" b="1" dirty="0">
                <a:latin typeface="Georgia" panose="02040502050405020303" pitchFamily="18" charset="0"/>
              </a:rPr>
              <a:t>Составить план текста §10 «Природные источники углеводородов» в форме </a:t>
            </a:r>
            <a:r>
              <a:rPr lang="ru-RU" sz="2600" b="1" dirty="0" smtClean="0">
                <a:latin typeface="Georgia" panose="02040502050405020303" pitchFamily="18" charset="0"/>
              </a:rPr>
              <a:t>суждений:</a:t>
            </a:r>
          </a:p>
          <a:p>
            <a:pPr marL="0" indent="0">
              <a:buNone/>
            </a:pPr>
            <a:endParaRPr lang="ru-RU" sz="2600" b="1" dirty="0" smtClean="0">
              <a:latin typeface="Georgia" panose="02040502050405020303" pitchFamily="18" charset="0"/>
            </a:endParaRPr>
          </a:p>
          <a:p>
            <a:pPr marL="0" indent="0">
              <a:buNone/>
            </a:pPr>
            <a:r>
              <a:rPr lang="ru-RU" sz="2000" dirty="0"/>
              <a:t>-Углеводороды – важнейший вид сырья для химической промышленности.</a:t>
            </a:r>
          </a:p>
          <a:p>
            <a:pPr marL="0" indent="0">
              <a:buNone/>
            </a:pPr>
            <a:r>
              <a:rPr lang="ru-RU" sz="2000" dirty="0"/>
              <a:t>-Нефть, природный газ, каменный уголь – природные источники углеводородов.</a:t>
            </a:r>
          </a:p>
          <a:p>
            <a:pPr marL="0" indent="0">
              <a:buNone/>
            </a:pPr>
            <a:r>
              <a:rPr lang="ru-RU" sz="2000" dirty="0"/>
              <a:t>-Нефть – маслянистая жидкость темного цвета с характерным запахом, нерастворимая в воде.</a:t>
            </a:r>
          </a:p>
          <a:p>
            <a:pPr marL="0" indent="0">
              <a:buNone/>
            </a:pPr>
            <a:r>
              <a:rPr lang="ru-RU" sz="2000" dirty="0"/>
              <a:t>-Фракционная перегонка – физический способ разделения смеси компонентов с различными температурами кипения.</a:t>
            </a:r>
          </a:p>
          <a:p>
            <a:pPr marL="0" indent="0">
              <a:buNone/>
            </a:pPr>
            <a:r>
              <a:rPr lang="ru-RU" sz="2000" dirty="0"/>
              <a:t>-Крекинг – термическое разложение нефтепродуктов, приводящее к образованию углеводородов с меньшим числом атомов углерода в молекуле.</a:t>
            </a:r>
          </a:p>
          <a:p>
            <a:pPr marL="0" indent="0">
              <a:buNone/>
            </a:pPr>
            <a:r>
              <a:rPr lang="ru-RU" sz="2000" dirty="0"/>
              <a:t>-Природный газ – смесь газообразных предельных углеводородов с небольшой молекулярной массой.</a:t>
            </a:r>
          </a:p>
          <a:p>
            <a:pPr marL="0" indent="0">
              <a:buNone/>
            </a:pPr>
            <a:r>
              <a:rPr lang="ru-RU" sz="2000" dirty="0"/>
              <a:t>-Природный и попутный нефтяной газы используются как топливо и сырье для получения разнообразных неорганических и органических веществ.</a:t>
            </a:r>
          </a:p>
          <a:p>
            <a:pPr marL="0" indent="0">
              <a:buNone/>
            </a:pPr>
            <a:r>
              <a:rPr lang="ru-RU" sz="2000" dirty="0"/>
              <a:t>-Коксование является способом переработки каменного угля.</a:t>
            </a:r>
          </a:p>
          <a:p>
            <a:pPr marL="0" indent="0">
              <a:buNone/>
            </a:pPr>
            <a:r>
              <a:rPr lang="ru-RU" sz="2000" dirty="0"/>
              <a:t>-Природный и попутный нефтяной газы, каменный уголь являются невосполнимыми природными ресурсами.</a:t>
            </a:r>
            <a:r>
              <a:rPr lang="ru-RU" sz="2000" dirty="0" smtClean="0">
                <a:latin typeface="Georgia" panose="02040502050405020303" pitchFamily="18" charset="0"/>
              </a:rPr>
              <a:t> </a:t>
            </a:r>
            <a:endParaRPr lang="ru-RU" sz="2000" dirty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41074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7467600" cy="796950"/>
          </a:xfrm>
        </p:spPr>
        <p:txBody>
          <a:bodyPr>
            <a:normAutofit/>
          </a:bodyPr>
          <a:lstStyle/>
          <a:p>
            <a:r>
              <a:rPr lang="ru-RU" sz="2000" b="1" dirty="0">
                <a:solidFill>
                  <a:srgbClr val="C00000"/>
                </a:solidFill>
                <a:latin typeface="Georgia" panose="02040502050405020303" pitchFamily="18" charset="0"/>
              </a:rPr>
              <a:t>Интерпретация данных и использование научных доказательств для получения выводов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179512" y="1196752"/>
            <a:ext cx="8712968" cy="4873752"/>
          </a:xfrm>
        </p:spPr>
        <p:txBody>
          <a:bodyPr>
            <a:normAutofit fontScale="92500"/>
          </a:bodyPr>
          <a:lstStyle/>
          <a:p>
            <a:r>
              <a:rPr lang="ru-RU" sz="2000" b="1" dirty="0">
                <a:latin typeface="Georgia" panose="02040502050405020303" pitchFamily="18" charset="0"/>
              </a:rPr>
              <a:t>По данным посылкам сформулировать вывод умозаключения</a:t>
            </a:r>
            <a:endParaRPr lang="ru-RU" sz="2000" dirty="0">
              <a:latin typeface="Georgia" panose="02040502050405020303" pitchFamily="18" charset="0"/>
            </a:endParaRPr>
          </a:p>
          <a:p>
            <a:pPr marL="0" indent="0">
              <a:buNone/>
            </a:pPr>
            <a:r>
              <a:rPr lang="ru-RU" sz="2000" dirty="0" smtClean="0">
                <a:latin typeface="Georgia" panose="02040502050405020303" pitchFamily="18" charset="0"/>
              </a:rPr>
              <a:t>    </a:t>
            </a:r>
            <a:r>
              <a:rPr lang="ru-RU" sz="2000" b="1" dirty="0" smtClean="0">
                <a:latin typeface="Georgia" panose="02040502050405020303" pitchFamily="18" charset="0"/>
              </a:rPr>
              <a:t>Непредельные </a:t>
            </a:r>
            <a:r>
              <a:rPr lang="ru-RU" sz="2000" b="1" dirty="0">
                <a:latin typeface="Georgia" panose="02040502050405020303" pitchFamily="18" charset="0"/>
              </a:rPr>
              <a:t>углеводороды содержат кратную связь</a:t>
            </a:r>
          </a:p>
          <a:p>
            <a:pPr marL="0" indent="0">
              <a:buNone/>
            </a:pPr>
            <a:r>
              <a:rPr lang="ru-RU" sz="2000" b="1" dirty="0" smtClean="0">
                <a:latin typeface="Georgia" panose="02040502050405020303" pitchFamily="18" charset="0"/>
              </a:rPr>
              <a:t>    Этилен </a:t>
            </a:r>
            <a:r>
              <a:rPr lang="ru-RU" sz="2000" b="1" dirty="0">
                <a:latin typeface="Georgia" panose="02040502050405020303" pitchFamily="18" charset="0"/>
              </a:rPr>
              <a:t>– непредельный </a:t>
            </a:r>
            <a:r>
              <a:rPr lang="ru-RU" sz="2000" b="1" dirty="0" smtClean="0">
                <a:latin typeface="Georgia" panose="02040502050405020303" pitchFamily="18" charset="0"/>
              </a:rPr>
              <a:t>углеводород</a:t>
            </a:r>
          </a:p>
          <a:p>
            <a:pPr marL="0" indent="0">
              <a:buNone/>
            </a:pPr>
            <a:r>
              <a:rPr lang="ru-RU" sz="2000" dirty="0" smtClean="0"/>
              <a:t>    Непредельные </a:t>
            </a:r>
            <a:r>
              <a:rPr lang="ru-RU" sz="2000" dirty="0"/>
              <a:t>углеводороды содержат кратную связь</a:t>
            </a:r>
          </a:p>
          <a:p>
            <a:pPr marL="0" indent="0">
              <a:buNone/>
            </a:pPr>
            <a:r>
              <a:rPr lang="ru-RU" sz="2000" dirty="0" smtClean="0"/>
              <a:t>    Этилен </a:t>
            </a:r>
            <a:r>
              <a:rPr lang="ru-RU" sz="2000" dirty="0"/>
              <a:t>– непредельный углеводород</a:t>
            </a:r>
          </a:p>
          <a:p>
            <a:pPr marL="0" indent="0">
              <a:buNone/>
            </a:pPr>
            <a:r>
              <a:rPr lang="ru-RU" sz="2000" dirty="0" smtClean="0"/>
              <a:t>    Этилен </a:t>
            </a:r>
            <a:r>
              <a:rPr lang="ru-RU" sz="2000" dirty="0"/>
              <a:t>содержит кратную </a:t>
            </a:r>
            <a:r>
              <a:rPr lang="ru-RU" sz="2000" dirty="0" smtClean="0"/>
              <a:t>связь</a:t>
            </a:r>
          </a:p>
          <a:p>
            <a:r>
              <a:rPr lang="ru-RU" sz="2000" b="1" dirty="0"/>
              <a:t>Как доказать, что бензол является ароматическим углеводородом</a:t>
            </a:r>
            <a:r>
              <a:rPr lang="ru-RU" sz="2000" b="1" dirty="0" smtClean="0"/>
              <a:t>?</a:t>
            </a:r>
          </a:p>
          <a:p>
            <a:pPr marL="0" indent="0">
              <a:buNone/>
            </a:pPr>
            <a:r>
              <a:rPr lang="ru-RU" sz="2000" dirty="0" smtClean="0"/>
              <a:t>    Углеводороды</a:t>
            </a:r>
            <a:r>
              <a:rPr lang="ru-RU" sz="2000" dirty="0"/>
              <a:t>, соответствующие общей формуле </a:t>
            </a:r>
            <a:r>
              <a:rPr lang="en-US" sz="2000" dirty="0" err="1"/>
              <a:t>C</a:t>
            </a:r>
            <a:r>
              <a:rPr lang="en-US" sz="2000" baseline="-25000" dirty="0" err="1"/>
              <a:t>n</a:t>
            </a:r>
            <a:r>
              <a:rPr lang="en-US" sz="2000" dirty="0" err="1"/>
              <a:t>H</a:t>
            </a:r>
            <a:r>
              <a:rPr lang="ru-RU" sz="2000" baseline="-25000" dirty="0"/>
              <a:t>2</a:t>
            </a:r>
            <a:r>
              <a:rPr lang="en-US" sz="2000" baseline="-25000" dirty="0"/>
              <a:t>n</a:t>
            </a:r>
            <a:r>
              <a:rPr lang="ru-RU" sz="2000" baseline="-25000" dirty="0"/>
              <a:t>-6</a:t>
            </a:r>
            <a:r>
              <a:rPr lang="ru-RU" sz="2000" dirty="0"/>
              <a:t> </a:t>
            </a:r>
            <a:r>
              <a:rPr lang="ru-RU" sz="2000" dirty="0" smtClean="0"/>
              <a:t>    являются </a:t>
            </a:r>
            <a:r>
              <a:rPr lang="ru-RU" sz="2000" dirty="0"/>
              <a:t>ароматическими углеводородами</a:t>
            </a:r>
          </a:p>
          <a:p>
            <a:pPr marL="0" indent="0">
              <a:buNone/>
            </a:pPr>
            <a:r>
              <a:rPr lang="ru-RU" sz="2000" dirty="0"/>
              <a:t> </a:t>
            </a:r>
            <a:r>
              <a:rPr lang="ru-RU" sz="2000" dirty="0" smtClean="0"/>
              <a:t>   Бензол </a:t>
            </a:r>
            <a:r>
              <a:rPr lang="ru-RU" sz="2000" dirty="0"/>
              <a:t>(С</a:t>
            </a:r>
            <a:r>
              <a:rPr lang="ru-RU" sz="2000" baseline="-25000" dirty="0"/>
              <a:t>6</a:t>
            </a:r>
            <a:r>
              <a:rPr lang="ru-RU" sz="2000" dirty="0"/>
              <a:t>Н</a:t>
            </a:r>
            <a:r>
              <a:rPr lang="ru-RU" sz="2000" baseline="-25000" dirty="0"/>
              <a:t>6</a:t>
            </a:r>
            <a:r>
              <a:rPr lang="ru-RU" sz="2000" dirty="0"/>
              <a:t>) – углеводород, соответствующий общей формуле </a:t>
            </a:r>
            <a:r>
              <a:rPr lang="en-US" sz="2000" dirty="0" err="1"/>
              <a:t>C</a:t>
            </a:r>
            <a:r>
              <a:rPr lang="en-US" sz="2000" baseline="-25000" dirty="0" err="1"/>
              <a:t>n</a:t>
            </a:r>
            <a:r>
              <a:rPr lang="en-US" sz="2000" dirty="0" err="1"/>
              <a:t>H</a:t>
            </a:r>
            <a:r>
              <a:rPr lang="ru-RU" sz="2000" baseline="-25000" dirty="0"/>
              <a:t>2</a:t>
            </a:r>
            <a:r>
              <a:rPr lang="en-US" sz="2000" baseline="-25000" dirty="0"/>
              <a:t>n</a:t>
            </a:r>
            <a:r>
              <a:rPr lang="ru-RU" sz="2000" baseline="-25000" dirty="0" smtClean="0"/>
              <a:t>-6</a:t>
            </a:r>
            <a:endParaRPr lang="ru-RU" sz="2000" dirty="0"/>
          </a:p>
          <a:p>
            <a:pPr marL="0" indent="0">
              <a:buNone/>
            </a:pPr>
            <a:r>
              <a:rPr lang="ru-RU" sz="2000" dirty="0"/>
              <a:t> </a:t>
            </a:r>
          </a:p>
          <a:p>
            <a:r>
              <a:rPr lang="ru-RU" sz="2000" dirty="0"/>
              <a:t>Бензол – ароматический углеводород</a:t>
            </a:r>
            <a:endParaRPr lang="ru-RU" sz="2000" b="1" dirty="0"/>
          </a:p>
          <a:p>
            <a:endParaRPr lang="ru-RU" sz="2000" dirty="0"/>
          </a:p>
          <a:p>
            <a:pPr marL="0" indent="0">
              <a:buNone/>
            </a:pPr>
            <a:endParaRPr lang="ru-RU" sz="2000" dirty="0">
              <a:latin typeface="Georgia" panose="02040502050405020303" pitchFamily="18" charset="0"/>
            </a:endParaRPr>
          </a:p>
          <a:p>
            <a:endParaRPr lang="ru-RU" dirty="0"/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539552" y="3068960"/>
            <a:ext cx="676875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>
            <a:off x="467544" y="5157192"/>
            <a:ext cx="748883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088853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4082"/>
          </a:xfrm>
        </p:spPr>
        <p:txBody>
          <a:bodyPr>
            <a:normAutofit fontScale="90000"/>
          </a:bodyPr>
          <a:lstStyle/>
          <a:p>
            <a:r>
              <a:rPr lang="ru-RU" sz="2000" b="1" dirty="0">
                <a:solidFill>
                  <a:srgbClr val="C00000"/>
                </a:solidFill>
                <a:latin typeface="Georgia" panose="02040502050405020303" pitchFamily="18" charset="0"/>
              </a:rPr>
              <a:t>Интерпретация данных и использование научных доказательств для получения выводов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67544" y="1052736"/>
            <a:ext cx="7467600" cy="4873752"/>
          </a:xfrm>
        </p:spPr>
        <p:txBody>
          <a:bodyPr>
            <a:normAutofit/>
          </a:bodyPr>
          <a:lstStyle/>
          <a:p>
            <a:r>
              <a:rPr lang="ru-RU" sz="2000" b="1" dirty="0">
                <a:latin typeface="Georgia" panose="02040502050405020303" pitchFamily="18" charset="0"/>
              </a:rPr>
              <a:t>Используя текст §§10-16, подготовьте вопросы-понятия по теме «Углеводороды» к обобщающему уроку. </a:t>
            </a:r>
            <a:endParaRPr lang="ru-RU" sz="2000" b="1" dirty="0" smtClean="0">
              <a:latin typeface="Georgia" panose="02040502050405020303" pitchFamily="18" charset="0"/>
            </a:endParaRPr>
          </a:p>
          <a:p>
            <a:pPr marL="0" indent="0">
              <a:buNone/>
            </a:pPr>
            <a:r>
              <a:rPr lang="ru-RU" sz="2000" dirty="0"/>
              <a:t> </a:t>
            </a:r>
            <a:r>
              <a:rPr lang="ru-RU" sz="2000" dirty="0" smtClean="0"/>
              <a:t>   - Что </a:t>
            </a:r>
            <a:r>
              <a:rPr lang="ru-RU" sz="2000" dirty="0"/>
              <a:t>называется углеводородами?</a:t>
            </a:r>
          </a:p>
          <a:p>
            <a:pPr marL="0" lvl="0" indent="0">
              <a:buNone/>
            </a:pPr>
            <a:r>
              <a:rPr lang="ru-RU" sz="2000" dirty="0" smtClean="0"/>
              <a:t>    - Что </a:t>
            </a:r>
            <a:r>
              <a:rPr lang="ru-RU" sz="2000" dirty="0"/>
              <a:t>считается органическими веществами?</a:t>
            </a:r>
          </a:p>
          <a:p>
            <a:pPr marL="0" lvl="0" indent="0">
              <a:buNone/>
            </a:pPr>
            <a:r>
              <a:rPr lang="ru-RU" sz="2000" dirty="0" smtClean="0"/>
              <a:t>    - Что </a:t>
            </a:r>
            <a:r>
              <a:rPr lang="ru-RU" sz="2000" dirty="0"/>
              <a:t>понимается под радикалом?</a:t>
            </a:r>
          </a:p>
          <a:p>
            <a:pPr marL="0" lvl="0" indent="0">
              <a:buNone/>
            </a:pPr>
            <a:r>
              <a:rPr lang="ru-RU" sz="2000" dirty="0" smtClean="0"/>
              <a:t>    - Что </a:t>
            </a:r>
            <a:r>
              <a:rPr lang="ru-RU" sz="2000" dirty="0"/>
              <a:t>представляют собой гомологи (изомеры)?</a:t>
            </a:r>
          </a:p>
          <a:p>
            <a:pPr marL="0" lvl="0" indent="0">
              <a:buNone/>
            </a:pPr>
            <a:r>
              <a:rPr lang="ru-RU" sz="2000" dirty="0" smtClean="0"/>
              <a:t>    - Что </a:t>
            </a:r>
            <a:r>
              <a:rPr lang="ru-RU" sz="2000" dirty="0"/>
              <a:t>выражает формула </a:t>
            </a:r>
            <a:r>
              <a:rPr lang="ru-RU" sz="2000" dirty="0" smtClean="0"/>
              <a:t>С</a:t>
            </a:r>
            <a:r>
              <a:rPr lang="ru-RU" sz="2000" baseline="-25000" dirty="0" smtClean="0"/>
              <a:t>10</a:t>
            </a:r>
            <a:r>
              <a:rPr lang="ru-RU" sz="2000" dirty="0" smtClean="0"/>
              <a:t>Н</a:t>
            </a:r>
            <a:r>
              <a:rPr lang="ru-RU" sz="2000" baseline="-25000" dirty="0" smtClean="0"/>
              <a:t>22</a:t>
            </a:r>
            <a:r>
              <a:rPr lang="ru-RU" sz="2000" dirty="0" smtClean="0"/>
              <a:t>?</a:t>
            </a:r>
          </a:p>
          <a:p>
            <a:pPr marL="0" lvl="0" indent="0">
              <a:buNone/>
            </a:pPr>
            <a:r>
              <a:rPr lang="ru-RU" sz="2000" dirty="0"/>
              <a:t> </a:t>
            </a:r>
            <a:r>
              <a:rPr lang="ru-RU" sz="2000" dirty="0" smtClean="0"/>
              <a:t>   - Что </a:t>
            </a:r>
            <a:r>
              <a:rPr lang="ru-RU" sz="2000" dirty="0"/>
              <a:t>является производными углеводородов?</a:t>
            </a:r>
          </a:p>
          <a:p>
            <a:pPr marL="0" lvl="0" indent="0">
              <a:buNone/>
            </a:pPr>
            <a:r>
              <a:rPr lang="ru-RU" sz="2000" dirty="0" smtClean="0"/>
              <a:t>    - Что </a:t>
            </a:r>
            <a:r>
              <a:rPr lang="ru-RU" sz="2000" dirty="0"/>
              <a:t>такое крекинг?</a:t>
            </a:r>
          </a:p>
          <a:p>
            <a:pPr marL="0" lvl="0" indent="0">
              <a:buNone/>
            </a:pPr>
            <a:r>
              <a:rPr lang="ru-RU" sz="2000" dirty="0" smtClean="0"/>
              <a:t>    - Каковы </a:t>
            </a:r>
            <a:r>
              <a:rPr lang="ru-RU" sz="2000" dirty="0"/>
              <a:t>свойства и виды углеводородов?</a:t>
            </a:r>
          </a:p>
          <a:p>
            <a:pPr marL="0" indent="0">
              <a:buNone/>
            </a:pPr>
            <a:r>
              <a:rPr lang="ru-RU" sz="2000" dirty="0" smtClean="0"/>
              <a:t>    - В </a:t>
            </a:r>
            <a:r>
              <a:rPr lang="ru-RU" sz="2000" dirty="0"/>
              <a:t>чем заключается сущность получения углеводородов в природе?</a:t>
            </a:r>
            <a:endParaRPr lang="ru-RU" sz="2000" b="1" dirty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10236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1685" y="260648"/>
            <a:ext cx="7467600" cy="4873752"/>
          </a:xfrm>
        </p:spPr>
        <p:txBody>
          <a:bodyPr/>
          <a:lstStyle/>
          <a:p>
            <a:r>
              <a:rPr lang="ru-RU" dirty="0" smtClean="0"/>
              <a:t>Естественнонаучная грамотность -  </a:t>
            </a:r>
            <a:r>
              <a:rPr lang="ru-RU" dirty="0"/>
              <a:t>это составляющее звено в формировании функциональной грамотности. </a:t>
            </a:r>
            <a:endParaRPr lang="ru-RU" dirty="0" smtClean="0"/>
          </a:p>
          <a:p>
            <a:r>
              <a:rPr lang="ru-RU" dirty="0" smtClean="0"/>
              <a:t>Естественные </a:t>
            </a:r>
            <a:r>
              <a:rPr lang="ru-RU" dirty="0"/>
              <a:t>науки, особенно в современную информационную эпоху, должны преподаваться не как огромный набор сведений, предназначенный для запоминания, а как действенный инструмент познания мира. 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12296" y="3573016"/>
            <a:ext cx="4879784" cy="30963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448764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0000CC"/>
                </a:solidFill>
                <a:latin typeface="Georgia" panose="02040502050405020303" pitchFamily="18" charset="0"/>
              </a:rPr>
              <a:t>ЕСТЕСТВЕННОНАУЧНАЯ ГРАМОТНОСТЬ</a:t>
            </a:r>
            <a:endParaRPr lang="ru-RU" b="1" dirty="0">
              <a:solidFill>
                <a:srgbClr val="0000CC"/>
              </a:solidFill>
              <a:latin typeface="Georgia" panose="02040502050405020303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sz="2800" dirty="0">
                <a:latin typeface="Georgia" panose="02040502050405020303" pitchFamily="18" charset="0"/>
              </a:rPr>
              <a:t>способность использовать естественнонаучные знания, выявлять проблемы и закономерности, делать обоснованные выводы, необходимые для понимания окружающего мира и тех изменений, которые вносит в него деятельность человека, и для принятия соответствующих решений.</a:t>
            </a:r>
          </a:p>
          <a:p>
            <a:endParaRPr lang="ru-RU" sz="2800" dirty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72861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980728"/>
            <a:ext cx="7467600" cy="1143000"/>
          </a:xfrm>
        </p:spPr>
        <p:txBody>
          <a:bodyPr>
            <a:noAutofit/>
          </a:bodyPr>
          <a:lstStyle/>
          <a:p>
            <a:r>
              <a:rPr lang="ru-RU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Естественнонаучно-грамотный человек должен обладать следующими компетентностями:</a:t>
            </a:r>
            <a:br>
              <a:rPr lang="ru-RU" sz="2800" b="1" dirty="0">
                <a:solidFill>
                  <a:srgbClr val="C00000"/>
                </a:solidFill>
                <a:latin typeface="Georgia" panose="02040502050405020303" pitchFamily="18" charset="0"/>
              </a:rPr>
            </a:br>
            <a:endParaRPr lang="ru-RU" sz="2800" b="1" dirty="0">
              <a:solidFill>
                <a:srgbClr val="C00000"/>
              </a:solidFill>
              <a:latin typeface="Georgia" panose="02040502050405020303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67544" y="2204864"/>
            <a:ext cx="7467600" cy="3268960"/>
          </a:xfrm>
        </p:spPr>
        <p:txBody>
          <a:bodyPr/>
          <a:lstStyle/>
          <a:p>
            <a:pPr lvl="0"/>
            <a:r>
              <a:rPr lang="ru-RU" sz="3600" dirty="0">
                <a:latin typeface="Georgia" panose="02040502050405020303" pitchFamily="18" charset="0"/>
              </a:rPr>
              <a:t>научно объяснять </a:t>
            </a:r>
            <a:r>
              <a:rPr lang="ru-RU" sz="3600" dirty="0" smtClean="0">
                <a:latin typeface="Georgia" panose="02040502050405020303" pitchFamily="18" charset="0"/>
              </a:rPr>
              <a:t>явления;</a:t>
            </a:r>
            <a:endParaRPr lang="ru-RU" sz="3600" dirty="0">
              <a:latin typeface="Georgia" panose="02040502050405020303" pitchFamily="18" charset="0"/>
            </a:endParaRPr>
          </a:p>
          <a:p>
            <a:pPr lvl="0"/>
            <a:r>
              <a:rPr lang="ru-RU" sz="3600" dirty="0">
                <a:latin typeface="Georgia" panose="02040502050405020303" pitchFamily="18" charset="0"/>
              </a:rPr>
              <a:t>оценивать и планировать научные </a:t>
            </a:r>
            <a:r>
              <a:rPr lang="ru-RU" sz="3600" dirty="0" smtClean="0">
                <a:latin typeface="Georgia" panose="02040502050405020303" pitchFamily="18" charset="0"/>
              </a:rPr>
              <a:t>исследования;</a:t>
            </a:r>
            <a:endParaRPr lang="ru-RU" sz="3600" dirty="0">
              <a:latin typeface="Georgia" panose="02040502050405020303" pitchFamily="18" charset="0"/>
            </a:endParaRPr>
          </a:p>
          <a:p>
            <a:pPr lvl="0"/>
            <a:r>
              <a:rPr lang="ru-RU" sz="3600" dirty="0">
                <a:latin typeface="Georgia" panose="02040502050405020303" pitchFamily="18" charset="0"/>
              </a:rPr>
              <a:t>научно интерпретировать данные и доказательства.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640792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xmlns="" val="904583343"/>
              </p:ext>
            </p:extLst>
          </p:nvPr>
        </p:nvGraphicFramePr>
        <p:xfrm>
          <a:off x="179512" y="332656"/>
          <a:ext cx="8568952" cy="626469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284476"/>
                <a:gridCol w="4284476"/>
              </a:tblGrid>
              <a:tr h="843324"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rgbClr val="0000CC"/>
                          </a:solidFill>
                          <a:latin typeface="Georgia" panose="02040502050405020303" pitchFamily="18" charset="0"/>
                        </a:rPr>
                        <a:t>Компетенции естественнонаучной грамотности</a:t>
                      </a:r>
                      <a:endParaRPr lang="ru-RU" sz="1800" dirty="0">
                        <a:solidFill>
                          <a:srgbClr val="0000CC"/>
                        </a:solidFill>
                        <a:latin typeface="Georgia" panose="020405020504050203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rgbClr val="0000CC"/>
                          </a:solidFill>
                          <a:latin typeface="Georgia" panose="02040502050405020303" pitchFamily="18" charset="0"/>
                        </a:rPr>
                        <a:t>Требования ФГОС к образовательным</a:t>
                      </a:r>
                      <a:r>
                        <a:rPr lang="ru-RU" sz="1800" baseline="0" dirty="0" smtClean="0">
                          <a:solidFill>
                            <a:srgbClr val="0000CC"/>
                          </a:solidFill>
                          <a:latin typeface="Georgia" panose="02040502050405020303" pitchFamily="18" charset="0"/>
                        </a:rPr>
                        <a:t> результатам</a:t>
                      </a:r>
                      <a:endParaRPr lang="ru-RU" sz="1800" dirty="0">
                        <a:solidFill>
                          <a:srgbClr val="0000CC"/>
                        </a:solidFill>
                        <a:latin typeface="Georgia" panose="02040502050405020303" pitchFamily="18" charset="0"/>
                      </a:endParaRPr>
                    </a:p>
                  </a:txBody>
                  <a:tcPr/>
                </a:tc>
              </a:tr>
              <a:tr h="1566174"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Georgia" panose="02040502050405020303" pitchFamily="18" charset="0"/>
                        </a:rPr>
                        <a:t>Научное объяснение явлений</a:t>
                      </a:r>
                      <a:endParaRPr lang="ru-RU" sz="1800" dirty="0">
                        <a:latin typeface="Georgia" panose="020405020504050203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Georgia" panose="02040502050405020303" pitchFamily="18" charset="0"/>
                        </a:rPr>
                        <a:t>Создание, применение и преобразование знаков и символов, моделей схем для решения учебных и познавательных задач</a:t>
                      </a:r>
                      <a:endParaRPr lang="ru-RU" sz="1800" dirty="0">
                        <a:latin typeface="Georgia" panose="02040502050405020303" pitchFamily="18" charset="0"/>
                      </a:endParaRPr>
                    </a:p>
                  </a:txBody>
                  <a:tcPr/>
                </a:tc>
              </a:tr>
              <a:tr h="1566174"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Georgia" panose="02040502050405020303" pitchFamily="18" charset="0"/>
                        </a:rPr>
                        <a:t>Понимание основных</a:t>
                      </a:r>
                      <a:r>
                        <a:rPr lang="ru-RU" sz="1800" baseline="0" dirty="0" smtClean="0">
                          <a:latin typeface="Georgia" panose="02040502050405020303" pitchFamily="18" charset="0"/>
                        </a:rPr>
                        <a:t> особенностей естественнонаучного исследования</a:t>
                      </a:r>
                      <a:endParaRPr lang="ru-RU" sz="1800" dirty="0">
                        <a:latin typeface="Georgia" panose="020405020504050203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Georgia" panose="02040502050405020303" pitchFamily="18" charset="0"/>
                        </a:rPr>
                        <a:t>Овладение научным подходом</a:t>
                      </a:r>
                      <a:r>
                        <a:rPr lang="ru-RU" sz="1800" baseline="0" dirty="0" smtClean="0">
                          <a:latin typeface="Georgia" panose="02040502050405020303" pitchFamily="18" charset="0"/>
                        </a:rPr>
                        <a:t> к решению различных задач: овладение умениями формулировать гипотезы</a:t>
                      </a:r>
                      <a:endParaRPr lang="ru-RU" sz="1800" dirty="0">
                        <a:latin typeface="Georgia" panose="02040502050405020303" pitchFamily="18" charset="0"/>
                      </a:endParaRPr>
                    </a:p>
                  </a:txBody>
                  <a:tcPr/>
                </a:tc>
              </a:tr>
              <a:tr h="2289024"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Georgia" panose="02040502050405020303" pitchFamily="18" charset="0"/>
                        </a:rPr>
                        <a:t>Интерпретация данных и использование научных доказательств</a:t>
                      </a:r>
                      <a:r>
                        <a:rPr lang="ru-RU" sz="1800" baseline="0" dirty="0" smtClean="0">
                          <a:latin typeface="Georgia" panose="02040502050405020303" pitchFamily="18" charset="0"/>
                        </a:rPr>
                        <a:t> для получения выводов</a:t>
                      </a:r>
                      <a:endParaRPr lang="ru-RU" sz="1800" dirty="0">
                        <a:latin typeface="Georgia" panose="020405020504050203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Georgia" panose="02040502050405020303" pitchFamily="18" charset="0"/>
                        </a:rPr>
                        <a:t>Определение понятий,</a:t>
                      </a:r>
                      <a:r>
                        <a:rPr lang="ru-RU" sz="1800" baseline="0" dirty="0" smtClean="0">
                          <a:latin typeface="Georgia" panose="02040502050405020303" pitchFamily="18" charset="0"/>
                        </a:rPr>
                        <a:t> создание обобщений, установление аналогий, причинно-следственных связей, построение логических рассуждений, умозаключений и получение выводов.</a:t>
                      </a:r>
                      <a:endParaRPr lang="ru-RU" sz="1800" dirty="0">
                        <a:latin typeface="Georgia" panose="02040502050405020303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734530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4082"/>
          </a:xfrm>
        </p:spPr>
        <p:txBody>
          <a:bodyPr>
            <a:noAutofit/>
          </a:bodyPr>
          <a:lstStyle/>
          <a:p>
            <a:r>
              <a:rPr lang="ru-RU" sz="3600" b="1" dirty="0" smtClean="0">
                <a:solidFill>
                  <a:srgbClr val="0000CC"/>
                </a:solidFill>
                <a:latin typeface="Georgia" panose="02040502050405020303" pitchFamily="18" charset="0"/>
              </a:rPr>
              <a:t>Контекстное задание/задача</a:t>
            </a:r>
            <a:endParaRPr lang="ru-RU" sz="3600" b="1" dirty="0">
              <a:solidFill>
                <a:srgbClr val="0000CC"/>
              </a:solidFill>
              <a:latin typeface="Georgia" panose="02040502050405020303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sz="3600" dirty="0" smtClean="0">
                <a:latin typeface="Georgia" panose="02040502050405020303" pitchFamily="18" charset="0"/>
              </a:rPr>
              <a:t>это</a:t>
            </a:r>
            <a:r>
              <a:rPr lang="ru-RU" sz="3600" dirty="0">
                <a:latin typeface="Georgia" panose="02040502050405020303" pitchFamily="18" charset="0"/>
              </a:rPr>
              <a:t> </a:t>
            </a:r>
            <a:r>
              <a:rPr lang="ru-RU" sz="3600" b="1" dirty="0">
                <a:latin typeface="Georgia" panose="02040502050405020303" pitchFamily="18" charset="0"/>
              </a:rPr>
              <a:t>задача</a:t>
            </a:r>
            <a:r>
              <a:rPr lang="ru-RU" sz="3600" dirty="0">
                <a:latin typeface="Georgia" panose="02040502050405020303" pitchFamily="18" charset="0"/>
              </a:rPr>
              <a:t> мотивационного характера, в условии которой описана конкретная жизненная ситуация, коррелирующая с имеющимся социокультурным опытом </a:t>
            </a:r>
            <a:r>
              <a:rPr lang="ru-RU" sz="3600" dirty="0" smtClean="0">
                <a:latin typeface="Georgia" panose="02040502050405020303" pitchFamily="18" charset="0"/>
              </a:rPr>
              <a:t>учащихся </a:t>
            </a:r>
          </a:p>
        </p:txBody>
      </p:sp>
    </p:spTree>
    <p:extLst>
      <p:ext uri="{BB962C8B-B14F-4D97-AF65-F5344CB8AC3E}">
        <p14:creationId xmlns:p14="http://schemas.microsoft.com/office/powerpoint/2010/main" xmlns="" val="9454252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4082"/>
          </a:xfrm>
        </p:spPr>
        <p:txBody>
          <a:bodyPr/>
          <a:lstStyle/>
          <a:p>
            <a:r>
              <a:rPr lang="ru-RU" b="1" dirty="0" smtClean="0">
                <a:solidFill>
                  <a:srgbClr val="C00000"/>
                </a:solidFill>
                <a:latin typeface="Georgia" panose="02040502050405020303" pitchFamily="18" charset="0"/>
              </a:rPr>
              <a:t>Научное объяснение явлений</a:t>
            </a:r>
            <a:endParaRPr lang="ru-RU" b="1" dirty="0">
              <a:solidFill>
                <a:srgbClr val="C00000"/>
              </a:solidFill>
              <a:latin typeface="Georgia" panose="02040502050405020303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67544" y="1052736"/>
            <a:ext cx="7467600" cy="48737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altLang="ru-RU" sz="2000" b="1" u="sng" dirty="0" smtClean="0">
                <a:solidFill>
                  <a:srgbClr val="0000CC"/>
                </a:solidFill>
                <a:latin typeface="Georgia" panose="02040502050405020303" pitchFamily="18" charset="0"/>
              </a:rPr>
              <a:t> 8 класс Реакции ионного обмена</a:t>
            </a:r>
          </a:p>
          <a:p>
            <a:r>
              <a:rPr lang="ru-RU" altLang="ru-RU" sz="2000" dirty="0" smtClean="0">
                <a:latin typeface="Georgia" panose="02040502050405020303" pitchFamily="18" charset="0"/>
              </a:rPr>
              <a:t>Олененок </a:t>
            </a:r>
            <a:r>
              <a:rPr lang="ru-RU" altLang="ru-RU" sz="2000" dirty="0">
                <a:latin typeface="Georgia" panose="02040502050405020303" pitchFamily="18" charset="0"/>
              </a:rPr>
              <a:t>спешит к друзьям. Он шел долгих 3 дня. Ему осталось только перейти реку, но река оказалась испорчена – она наполнена раствором серной кислоты. Помогите Олененку воссоединиться с друзьями, если в вашем распоряжении есть растворы </a:t>
            </a:r>
            <a:r>
              <a:rPr lang="en-US" altLang="ru-RU" sz="2000" dirty="0" err="1">
                <a:latin typeface="Georgia" panose="02040502050405020303" pitchFamily="18" charset="0"/>
              </a:rPr>
              <a:t>NaCl</a:t>
            </a:r>
            <a:r>
              <a:rPr lang="ru-RU" altLang="ru-RU" sz="2000" dirty="0">
                <a:latin typeface="Georgia" panose="02040502050405020303" pitchFamily="18" charset="0"/>
              </a:rPr>
              <a:t>, </a:t>
            </a:r>
            <a:r>
              <a:rPr lang="en-US" altLang="ru-RU" sz="2000" dirty="0">
                <a:latin typeface="Georgia" panose="02040502050405020303" pitchFamily="18" charset="0"/>
              </a:rPr>
              <a:t>Ba</a:t>
            </a:r>
            <a:r>
              <a:rPr lang="ru-RU" altLang="ru-RU" sz="2000" dirty="0">
                <a:latin typeface="Georgia" panose="02040502050405020303" pitchFamily="18" charset="0"/>
              </a:rPr>
              <a:t>(</a:t>
            </a:r>
            <a:r>
              <a:rPr lang="en-US" altLang="ru-RU" sz="2000" dirty="0">
                <a:latin typeface="Georgia" panose="02040502050405020303" pitchFamily="18" charset="0"/>
              </a:rPr>
              <a:t>OH</a:t>
            </a:r>
            <a:r>
              <a:rPr lang="ru-RU" altLang="ru-RU" sz="2000" dirty="0">
                <a:latin typeface="Georgia" panose="02040502050405020303" pitchFamily="18" charset="0"/>
              </a:rPr>
              <a:t>)</a:t>
            </a:r>
            <a:r>
              <a:rPr lang="ru-RU" altLang="ru-RU" sz="2000" baseline="-25000" dirty="0">
                <a:latin typeface="Georgia" panose="02040502050405020303" pitchFamily="18" charset="0"/>
              </a:rPr>
              <a:t>2</a:t>
            </a:r>
            <a:r>
              <a:rPr lang="ru-RU" altLang="ru-RU" sz="2000" dirty="0">
                <a:latin typeface="Georgia" panose="02040502050405020303" pitchFamily="18" charset="0"/>
              </a:rPr>
              <a:t>  </a:t>
            </a:r>
            <a:r>
              <a:rPr lang="en-US" altLang="ru-RU" sz="2000" dirty="0" err="1">
                <a:latin typeface="Georgia" panose="02040502050405020303" pitchFamily="18" charset="0"/>
              </a:rPr>
              <a:t>HCl</a:t>
            </a:r>
            <a:r>
              <a:rPr lang="ru-RU" altLang="ru-RU" sz="2000" dirty="0">
                <a:latin typeface="Georgia" panose="02040502050405020303" pitchFamily="18" charset="0"/>
              </a:rPr>
              <a:t>, </a:t>
            </a:r>
            <a:r>
              <a:rPr lang="en-US" altLang="ru-RU" sz="2000" dirty="0" err="1">
                <a:latin typeface="Georgia" panose="02040502050405020303" pitchFamily="18" charset="0"/>
              </a:rPr>
              <a:t>CuSO</a:t>
            </a:r>
            <a:r>
              <a:rPr lang="ru-RU" altLang="ru-RU" sz="2000" baseline="-25000" dirty="0" smtClean="0">
                <a:latin typeface="Georgia" panose="02040502050405020303" pitchFamily="18" charset="0"/>
              </a:rPr>
              <a:t>4</a:t>
            </a:r>
            <a:r>
              <a:rPr lang="ru-RU" altLang="ru-RU" sz="2000" dirty="0" smtClean="0">
                <a:latin typeface="Georgia" panose="02040502050405020303" pitchFamily="18" charset="0"/>
              </a:rPr>
              <a:t>, </a:t>
            </a:r>
            <a:r>
              <a:rPr lang="ru-RU" altLang="ru-RU" sz="2000" dirty="0" err="1" smtClean="0">
                <a:latin typeface="Georgia" panose="02040502050405020303" pitchFamily="18" charset="0"/>
              </a:rPr>
              <a:t>Ва</a:t>
            </a:r>
            <a:r>
              <a:rPr lang="en-US" altLang="ru-RU" sz="2000" dirty="0" smtClean="0">
                <a:latin typeface="Georgia" panose="02040502050405020303" pitchFamily="18" charset="0"/>
              </a:rPr>
              <a:t>(NO</a:t>
            </a:r>
            <a:r>
              <a:rPr lang="en-US" altLang="ru-RU" sz="2000" baseline="-25000" dirty="0" smtClean="0">
                <a:latin typeface="Georgia" panose="02040502050405020303" pitchFamily="18" charset="0"/>
              </a:rPr>
              <a:t>3</a:t>
            </a:r>
            <a:r>
              <a:rPr lang="en-US" altLang="ru-RU" sz="2000" dirty="0" smtClean="0">
                <a:latin typeface="Georgia" panose="02040502050405020303" pitchFamily="18" charset="0"/>
              </a:rPr>
              <a:t>)</a:t>
            </a:r>
            <a:r>
              <a:rPr lang="en-US" altLang="ru-RU" sz="2000" baseline="-25000" dirty="0" smtClean="0">
                <a:latin typeface="Georgia" panose="02040502050405020303" pitchFamily="18" charset="0"/>
              </a:rPr>
              <a:t>2</a:t>
            </a:r>
            <a:r>
              <a:rPr lang="ru-RU" altLang="ru-RU" sz="2000" dirty="0" smtClean="0">
                <a:latin typeface="Georgia" panose="02040502050405020303" pitchFamily="18" charset="0"/>
              </a:rPr>
              <a:t>.</a:t>
            </a:r>
            <a:endParaRPr lang="ru-RU" altLang="ru-RU" sz="2000" dirty="0">
              <a:latin typeface="Georgia" panose="02040502050405020303" pitchFamily="18" charset="0"/>
            </a:endParaRPr>
          </a:p>
          <a:p>
            <a:r>
              <a:rPr lang="ru-RU" altLang="ru-RU" sz="2000" dirty="0">
                <a:latin typeface="Georgia" panose="02040502050405020303" pitchFamily="18" charset="0"/>
              </a:rPr>
              <a:t>Колдунья с вороном отравили лечебный колодец, в котором был раствор хлористого кальция, который помогал целому городу. Он использовался горожанами при отравлениях, кровотечениях,  аллергиях.  Они превратили раствор С</a:t>
            </a:r>
            <a:r>
              <a:rPr lang="en-US" altLang="ru-RU" sz="2000" dirty="0" err="1">
                <a:latin typeface="Georgia" panose="02040502050405020303" pitchFamily="18" charset="0"/>
              </a:rPr>
              <a:t>aCl</a:t>
            </a:r>
            <a:r>
              <a:rPr lang="ru-RU" altLang="ru-RU" sz="2000" baseline="-25000" dirty="0">
                <a:latin typeface="Georgia" panose="02040502050405020303" pitchFamily="18" charset="0"/>
              </a:rPr>
              <a:t>2</a:t>
            </a:r>
            <a:r>
              <a:rPr lang="ru-RU" altLang="ru-RU" sz="2000" dirty="0">
                <a:latin typeface="Georgia" panose="02040502050405020303" pitchFamily="18" charset="0"/>
              </a:rPr>
              <a:t> в нерастворимый известняк </a:t>
            </a:r>
            <a:r>
              <a:rPr lang="en-US" altLang="ru-RU" sz="2000" dirty="0" err="1">
                <a:latin typeface="Georgia" panose="02040502050405020303" pitchFamily="18" charset="0"/>
              </a:rPr>
              <a:t>CaCO</a:t>
            </a:r>
            <a:r>
              <a:rPr lang="ru-RU" altLang="ru-RU" sz="2000" baseline="-25000" dirty="0">
                <a:latin typeface="Georgia" panose="02040502050405020303" pitchFamily="18" charset="0"/>
              </a:rPr>
              <a:t>3</a:t>
            </a:r>
            <a:r>
              <a:rPr lang="ru-RU" altLang="ru-RU" sz="2000" dirty="0">
                <a:latin typeface="Georgia" panose="02040502050405020303" pitchFamily="18" charset="0"/>
              </a:rPr>
              <a:t>. Помогите жителям «расколдовать» колодец, если в вашем распоряжении есть растворы </a:t>
            </a:r>
            <a:r>
              <a:rPr lang="en-US" altLang="ru-RU" sz="2000" dirty="0" err="1">
                <a:latin typeface="Georgia" panose="02040502050405020303" pitchFamily="18" charset="0"/>
              </a:rPr>
              <a:t>NaCl</a:t>
            </a:r>
            <a:r>
              <a:rPr lang="ru-RU" altLang="ru-RU" sz="2000" dirty="0">
                <a:latin typeface="Georgia" panose="02040502050405020303" pitchFamily="18" charset="0"/>
              </a:rPr>
              <a:t>, </a:t>
            </a:r>
            <a:r>
              <a:rPr lang="en-US" altLang="ru-RU" sz="2000" dirty="0">
                <a:latin typeface="Georgia" panose="02040502050405020303" pitchFamily="18" charset="0"/>
              </a:rPr>
              <a:t>Na</a:t>
            </a:r>
            <a:r>
              <a:rPr lang="ru-RU" altLang="ru-RU" sz="2000" baseline="-25000" dirty="0">
                <a:latin typeface="Georgia" panose="02040502050405020303" pitchFamily="18" charset="0"/>
              </a:rPr>
              <a:t>2</a:t>
            </a:r>
            <a:r>
              <a:rPr lang="en-US" altLang="ru-RU" sz="2000" dirty="0">
                <a:latin typeface="Georgia" panose="02040502050405020303" pitchFamily="18" charset="0"/>
              </a:rPr>
              <a:t>CO</a:t>
            </a:r>
            <a:r>
              <a:rPr lang="ru-RU" altLang="ru-RU" sz="2000" baseline="-25000" dirty="0">
                <a:latin typeface="Georgia" panose="02040502050405020303" pitchFamily="18" charset="0"/>
              </a:rPr>
              <a:t>3</a:t>
            </a:r>
            <a:r>
              <a:rPr lang="ru-RU" altLang="ru-RU" sz="2000" dirty="0">
                <a:latin typeface="Georgia" panose="02040502050405020303" pitchFamily="18" charset="0"/>
              </a:rPr>
              <a:t>, </a:t>
            </a:r>
            <a:r>
              <a:rPr lang="en-US" altLang="ru-RU" sz="2000" dirty="0" err="1">
                <a:latin typeface="Georgia" panose="02040502050405020303" pitchFamily="18" charset="0"/>
              </a:rPr>
              <a:t>HCl</a:t>
            </a:r>
            <a:r>
              <a:rPr lang="ru-RU" altLang="ru-RU" sz="2000" dirty="0">
                <a:latin typeface="Georgia" panose="02040502050405020303" pitchFamily="18" charset="0"/>
              </a:rPr>
              <a:t>, </a:t>
            </a:r>
            <a:r>
              <a:rPr lang="en-US" altLang="ru-RU" sz="2000" dirty="0">
                <a:latin typeface="Georgia" panose="02040502050405020303" pitchFamily="18" charset="0"/>
              </a:rPr>
              <a:t>H</a:t>
            </a:r>
            <a:r>
              <a:rPr lang="ru-RU" altLang="ru-RU" sz="2000" baseline="-25000" dirty="0">
                <a:latin typeface="Georgia" panose="02040502050405020303" pitchFamily="18" charset="0"/>
              </a:rPr>
              <a:t>2</a:t>
            </a:r>
            <a:r>
              <a:rPr lang="en-US" altLang="ru-RU" sz="2000" dirty="0">
                <a:latin typeface="Georgia" panose="02040502050405020303" pitchFamily="18" charset="0"/>
              </a:rPr>
              <a:t>SO</a:t>
            </a:r>
            <a:r>
              <a:rPr lang="ru-RU" altLang="ru-RU" sz="2000" baseline="-25000" dirty="0">
                <a:latin typeface="Georgia" panose="02040502050405020303" pitchFamily="18" charset="0"/>
              </a:rPr>
              <a:t>4</a:t>
            </a:r>
            <a:r>
              <a:rPr lang="ru-RU" altLang="ru-RU" sz="2000" dirty="0">
                <a:latin typeface="Georgia" panose="02040502050405020303" pitchFamily="18" charset="0"/>
              </a:rPr>
              <a:t>, </a:t>
            </a:r>
            <a:r>
              <a:rPr lang="en-US" altLang="ru-RU" sz="2000" dirty="0">
                <a:latin typeface="Georgia" panose="02040502050405020303" pitchFamily="18" charset="0"/>
              </a:rPr>
              <a:t>Zn</a:t>
            </a:r>
            <a:r>
              <a:rPr lang="ru-RU" altLang="ru-RU" sz="2000" dirty="0">
                <a:latin typeface="Georgia" panose="02040502050405020303" pitchFamily="18" charset="0"/>
              </a:rPr>
              <a:t>(</a:t>
            </a:r>
            <a:r>
              <a:rPr lang="en-US" altLang="ru-RU" sz="2000" dirty="0">
                <a:latin typeface="Georgia" panose="02040502050405020303" pitchFamily="18" charset="0"/>
              </a:rPr>
              <a:t>NO</a:t>
            </a:r>
            <a:r>
              <a:rPr lang="ru-RU" altLang="ru-RU" sz="2000" baseline="-25000" dirty="0">
                <a:latin typeface="Georgia" panose="02040502050405020303" pitchFamily="18" charset="0"/>
              </a:rPr>
              <a:t>3</a:t>
            </a:r>
            <a:r>
              <a:rPr lang="ru-RU" altLang="ru-RU" sz="2000" dirty="0">
                <a:latin typeface="Georgia" panose="02040502050405020303" pitchFamily="18" charset="0"/>
              </a:rPr>
              <a:t>)</a:t>
            </a:r>
            <a:r>
              <a:rPr lang="ru-RU" altLang="ru-RU" sz="2000" baseline="-25000" dirty="0">
                <a:latin typeface="Georgia" panose="02040502050405020303" pitchFamily="18" charset="0"/>
              </a:rPr>
              <a:t>2.</a:t>
            </a:r>
            <a:endParaRPr lang="ru-RU" altLang="ru-RU" sz="2000" dirty="0">
              <a:latin typeface="Georgia" panose="02040502050405020303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930865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408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 smtClean="0">
                <a:solidFill>
                  <a:schemeClr val="tx1"/>
                </a:solidFill>
                <a:latin typeface="Georgia" panose="02040502050405020303" pitchFamily="18" charset="0"/>
              </a:rPr>
              <a:t>Использование естественнонаучных знаний в жизненных ситуациях</a:t>
            </a:r>
            <a:endParaRPr lang="ru-RU" sz="2000" b="1" dirty="0">
              <a:solidFill>
                <a:schemeClr val="tx1"/>
              </a:solidFill>
              <a:latin typeface="Georgia" panose="02040502050405020303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67544" y="980728"/>
            <a:ext cx="8136904" cy="4873752"/>
          </a:xfrm>
        </p:spPr>
        <p:txBody>
          <a:bodyPr>
            <a:normAutofit lnSpcReduction="10000"/>
          </a:bodyPr>
          <a:lstStyle/>
          <a:p>
            <a:r>
              <a:rPr lang="ru-RU" b="1" u="sng" dirty="0">
                <a:solidFill>
                  <a:srgbClr val="0000CC"/>
                </a:solidFill>
                <a:latin typeface="Georgia" panose="02040502050405020303" pitchFamily="18" charset="0"/>
              </a:rPr>
              <a:t>11 класс Равновесие в </a:t>
            </a:r>
            <a:r>
              <a:rPr lang="ru-RU" b="1" u="sng" dirty="0" smtClean="0">
                <a:solidFill>
                  <a:srgbClr val="0000CC"/>
                </a:solidFill>
                <a:latin typeface="Georgia" panose="02040502050405020303" pitchFamily="18" charset="0"/>
              </a:rPr>
              <a:t>природе. Химическое равновесие</a:t>
            </a:r>
          </a:p>
          <a:p>
            <a:pPr>
              <a:defRPr/>
            </a:pPr>
            <a:r>
              <a:rPr lang="ru-RU" altLang="ru-RU" sz="2200" dirty="0">
                <a:latin typeface="Georgia" panose="02040502050405020303" pitchFamily="18" charset="0"/>
              </a:rPr>
              <a:t>Как известно, в воздухе содержится 21</a:t>
            </a:r>
            <a:r>
              <a:rPr lang="en-US" altLang="ru-RU" sz="2200" dirty="0">
                <a:latin typeface="Georgia" panose="02040502050405020303" pitchFamily="18" charset="0"/>
              </a:rPr>
              <a:t>%</a:t>
            </a:r>
            <a:r>
              <a:rPr lang="ru-RU" altLang="ru-RU" sz="2200" dirty="0">
                <a:latin typeface="Georgia" panose="02040502050405020303" pitchFamily="18" charset="0"/>
              </a:rPr>
              <a:t> </a:t>
            </a:r>
            <a:r>
              <a:rPr lang="ru-RU" altLang="ru-RU" sz="2200" dirty="0" smtClean="0">
                <a:latin typeface="Georgia" panose="02040502050405020303" pitchFamily="18" charset="0"/>
              </a:rPr>
              <a:t>кислорода </a:t>
            </a:r>
            <a:r>
              <a:rPr lang="ru-RU" altLang="ru-RU" sz="2200" dirty="0">
                <a:latin typeface="Georgia" panose="02040502050405020303" pitchFamily="18" charset="0"/>
              </a:rPr>
              <a:t>(по массе). Такое </a:t>
            </a:r>
            <a:r>
              <a:rPr lang="ru-RU" altLang="ru-RU" sz="2200" dirty="0" smtClean="0">
                <a:latin typeface="Georgia" panose="02040502050405020303" pitchFamily="18" charset="0"/>
              </a:rPr>
              <a:t>количество необходимо </a:t>
            </a:r>
            <a:r>
              <a:rPr lang="ru-RU" altLang="ru-RU" sz="2200" dirty="0">
                <a:latin typeface="Georgia" panose="02040502050405020303" pitchFamily="18" charset="0"/>
              </a:rPr>
              <a:t>для поддержания </a:t>
            </a:r>
            <a:r>
              <a:rPr lang="ru-RU" altLang="ru-RU" sz="2200" dirty="0" smtClean="0">
                <a:latin typeface="Georgia" panose="02040502050405020303" pitchFamily="18" charset="0"/>
              </a:rPr>
              <a:t> естественного равновесия: 3О</a:t>
            </a:r>
            <a:r>
              <a:rPr lang="ru-RU" altLang="ru-RU" sz="2200" baseline="-25000" dirty="0" smtClean="0">
                <a:latin typeface="Georgia" panose="02040502050405020303" pitchFamily="18" charset="0"/>
              </a:rPr>
              <a:t>2(г</a:t>
            </a:r>
            <a:r>
              <a:rPr lang="ru-RU" altLang="ru-RU" sz="2200" baseline="-25000" dirty="0">
                <a:latin typeface="Georgia" panose="02040502050405020303" pitchFamily="18" charset="0"/>
              </a:rPr>
              <a:t>)</a:t>
            </a:r>
            <a:r>
              <a:rPr lang="ru-RU" altLang="ru-RU" sz="2200" dirty="0">
                <a:latin typeface="Georgia" panose="02040502050405020303" pitchFamily="18" charset="0"/>
              </a:rPr>
              <a:t> </a:t>
            </a:r>
            <a:r>
              <a:rPr lang="en-US" altLang="ru-RU" sz="2200" dirty="0" smtClean="0">
                <a:latin typeface="Georgia" panose="02040502050405020303" pitchFamily="18" charset="0"/>
                <a:sym typeface="Wingdings" pitchFamily="2" charset="2"/>
              </a:rPr>
              <a:t> 2O</a:t>
            </a:r>
            <a:r>
              <a:rPr lang="ru-RU" altLang="ru-RU" sz="2200" baseline="-25000" dirty="0">
                <a:latin typeface="Georgia" panose="02040502050405020303" pitchFamily="18" charset="0"/>
                <a:sym typeface="Wingdings" pitchFamily="2" charset="2"/>
              </a:rPr>
              <a:t>3(г)</a:t>
            </a:r>
            <a:r>
              <a:rPr lang="ru-RU" altLang="ru-RU" sz="2200" dirty="0">
                <a:latin typeface="Georgia" panose="02040502050405020303" pitchFamily="18" charset="0"/>
                <a:sym typeface="Wingdings" pitchFamily="2" charset="2"/>
              </a:rPr>
              <a:t> - </a:t>
            </a:r>
            <a:r>
              <a:rPr lang="en-US" altLang="ru-RU" sz="2200" dirty="0">
                <a:latin typeface="Georgia" panose="02040502050405020303" pitchFamily="18" charset="0"/>
                <a:sym typeface="Wingdings" pitchFamily="2" charset="2"/>
              </a:rPr>
              <a:t>Q</a:t>
            </a:r>
            <a:r>
              <a:rPr lang="ru-RU" altLang="ru-RU" sz="2200" dirty="0" smtClean="0">
                <a:latin typeface="Georgia" panose="02040502050405020303" pitchFamily="18" charset="0"/>
                <a:sym typeface="Wingdings" pitchFamily="2" charset="2"/>
              </a:rPr>
              <a:t>. </a:t>
            </a:r>
            <a:r>
              <a:rPr lang="ru-RU" altLang="ru-RU" sz="2200" dirty="0">
                <a:latin typeface="Georgia" panose="02040502050405020303" pitchFamily="18" charset="0"/>
                <a:sym typeface="Wingdings" pitchFamily="2" charset="2"/>
              </a:rPr>
              <a:t>Классифицируйте данную </a:t>
            </a:r>
            <a:r>
              <a:rPr lang="ru-RU" altLang="ru-RU" sz="2200" dirty="0" smtClean="0">
                <a:latin typeface="Georgia" panose="02040502050405020303" pitchFamily="18" charset="0"/>
                <a:sym typeface="Wingdings" pitchFamily="2" charset="2"/>
              </a:rPr>
              <a:t>реакцию. Какое </a:t>
            </a:r>
            <a:r>
              <a:rPr lang="ru-RU" altLang="ru-RU" sz="2200" dirty="0">
                <a:latin typeface="Georgia" panose="02040502050405020303" pitchFamily="18" charset="0"/>
                <a:sym typeface="Wingdings" pitchFamily="2" charset="2"/>
              </a:rPr>
              <a:t>значение имеет озон для планеты </a:t>
            </a:r>
            <a:r>
              <a:rPr lang="ru-RU" altLang="ru-RU" sz="2200" dirty="0" smtClean="0">
                <a:latin typeface="Georgia" panose="02040502050405020303" pitchFamily="18" charset="0"/>
                <a:sym typeface="Wingdings" pitchFamily="2" charset="2"/>
              </a:rPr>
              <a:t>Земля? </a:t>
            </a:r>
            <a:r>
              <a:rPr lang="ru-RU" altLang="ru-RU" sz="2200" dirty="0" smtClean="0">
                <a:latin typeface="Georgia" panose="02040502050405020303" pitchFamily="18" charset="0"/>
              </a:rPr>
              <a:t>Используя </a:t>
            </a:r>
            <a:r>
              <a:rPr lang="ru-RU" altLang="ru-RU" sz="2200" dirty="0">
                <a:latin typeface="Georgia" panose="02040502050405020303" pitchFamily="18" charset="0"/>
              </a:rPr>
              <a:t>принцип </a:t>
            </a:r>
            <a:r>
              <a:rPr lang="ru-RU" altLang="ru-RU" sz="2200" dirty="0" err="1">
                <a:latin typeface="Georgia" panose="02040502050405020303" pitchFamily="18" charset="0"/>
              </a:rPr>
              <a:t>Ле</a:t>
            </a:r>
            <a:r>
              <a:rPr lang="ru-RU" altLang="ru-RU" sz="2200" dirty="0">
                <a:latin typeface="Georgia" panose="02040502050405020303" pitchFamily="18" charset="0"/>
              </a:rPr>
              <a:t> </a:t>
            </a:r>
            <a:r>
              <a:rPr lang="ru-RU" altLang="ru-RU" sz="2200" dirty="0" err="1">
                <a:latin typeface="Georgia" panose="02040502050405020303" pitchFamily="18" charset="0"/>
              </a:rPr>
              <a:t>Шателье</a:t>
            </a:r>
            <a:r>
              <a:rPr lang="ru-RU" altLang="ru-RU" sz="2200" dirty="0">
                <a:latin typeface="Georgia" panose="02040502050405020303" pitchFamily="18" charset="0"/>
              </a:rPr>
              <a:t> предложите </a:t>
            </a:r>
            <a:r>
              <a:rPr lang="ru-RU" altLang="ru-RU" sz="2200" dirty="0" smtClean="0">
                <a:latin typeface="Georgia" panose="02040502050405020303" pitchFamily="18" charset="0"/>
              </a:rPr>
              <a:t> условия</a:t>
            </a:r>
            <a:r>
              <a:rPr lang="ru-RU" altLang="ru-RU" sz="2200" dirty="0">
                <a:latin typeface="Georgia" panose="02040502050405020303" pitchFamily="18" charset="0"/>
              </a:rPr>
              <a:t>, при которых равновесие будет </a:t>
            </a:r>
            <a:r>
              <a:rPr lang="ru-RU" altLang="ru-RU" sz="2200" dirty="0" smtClean="0">
                <a:latin typeface="Georgia" panose="02040502050405020303" pitchFamily="18" charset="0"/>
              </a:rPr>
              <a:t>смещаться </a:t>
            </a:r>
            <a:r>
              <a:rPr lang="ru-RU" altLang="ru-RU" sz="2200" dirty="0">
                <a:latin typeface="Georgia" panose="02040502050405020303" pitchFamily="18" charset="0"/>
              </a:rPr>
              <a:t>в сторону образования озона</a:t>
            </a:r>
            <a:r>
              <a:rPr lang="ru-RU" altLang="ru-RU" sz="2200" dirty="0" smtClean="0">
                <a:latin typeface="Georgia" panose="02040502050405020303" pitchFamily="18" charset="0"/>
              </a:rPr>
              <a:t>.</a:t>
            </a:r>
          </a:p>
          <a:p>
            <a:pPr>
              <a:defRPr/>
            </a:pPr>
            <a:r>
              <a:rPr lang="ru-RU" altLang="ru-RU" sz="2200" dirty="0">
                <a:latin typeface="Georgia" panose="02040502050405020303" pitchFamily="18" charset="0"/>
              </a:rPr>
              <a:t>Принцип </a:t>
            </a:r>
            <a:r>
              <a:rPr lang="ru-RU" altLang="ru-RU" sz="2200" dirty="0" err="1">
                <a:latin typeface="Georgia" panose="02040502050405020303" pitchFamily="18" charset="0"/>
              </a:rPr>
              <a:t>Ле</a:t>
            </a:r>
            <a:r>
              <a:rPr lang="ru-RU" altLang="ru-RU" sz="2200" dirty="0">
                <a:latin typeface="Georgia" panose="02040502050405020303" pitchFamily="18" charset="0"/>
              </a:rPr>
              <a:t> </a:t>
            </a:r>
            <a:r>
              <a:rPr lang="ru-RU" altLang="ru-RU" sz="2200" dirty="0" err="1">
                <a:latin typeface="Georgia" panose="02040502050405020303" pitchFamily="18" charset="0"/>
              </a:rPr>
              <a:t>Шателье</a:t>
            </a:r>
            <a:r>
              <a:rPr lang="ru-RU" altLang="ru-RU" sz="2200" dirty="0">
                <a:latin typeface="Georgia" panose="02040502050405020303" pitchFamily="18" charset="0"/>
              </a:rPr>
              <a:t> широко используется в </a:t>
            </a:r>
            <a:r>
              <a:rPr lang="ru-RU" altLang="ru-RU" sz="2200" dirty="0" smtClean="0">
                <a:latin typeface="Georgia" panose="02040502050405020303" pitchFamily="18" charset="0"/>
              </a:rPr>
              <a:t> химической технологии для </a:t>
            </a:r>
            <a:r>
              <a:rPr lang="ru-RU" altLang="ru-RU" sz="2200" dirty="0">
                <a:latin typeface="Georgia" panose="02040502050405020303" pitchFamily="18" charset="0"/>
              </a:rPr>
              <a:t>повышения выхода продукта производства. </a:t>
            </a:r>
            <a:r>
              <a:rPr lang="ru-RU" altLang="ru-RU" sz="2200" dirty="0" smtClean="0">
                <a:latin typeface="Georgia" panose="02040502050405020303" pitchFamily="18" charset="0"/>
              </a:rPr>
              <a:t>Согласуется </a:t>
            </a:r>
            <a:r>
              <a:rPr lang="ru-RU" altLang="ru-RU" sz="2200" dirty="0">
                <a:latin typeface="Georgia" panose="02040502050405020303" pitchFamily="18" charset="0"/>
              </a:rPr>
              <a:t>ли процесс переноса кислорода </a:t>
            </a:r>
            <a:r>
              <a:rPr lang="ru-RU" altLang="ru-RU" sz="2200" dirty="0" smtClean="0">
                <a:latin typeface="Georgia" panose="02040502050405020303" pitchFamily="18" charset="0"/>
              </a:rPr>
              <a:t> в </a:t>
            </a:r>
            <a:r>
              <a:rPr lang="ru-RU" altLang="ru-RU" sz="2200" dirty="0">
                <a:latin typeface="Georgia" panose="02040502050405020303" pitchFamily="18" charset="0"/>
              </a:rPr>
              <a:t>организме с принципом </a:t>
            </a:r>
            <a:r>
              <a:rPr lang="ru-RU" altLang="ru-RU" sz="2200" dirty="0" err="1">
                <a:latin typeface="Georgia" panose="02040502050405020303" pitchFamily="18" charset="0"/>
              </a:rPr>
              <a:t>Ле</a:t>
            </a:r>
            <a:r>
              <a:rPr lang="ru-RU" altLang="ru-RU" sz="2200" dirty="0">
                <a:latin typeface="Georgia" panose="02040502050405020303" pitchFamily="18" charset="0"/>
              </a:rPr>
              <a:t> </a:t>
            </a:r>
            <a:r>
              <a:rPr lang="ru-RU" altLang="ru-RU" sz="2200" dirty="0" err="1" smtClean="0">
                <a:latin typeface="Georgia" panose="02040502050405020303" pitchFamily="18" charset="0"/>
              </a:rPr>
              <a:t>Шателье</a:t>
            </a:r>
            <a:r>
              <a:rPr lang="ru-RU" altLang="ru-RU" sz="2200" dirty="0" smtClean="0">
                <a:latin typeface="Georgia" panose="02040502050405020303" pitchFamily="18" charset="0"/>
              </a:rPr>
              <a:t> (ответ </a:t>
            </a:r>
            <a:r>
              <a:rPr lang="ru-RU" altLang="ru-RU" sz="2200" dirty="0">
                <a:latin typeface="Georgia" panose="02040502050405020303" pitchFamily="18" charset="0"/>
              </a:rPr>
              <a:t>обоснуйте</a:t>
            </a:r>
            <a:r>
              <a:rPr lang="ru-RU" altLang="ru-RU" sz="2200" dirty="0" smtClean="0">
                <a:latin typeface="Georgia" panose="02040502050405020303" pitchFamily="18" charset="0"/>
              </a:rPr>
              <a:t>)? </a:t>
            </a:r>
            <a:r>
              <a:rPr lang="en-US" altLang="ru-RU" sz="2200" dirty="0" err="1" smtClean="0">
                <a:latin typeface="Georgia" panose="02040502050405020303" pitchFamily="18" charset="0"/>
              </a:rPr>
              <a:t>Hb</a:t>
            </a:r>
            <a:r>
              <a:rPr lang="en-US" altLang="ru-RU" sz="2200" dirty="0" smtClean="0">
                <a:latin typeface="Georgia" panose="02040502050405020303" pitchFamily="18" charset="0"/>
              </a:rPr>
              <a:t> </a:t>
            </a:r>
            <a:r>
              <a:rPr lang="en-US" altLang="ru-RU" sz="2200" dirty="0">
                <a:latin typeface="Georgia" panose="02040502050405020303" pitchFamily="18" charset="0"/>
              </a:rPr>
              <a:t>+ O</a:t>
            </a:r>
            <a:r>
              <a:rPr lang="ru-RU" altLang="ru-RU" sz="2200" baseline="-25000" dirty="0">
                <a:latin typeface="Georgia" panose="02040502050405020303" pitchFamily="18" charset="0"/>
              </a:rPr>
              <a:t>2</a:t>
            </a:r>
            <a:r>
              <a:rPr lang="en-US" altLang="ru-RU" sz="2200" dirty="0">
                <a:latin typeface="Georgia" panose="02040502050405020303" pitchFamily="18" charset="0"/>
              </a:rPr>
              <a:t> </a:t>
            </a:r>
            <a:r>
              <a:rPr lang="en-US" altLang="ru-RU" sz="2200" dirty="0" smtClean="0">
                <a:latin typeface="Georgia" panose="02040502050405020303" pitchFamily="18" charset="0"/>
                <a:sym typeface="Wingdings" pitchFamily="2" charset="2"/>
              </a:rPr>
              <a:t> </a:t>
            </a:r>
            <a:r>
              <a:rPr lang="en-US" altLang="ru-RU" sz="2200" dirty="0" err="1">
                <a:latin typeface="Georgia" panose="02040502050405020303" pitchFamily="18" charset="0"/>
                <a:sym typeface="Wingdings" pitchFamily="2" charset="2"/>
              </a:rPr>
              <a:t>HbO</a:t>
            </a:r>
            <a:r>
              <a:rPr lang="ru-RU" altLang="ru-RU" sz="2200" baseline="-25000" dirty="0">
                <a:latin typeface="Georgia" panose="02040502050405020303" pitchFamily="18" charset="0"/>
                <a:sym typeface="Wingdings" pitchFamily="2" charset="2"/>
              </a:rPr>
              <a:t>2 </a:t>
            </a:r>
            <a:r>
              <a:rPr lang="ru-RU" altLang="ru-RU" sz="2200" dirty="0">
                <a:latin typeface="Georgia" panose="02040502050405020303" pitchFamily="18" charset="0"/>
                <a:sym typeface="Wingdings" pitchFamily="2" charset="2"/>
              </a:rPr>
              <a:t>+ </a:t>
            </a:r>
            <a:r>
              <a:rPr lang="en-US" altLang="ru-RU" sz="2200" dirty="0">
                <a:latin typeface="Georgia" panose="02040502050405020303" pitchFamily="18" charset="0"/>
                <a:sym typeface="Wingdings" pitchFamily="2" charset="2"/>
              </a:rPr>
              <a:t>Q</a:t>
            </a:r>
            <a:endParaRPr lang="ru-RU" altLang="ru-RU" sz="2200" dirty="0">
              <a:latin typeface="Georgia" panose="02040502050405020303" pitchFamily="18" charset="0"/>
            </a:endParaRPr>
          </a:p>
          <a:p>
            <a:pPr>
              <a:defRPr/>
            </a:pPr>
            <a:endParaRPr lang="ru-RU" altLang="ru-RU" sz="2000" dirty="0">
              <a:latin typeface="Times New Roman" pitchFamily="18" charset="0"/>
            </a:endParaRPr>
          </a:p>
          <a:p>
            <a:pPr>
              <a:defRPr/>
            </a:pPr>
            <a:endParaRPr lang="ru-RU" altLang="ru-RU" sz="2000" b="1" dirty="0">
              <a:latin typeface="Times New Roman" pitchFamily="18" charset="0"/>
              <a:sym typeface="Wingdings" pitchFamily="2" charset="2"/>
            </a:endParaRPr>
          </a:p>
          <a:p>
            <a:endParaRPr lang="ru-RU" b="1" u="sng" dirty="0" smtClean="0">
              <a:solidFill>
                <a:srgbClr val="0000CC"/>
              </a:solidFill>
              <a:latin typeface="Georgia" panose="02040502050405020303" pitchFamily="18" charset="0"/>
            </a:endParaRPr>
          </a:p>
          <a:p>
            <a:endParaRPr lang="ru-RU" b="1" u="sng" dirty="0">
              <a:solidFill>
                <a:srgbClr val="0000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1774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06090"/>
          </a:xfrm>
        </p:spPr>
        <p:txBody>
          <a:bodyPr>
            <a:normAutofit/>
          </a:bodyPr>
          <a:lstStyle/>
          <a:p>
            <a:r>
              <a:rPr lang="ru-RU" sz="2000" b="1" dirty="0">
                <a:solidFill>
                  <a:srgbClr val="C00000"/>
                </a:solidFill>
                <a:latin typeface="Georgia" panose="02040502050405020303" pitchFamily="18" charset="0"/>
              </a:rPr>
              <a:t>понимание особенностей естественнонаучного </a:t>
            </a:r>
            <a:r>
              <a:rPr lang="ru-RU" sz="2000" b="1" dirty="0" smtClean="0">
                <a:solidFill>
                  <a:srgbClr val="C00000"/>
                </a:solidFill>
                <a:latin typeface="Georgia" panose="02040502050405020303" pitchFamily="18" charset="0"/>
              </a:rPr>
              <a:t>исследования</a:t>
            </a:r>
            <a:r>
              <a:rPr lang="en-US" sz="2000" b="1" dirty="0" smtClean="0">
                <a:solidFill>
                  <a:srgbClr val="C00000"/>
                </a:solidFill>
                <a:latin typeface="Georgia" panose="02040502050405020303" pitchFamily="18" charset="0"/>
              </a:rPr>
              <a:t> (</a:t>
            </a:r>
            <a:r>
              <a:rPr lang="ru-RU" sz="2000" b="1" dirty="0" smtClean="0">
                <a:solidFill>
                  <a:srgbClr val="C00000"/>
                </a:solidFill>
                <a:latin typeface="Georgia" panose="02040502050405020303" pitchFamily="18" charset="0"/>
              </a:rPr>
              <a:t>формулирование гипотез)</a:t>
            </a:r>
            <a:endParaRPr lang="ru-RU" sz="2000" b="1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sz="3200" dirty="0"/>
              <a:t>Как тушит огонь углекислый газ из огнетушителя</a:t>
            </a:r>
            <a:r>
              <a:rPr lang="ru-RU" sz="3200" dirty="0" smtClean="0"/>
              <a:t>?</a:t>
            </a:r>
            <a:endParaRPr lang="en-US" sz="3200" dirty="0" smtClean="0"/>
          </a:p>
          <a:p>
            <a:r>
              <a:rPr lang="ru-RU" sz="3200" dirty="0"/>
              <a:t>Что происходит с атомами после смерти животного</a:t>
            </a:r>
            <a:r>
              <a:rPr lang="ru-RU" sz="3200" dirty="0" smtClean="0"/>
              <a:t>?</a:t>
            </a:r>
            <a:endParaRPr lang="ru-RU" sz="3200" dirty="0"/>
          </a:p>
          <a:p>
            <a:r>
              <a:rPr lang="ru-RU" sz="3200" dirty="0"/>
              <a:t>Что будет, если из стула убрать все атомы?</a:t>
            </a:r>
          </a:p>
        </p:txBody>
      </p:sp>
    </p:spTree>
    <p:extLst>
      <p:ext uri="{BB962C8B-B14F-4D97-AF65-F5344CB8AC3E}">
        <p14:creationId xmlns:p14="http://schemas.microsoft.com/office/powerpoint/2010/main" xmlns="" val="3647297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7467600" cy="796950"/>
          </a:xfrm>
        </p:spPr>
        <p:txBody>
          <a:bodyPr>
            <a:normAutofit/>
          </a:bodyPr>
          <a:lstStyle/>
          <a:p>
            <a:r>
              <a:rPr lang="ru-RU" sz="2000" b="1" dirty="0">
                <a:solidFill>
                  <a:srgbClr val="C00000"/>
                </a:solidFill>
                <a:latin typeface="Georgia" panose="02040502050405020303" pitchFamily="18" charset="0"/>
              </a:rPr>
              <a:t>Интерпретация данных и использование научных доказательств для получения выводов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sz="2000" dirty="0">
                <a:latin typeface="Georgia" panose="02040502050405020303" pitchFamily="18" charset="0"/>
              </a:rPr>
              <a:t>В реанимацию попадают больные, потерявшие много крови. В этих случаях используют 0,85%-й раствор поваренной соли (ρ = 1 г/мл), который называется физиологическим раствором. </a:t>
            </a:r>
          </a:p>
          <a:p>
            <a:pPr marL="0" indent="0">
              <a:buNone/>
            </a:pPr>
            <a:r>
              <a:rPr lang="ru-RU" sz="2000" i="1" dirty="0">
                <a:latin typeface="Georgia" panose="02040502050405020303" pitchFamily="18" charset="0"/>
              </a:rPr>
              <a:t>Задание: </a:t>
            </a:r>
            <a:r>
              <a:rPr lang="ru-RU" sz="2000" dirty="0">
                <a:latin typeface="Georgia" panose="02040502050405020303" pitchFamily="18" charset="0"/>
              </a:rPr>
              <a:t>Представьте, что вы медсестра реанимационного отделения и должны срочно приготовить 800 мл такого раствора. Как вы на месте медсестры приготовили бы такой раствор</a:t>
            </a:r>
            <a:r>
              <a:rPr lang="ru-RU" sz="2000" dirty="0" smtClean="0">
                <a:latin typeface="Georgia" panose="02040502050405020303" pitchFamily="18" charset="0"/>
              </a:rPr>
              <a:t>?</a:t>
            </a:r>
            <a:endParaRPr lang="en-US" sz="2000" dirty="0" smtClean="0">
              <a:latin typeface="Georgia" panose="02040502050405020303" pitchFamily="18" charset="0"/>
            </a:endParaRPr>
          </a:p>
          <a:p>
            <a:r>
              <a:rPr lang="ru-RU" sz="2000" dirty="0"/>
              <a:t>Какой объем дистиллированной воды необходимо добавить к 400 мл приобретенного в аптеке 10% раствора (р= 1,07 г/см3) хлорида натрия, чтобы получить 3% раствор для промывания слизистых оболочек носа для предупреждения заболевания гриппом?</a:t>
            </a:r>
            <a:endParaRPr lang="ru-RU" sz="2000" dirty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58411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329</TotalTime>
  <Words>1020</Words>
  <Application>Microsoft Office PowerPoint</Application>
  <PresentationFormat>Экран (4:3)</PresentationFormat>
  <Paragraphs>84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Эркер</vt:lpstr>
      <vt:lpstr>ИСПОЛЬЗОВАНИЕ КОНТЕКСТНЫХ ЗАДАНИЙ НА УРОКАХ  ХИМИИ ДЛЯ ФОРМИРОВАНИЯ ЕСТЕСТВЕННОНАУЧНОЙ ГРАМОТНОСТИ</vt:lpstr>
      <vt:lpstr>ЕСТЕСТВЕННОНАУЧНАЯ ГРАМОТНОСТЬ</vt:lpstr>
      <vt:lpstr>Естественнонаучно-грамотный человек должен обладать следующими компетентностями: </vt:lpstr>
      <vt:lpstr>Слайд 4</vt:lpstr>
      <vt:lpstr>Контекстное задание/задача</vt:lpstr>
      <vt:lpstr>Научное объяснение явлений</vt:lpstr>
      <vt:lpstr>Использование естественнонаучных знаний в жизненных ситуациях</vt:lpstr>
      <vt:lpstr>понимание особенностей естественнонаучного исследования (формулирование гипотез)</vt:lpstr>
      <vt:lpstr>Интерпретация данных и использование научных доказательств для получения выводов</vt:lpstr>
      <vt:lpstr>Интерпретация данных и использование научных доказательств для получения выводов</vt:lpstr>
      <vt:lpstr>Интерпретация данных и использование научных доказательств для получения выводов   </vt:lpstr>
      <vt:lpstr>Интерпретация данных и использование научных доказательств для получения выводов</vt:lpstr>
      <vt:lpstr>Интерпретация данных и использование научных доказательств для получения выводов</vt:lpstr>
      <vt:lpstr>Слайд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ИСПОЛЬЗОВАНИЕ КОНТЕКСТНЫХ ЗАДАНИЙ НА УРОКАХ  ХИМИИ ДЛЯ ФОРМИРОВАНИЯ ЕСТЕСТВЕННОНАУЧНОЙ ГРАМОТНОСТИ</dc:title>
  <dc:creator>user</dc:creator>
  <cp:lastModifiedBy>metodist</cp:lastModifiedBy>
  <cp:revision>18</cp:revision>
  <dcterms:created xsi:type="dcterms:W3CDTF">2021-03-21T11:26:55Z</dcterms:created>
  <dcterms:modified xsi:type="dcterms:W3CDTF">2021-03-23T02:13:20Z</dcterms:modified>
</cp:coreProperties>
</file>