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8"/>
  </p:notesMasterIdLst>
  <p:handoutMasterIdLst>
    <p:handoutMasterId r:id="rId9"/>
  </p:handoutMasterIdLst>
  <p:sldIdLst>
    <p:sldId id="273" r:id="rId2"/>
    <p:sldId id="260" r:id="rId3"/>
    <p:sldId id="263" r:id="rId4"/>
    <p:sldId id="275" r:id="rId5"/>
    <p:sldId id="277" r:id="rId6"/>
    <p:sldId id="274" r:id="rId7"/>
  </p:sldIdLst>
  <p:sldSz cx="12192000" cy="6858000"/>
  <p:notesSz cx="6797675" cy="98742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25E14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-954" y="-3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84B549-1F87-4F6B-9BF0-98DB89A6F4DA}" type="datetimeFigureOut">
              <a:rPr lang="ru-RU" smtClean="0"/>
              <a:pPr/>
              <a:t>20.04.2021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CF68A8-F916-4178-955F-B2A2142472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390942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4C4BEE-49FB-49F9-8A10-69ED1F0FA252}" type="datetimeFigureOut">
              <a:rPr lang="ru-RU" smtClean="0"/>
              <a:pPr/>
              <a:t>20.04.2021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5075"/>
            <a:ext cx="5921375" cy="33321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51388"/>
            <a:ext cx="5438775" cy="38893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895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37895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987D9E-3F83-4A25-9930-EF521EC992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755809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12201452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914400" y="1752602"/>
            <a:ext cx="103632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914400" y="3611607"/>
            <a:ext cx="103632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5019" y="4953000"/>
            <a:ext cx="12197020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C1EE43E-ACDA-41B2-9AD4-64F32A41BD1F}" type="datetimeFigureOut">
              <a:rPr lang="ru-RU" smtClean="0"/>
              <a:pPr/>
              <a:t>20.04.2021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3BC5EE6-24EB-4D46-8D47-170A720BAA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1481330"/>
            <a:ext cx="109728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C1EE43E-ACDA-41B2-9AD4-64F32A41BD1F}" type="datetimeFigureOut">
              <a:rPr lang="ru-RU" smtClean="0"/>
              <a:pPr/>
              <a:t>20.04.2021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BC5EE6-24EB-4D46-8D47-170A720BAA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125351" y="274641"/>
            <a:ext cx="236996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4328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C1EE43E-ACDA-41B2-9AD4-64F32A41BD1F}" type="datetimeFigureOut">
              <a:rPr lang="ru-RU" smtClean="0"/>
              <a:pPr/>
              <a:t>20.04.2021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BC5EE6-24EB-4D46-8D47-170A720BAA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C1EE43E-ACDA-41B2-9AD4-64F32A41BD1F}" type="datetimeFigureOut">
              <a:rPr lang="ru-RU" smtClean="0"/>
              <a:pPr/>
              <a:t>20.04.2021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BC5EE6-24EB-4D46-8D47-170A720BAAB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168" y="1059712"/>
            <a:ext cx="103632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230284" y="2931712"/>
            <a:ext cx="6096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C1EE43E-ACDA-41B2-9AD4-64F32A41BD1F}" type="datetimeFigureOut">
              <a:rPr lang="ru-RU" smtClean="0"/>
              <a:pPr/>
              <a:t>20.04.2021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BC5EE6-24EB-4D46-8D47-170A720BAAB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4848907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4600352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C1EE43E-ACDA-41B2-9AD4-64F32A41BD1F}" type="datetimeFigureOut">
              <a:rPr lang="ru-RU" smtClean="0"/>
              <a:pPr/>
              <a:t>20.04.2021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BC5EE6-24EB-4D46-8D47-170A720BAAB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5410200"/>
            <a:ext cx="5386917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193369" y="5410200"/>
            <a:ext cx="5389033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9600" y="1444295"/>
            <a:ext cx="5386917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1444295"/>
            <a:ext cx="5389033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C1EE43E-ACDA-41B2-9AD4-64F32A41BD1F}" type="datetimeFigureOut">
              <a:rPr lang="ru-RU" smtClean="0"/>
              <a:pPr/>
              <a:t>20.04.2021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BC5EE6-24EB-4D46-8D47-170A720BAA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C1EE43E-ACDA-41B2-9AD4-64F32A41BD1F}" type="datetimeFigureOut">
              <a:rPr lang="ru-RU" smtClean="0"/>
              <a:pPr/>
              <a:t>20.04.2021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BC5EE6-24EB-4D46-8D47-170A720BAAB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C1EE43E-ACDA-41B2-9AD4-64F32A41BD1F}" type="datetimeFigureOut">
              <a:rPr lang="ru-RU" smtClean="0"/>
              <a:pPr/>
              <a:t>20.04.2021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BC5EE6-24EB-4D46-8D47-170A720BAA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4876800"/>
            <a:ext cx="9975701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892800" y="5355102"/>
            <a:ext cx="5299456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1219200" y="274320"/>
            <a:ext cx="9973056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969376" y="6407944"/>
            <a:ext cx="2560320" cy="365760"/>
          </a:xfrm>
        </p:spPr>
        <p:txBody>
          <a:bodyPr/>
          <a:lstStyle>
            <a:extLst/>
          </a:lstStyle>
          <a:p>
            <a:fld id="{7C1EE43E-ACDA-41B2-9AD4-64F32A41BD1F}" type="datetimeFigureOut">
              <a:rPr lang="ru-RU" smtClean="0"/>
              <a:pPr/>
              <a:t>20.04.2021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BC5EE6-24EB-4D46-8D47-170A720BAA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521643" y="5443402"/>
            <a:ext cx="95504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4800" y="189968"/>
            <a:ext cx="115824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C1EE43E-ACDA-41B2-9AD4-64F32A41BD1F}" type="datetimeFigureOut">
              <a:rPr lang="ru-RU" smtClean="0"/>
              <a:pPr/>
              <a:t>20.04.2021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5840097" y="6407945"/>
            <a:ext cx="313424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3BC5EE6-24EB-4D46-8D47-170A720BAAB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865122"/>
            <a:ext cx="10767243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65697" y="5944936"/>
            <a:ext cx="6587499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47623" y="5939011"/>
            <a:ext cx="492060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11552149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11303595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665697" y="5944936"/>
            <a:ext cx="6587499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647623" y="5939011"/>
            <a:ext cx="492060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609600" y="1481329"/>
            <a:ext cx="109728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8969376" y="6407944"/>
            <a:ext cx="256032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7C1EE43E-ACDA-41B2-9AD4-64F32A41BD1F}" type="datetimeFigureOut">
              <a:rPr lang="ru-RU" smtClean="0"/>
              <a:pPr/>
              <a:t>20.04.2021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5840097" y="6407945"/>
            <a:ext cx="313424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11529696" y="6407945"/>
            <a:ext cx="48768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D3BC5EE6-24EB-4D46-8D47-170A720BAAB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instagram.com/edu_krsk?igshid=wtd0emkr5n8q" TargetMode="External"/><Relationship Id="rId7" Type="http://schemas.openxmlformats.org/officeDocument/2006/relationships/image" Target="../media/image10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048000" y="296733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719403" y="2348880"/>
            <a:ext cx="1108855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6000" b="1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Учимся </a:t>
            </a:r>
            <a:r>
              <a:rPr lang="ru-RU" altLang="ru-RU" sz="60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разрабатывать </a:t>
            </a:r>
            <a:r>
              <a:rPr lang="ru-RU" altLang="ru-RU" sz="6000" b="1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ИОМ</a:t>
            </a:r>
            <a:r>
              <a:rPr lang="ru-RU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6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9521" y="313899"/>
            <a:ext cx="9102479" cy="129653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20464" y="3547267"/>
            <a:ext cx="118715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altLang="ru-RU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Метод </a:t>
            </a:r>
            <a:r>
              <a:rPr lang="ru-RU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«Фокус-группа»</a:t>
            </a:r>
            <a:endParaRPr lang="ru-RU" sz="4800" b="1" spc="-3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343701" y="5854890"/>
            <a:ext cx="85025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 smtClean="0"/>
              <a:t>Битиньш</a:t>
            </a:r>
            <a:r>
              <a:rPr lang="ru-RU" sz="2000" dirty="0" smtClean="0"/>
              <a:t> Юлия Александровна, </a:t>
            </a:r>
            <a:r>
              <a:rPr lang="ru-RU" sz="2000" dirty="0" err="1" smtClean="0"/>
              <a:t>Еремеева</a:t>
            </a:r>
            <a:r>
              <a:rPr lang="ru-RU" sz="2000" dirty="0" smtClean="0"/>
              <a:t> </a:t>
            </a:r>
            <a:r>
              <a:rPr lang="ru-RU" sz="2000" smtClean="0"/>
              <a:t>Анастасия Васильевна, </a:t>
            </a:r>
            <a:r>
              <a:rPr lang="ru-RU" sz="2000" dirty="0" smtClean="0"/>
              <a:t>методисты МКУ КИМЦ</a:t>
            </a:r>
            <a:endParaRPr lang="ru-RU" sz="2000" dirty="0"/>
          </a:p>
        </p:txBody>
      </p:sp>
    </p:spTree>
    <p:extLst>
      <p:ext uri="{BB962C8B-B14F-4D97-AF65-F5344CB8AC3E}">
        <p14:creationId xmlns="" xmlns:p14="http://schemas.microsoft.com/office/powerpoint/2010/main" val="1495875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41445" y="438557"/>
            <a:ext cx="10859675" cy="1384995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2800" b="1" u="sng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</a:rPr>
              <a:t>Фокус-группа</a:t>
            </a:r>
            <a:r>
              <a:rPr lang="ru-RU" sz="28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</a:rPr>
              <a:t> –  фокусированное групповое интервью, которое проводится в свободной форме по предварительно разработанному сценарию модератором. </a:t>
            </a:r>
            <a:endParaRPr lang="ru-RU" sz="2800" dirty="0">
              <a:solidFill>
                <a:schemeClr val="tx1">
                  <a:lumMod val="50000"/>
                </a:schemeClr>
              </a:solidFill>
              <a:latin typeface="Times New Roman" pitchFamily="18" charset="0"/>
              <a:ea typeface="Verdana" panose="020B0604030504040204" pitchFamily="34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59558" y="2073253"/>
            <a:ext cx="11177517" cy="37087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29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</a:rPr>
              <a:t>Фокус-группа направлена на определение отношения участников к определённой проблеме, получение информации о мотивации респондентов, их личном опыте, восприятии объекта исследования. </a:t>
            </a:r>
          </a:p>
          <a:p>
            <a:pPr algn="just">
              <a:defRPr/>
            </a:pPr>
            <a:endParaRPr lang="ru-RU" sz="2900" dirty="0" smtClean="0">
              <a:solidFill>
                <a:schemeClr val="tx1">
                  <a:lumMod val="50000"/>
                </a:schemeClr>
              </a:solidFill>
              <a:latin typeface="Times New Roman" pitchFamily="18" charset="0"/>
              <a:ea typeface="Verdana" panose="020B0604030504040204" pitchFamily="34" charset="0"/>
              <a:cs typeface="Times New Roman" pitchFamily="18" charset="0"/>
            </a:endParaRPr>
          </a:p>
          <a:p>
            <a:pPr algn="just">
              <a:defRPr/>
            </a:pPr>
            <a:r>
              <a:rPr lang="ru-RU" sz="29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</a:rPr>
              <a:t>Ф</a:t>
            </a:r>
            <a:r>
              <a:rPr lang="ru-RU" sz="2900" dirty="0" smtClean="0"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</a:rPr>
              <a:t>окус- группы отвечают на вопросы формата «Как?» и «Почему?», предназначены для выяснения моделей, по которым происходит формирование мнений в ходе общения с другими.</a:t>
            </a:r>
          </a:p>
          <a:p>
            <a:pPr algn="just">
              <a:defRPr/>
            </a:pPr>
            <a:endParaRPr lang="en-US" sz="3200" dirty="0">
              <a:solidFill>
                <a:schemeClr val="tx1">
                  <a:lumMod val="50000"/>
                </a:schemeClr>
              </a:solidFill>
              <a:latin typeface="Times New Roman" pitchFamily="18" charset="0"/>
              <a:ea typeface="Verdana" panose="020B0604030504040204" pitchFamily="34" charset="0"/>
              <a:cs typeface="Times New Roman" pitchFamily="18" charset="0"/>
            </a:endParaRPr>
          </a:p>
        </p:txBody>
      </p:sp>
      <p:pic>
        <p:nvPicPr>
          <p:cNvPr id="12290" name="Picture 2" descr="https://www.college-edu.ru/upload/iblock/6c8/6c8be442ce36dffec5c37b72a4d8831e.jpg"/>
          <p:cNvPicPr>
            <a:picLocks noChangeAspect="1" noChangeArrowheads="1"/>
          </p:cNvPicPr>
          <p:nvPr/>
        </p:nvPicPr>
        <p:blipFill>
          <a:blip r:embed="rId2" cstate="print"/>
          <a:srcRect l="7924" t="5988" r="9391" b="7784"/>
          <a:stretch>
            <a:fillRect/>
          </a:stretch>
        </p:blipFill>
        <p:spPr bwMode="auto">
          <a:xfrm>
            <a:off x="8639033" y="4708478"/>
            <a:ext cx="3002508" cy="19652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654872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68490" y="655092"/>
            <a:ext cx="1071349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</a:rPr>
              <a:t>Целью метода </a:t>
            </a:r>
            <a:r>
              <a:rPr lang="ru-RU" sz="3200" dirty="0" smtClean="0"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</a:rPr>
              <a:t>является получение данных о мнениях и реакциях участников </a:t>
            </a:r>
            <a:r>
              <a:rPr lang="ru-RU" sz="3200" dirty="0" err="1" smtClean="0"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</a:rPr>
              <a:t>фокус-группы</a:t>
            </a:r>
            <a:r>
              <a:rPr lang="ru-RU" sz="3200" dirty="0" smtClean="0"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</a:rPr>
              <a:t>. Как качественный метод исследования, фокус-группа позволяет получить обширный </a:t>
            </a:r>
            <a:r>
              <a:rPr lang="ru-RU" sz="3200" b="1" dirty="0" smtClean="0"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</a:rPr>
              <a:t>индивидуализированный материал</a:t>
            </a:r>
            <a:r>
              <a:rPr lang="ru-RU" sz="3200" dirty="0" smtClean="0"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</a:rPr>
              <a:t>, выявить </a:t>
            </a:r>
            <a:r>
              <a:rPr lang="ru-RU" sz="3200" b="1" dirty="0" smtClean="0"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</a:rPr>
              <a:t>неосознаваемые факторы отношения </a:t>
            </a:r>
            <a:r>
              <a:rPr lang="ru-RU" sz="3200" dirty="0" smtClean="0"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</a:rPr>
              <a:t>к определенным предметам и явлениям, вскрыть </a:t>
            </a:r>
            <a:r>
              <a:rPr lang="ru-RU" sz="3200" b="1" dirty="0" smtClean="0"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</a:rPr>
              <a:t>причинно-следственные связи </a:t>
            </a:r>
            <a:r>
              <a:rPr lang="ru-RU" sz="3200" dirty="0" smtClean="0"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</a:rPr>
              <a:t>функционирования социальных явлений. </a:t>
            </a:r>
          </a:p>
        </p:txBody>
      </p:sp>
      <p:pic>
        <p:nvPicPr>
          <p:cNvPr id="10244" name="Picture 4" descr="https://www.hartuition.com/wp-content/uploads/2017/11/worthy-goals-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26452" y="3831372"/>
            <a:ext cx="3197225" cy="30266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740251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761999" y="209549"/>
            <a:ext cx="11172825" cy="2257425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</a:rPr>
              <a:t>Основным </a:t>
            </a:r>
            <a:r>
              <a:rPr lang="ru-RU" sz="3200" b="1" dirty="0" smtClean="0"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</a:rPr>
              <a:t>механизмом</a:t>
            </a:r>
            <a:r>
              <a:rPr lang="ru-RU" sz="3200" dirty="0" smtClean="0"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</a:rPr>
              <a:t>фокус-группы</a:t>
            </a:r>
            <a:r>
              <a:rPr lang="ru-RU" sz="3200" dirty="0" smtClean="0"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</a:rPr>
              <a:t> можно считать групповую дискуссию, условия которой активизируют процесс осмысления и выражения позиций участников группы. </a:t>
            </a:r>
            <a:r>
              <a:rPr lang="ru-RU" sz="28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</a:rPr>
            </a:b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4" name="Picture 2" descr="http://i.mycdn.me/i?r=AzEPZsRbOZEKgBhR0XGMT1Rk6NNk1LDxilQbsZrpZpLcDaaKTM5SRkZCeTgDn6uOyic"/>
          <p:cNvPicPr>
            <a:picLocks noChangeAspect="1" noChangeArrowheads="1"/>
          </p:cNvPicPr>
          <p:nvPr/>
        </p:nvPicPr>
        <p:blipFill>
          <a:blip r:embed="rId2" cstate="print"/>
          <a:srcRect l="7909" t="17057" r="7569" b="12370"/>
          <a:stretch>
            <a:fillRect/>
          </a:stretch>
        </p:blipFill>
        <p:spPr bwMode="auto">
          <a:xfrm>
            <a:off x="4972050" y="2288432"/>
            <a:ext cx="6724650" cy="41984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i2.wp.com/leto.today/wp-content/uploads/2016/10/leto.today_.jpg"/>
          <p:cNvPicPr>
            <a:picLocks noChangeAspect="1" noChangeArrowheads="1"/>
          </p:cNvPicPr>
          <p:nvPr/>
        </p:nvPicPr>
        <p:blipFill>
          <a:blip r:embed="rId2" cstate="print"/>
          <a:srcRect l="1799" t="17406" r="2835" b="21693"/>
          <a:stretch>
            <a:fillRect/>
          </a:stretch>
        </p:blipFill>
        <p:spPr bwMode="auto">
          <a:xfrm>
            <a:off x="571501" y="326366"/>
            <a:ext cx="4629150" cy="192153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428875" y="1734235"/>
            <a:ext cx="6629400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  <a:hlinkClick r:id="rId3"/>
              </a:rPr>
              <a:t>https://instagram.com/edu_krsk?igshid=wtd0emkr5n8q</a:t>
            </a:r>
            <a:endParaRPr lang="en-US" dirty="0" smtClean="0">
              <a:solidFill>
                <a:srgbClr val="C00000"/>
              </a:solidFill>
            </a:endParaRPr>
          </a:p>
        </p:txBody>
      </p:sp>
      <p:pic>
        <p:nvPicPr>
          <p:cNvPr id="4" name="Picture 6" descr="C:\Users\metodist\Downloads\Образование Красноярья.PNG"/>
          <p:cNvPicPr>
            <a:picLocks noChangeAspect="1" noChangeArrowheads="1"/>
          </p:cNvPicPr>
          <p:nvPr/>
        </p:nvPicPr>
        <p:blipFill>
          <a:blip r:embed="rId4" cstate="print"/>
          <a:srcRect l="6073" t="6073" r="7287" b="6883"/>
          <a:stretch>
            <a:fillRect/>
          </a:stretch>
        </p:blipFill>
        <p:spPr bwMode="auto">
          <a:xfrm>
            <a:off x="9544050" y="428625"/>
            <a:ext cx="2038350" cy="2047875"/>
          </a:xfrm>
          <a:prstGeom prst="rect">
            <a:avLst/>
          </a:prstGeom>
          <a:noFill/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5" cstate="print"/>
          <a:srcRect l="21648" t="7841" r="23019" b="80785"/>
          <a:stretch>
            <a:fillRect/>
          </a:stretch>
        </p:blipFill>
        <p:spPr bwMode="auto">
          <a:xfrm>
            <a:off x="438520" y="2847975"/>
            <a:ext cx="9309225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6" cstate="print"/>
          <a:srcRect l="21596" t="12615" r="21981" b="29539"/>
          <a:stretch>
            <a:fillRect/>
          </a:stretch>
        </p:blipFill>
        <p:spPr bwMode="auto">
          <a:xfrm>
            <a:off x="3819524" y="3943348"/>
            <a:ext cx="4838701" cy="2343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1104900" y="4330184"/>
            <a:ext cx="2362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u="sng" dirty="0" smtClean="0">
                <a:solidFill>
                  <a:srgbClr val="E25E14"/>
                </a:solidFill>
                <a:cs typeface="Times New Roman" pitchFamily="18" charset="0"/>
              </a:rPr>
              <a:t>https://kimc.ms/</a:t>
            </a:r>
            <a:endParaRPr lang="ru-RU" u="sng" dirty="0">
              <a:solidFill>
                <a:srgbClr val="E25E14"/>
              </a:solidFill>
              <a:cs typeface="Times New Roman" pitchFamily="18" charset="0"/>
            </a:endParaRPr>
          </a:p>
        </p:txBody>
      </p:sp>
      <p:pic>
        <p:nvPicPr>
          <p:cNvPr id="21506" name="Picture 2" descr="http://qrcoder.ru/code/?https%3A%2F%2Fkimc.ms%2F&amp;4&amp;0"/>
          <p:cNvPicPr>
            <a:picLocks noChangeAspect="1" noChangeArrowheads="1"/>
          </p:cNvPicPr>
          <p:nvPr/>
        </p:nvPicPr>
        <p:blipFill>
          <a:blip r:embed="rId7" cstate="print"/>
          <a:srcRect l="7323" t="6187" r="6313" b="7449"/>
          <a:stretch>
            <a:fillRect/>
          </a:stretch>
        </p:blipFill>
        <p:spPr bwMode="auto">
          <a:xfrm>
            <a:off x="9572626" y="4114799"/>
            <a:ext cx="2085974" cy="20669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www.svbhospital.ru/wp-content/uploads/2019/06/gl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1" y="180975"/>
            <a:ext cx="10401300" cy="58864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520</TotalTime>
  <Words>136</Words>
  <Application>Microsoft Office PowerPoint</Application>
  <PresentationFormat>Произвольный</PresentationFormat>
  <Paragraphs>11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Открытая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Дайнеко Яна Михайловна</dc:creator>
  <cp:lastModifiedBy>metodist</cp:lastModifiedBy>
  <cp:revision>47</cp:revision>
  <dcterms:created xsi:type="dcterms:W3CDTF">2021-03-29T13:05:45Z</dcterms:created>
  <dcterms:modified xsi:type="dcterms:W3CDTF">2021-04-20T07:10:03Z</dcterms:modified>
</cp:coreProperties>
</file>