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image1.png" ContentType="image/png"/>
  <Override PartName="/ppt/media/image2.png" ContentType="image/png"/>
  <Override PartName="/ppt/media/image26.png" ContentType="image/png"/>
  <Override PartName="/ppt/media/image12.jpeg" ContentType="image/jpeg"/>
  <Override PartName="/ppt/media/image7.jpeg" ContentType="image/jpeg"/>
  <Override PartName="/ppt/media/image3.jpeg" ContentType="image/jpeg"/>
  <Override PartName="/ppt/media/image4.png" ContentType="image/png"/>
  <Override PartName="/ppt/media/image5.png" ContentType="image/png"/>
  <Override PartName="/ppt/media/image10.png" ContentType="image/png"/>
  <Override PartName="/ppt/media/image6.jpeg" ContentType="image/jpeg"/>
  <Override PartName="/ppt/media/image11.jpeg" ContentType="image/jpeg"/>
  <Override PartName="/ppt/media/image8.png" ContentType="image/png"/>
  <Override PartName="/ppt/media/image13.png" ContentType="image/png"/>
  <Override PartName="/ppt/media/image9.jpeg" ContentType="image/jpeg"/>
  <Override PartName="/ppt/media/image14.png" ContentType="image/png"/>
  <Override PartName="/ppt/media/image15.png" ContentType="image/png"/>
  <Override PartName="/ppt/media/image23.jpeg" ContentType="image/jpeg"/>
  <Override PartName="/ppt/media/image16.jpeg" ContentType="image/jpeg"/>
  <Override PartName="/ppt/media/image17.png" ContentType="image/png"/>
  <Override PartName="/ppt/media/image21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2.jpeg" ContentType="image/jpeg"/>
  <Override PartName="/ppt/media/image27.png" ContentType="image/png"/>
  <Override PartName="/ppt/media/image24.jpeg" ContentType="image/jpeg"/>
  <Override PartName="/ppt/media/image25.png" ContentType="image/png"/>
  <Override PartName="/ppt/media/image28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3588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D4E7CF-CB16-4441-A4DF-CA47116235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12B1FD-D2D8-4C3C-8AB6-1E716D64F5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75EEBE-7696-4EC3-9B8E-05FE4BF6DE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D96A19-3E59-49D1-BC70-A4260C83852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67D199-B3DA-4E45-B1B8-CEA1FDFA15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F6D31DD-51A2-464D-97C6-ACD53DEF9A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0306C8-EB56-4B3F-9FC0-0D6FD76DE1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5CD7E4-9AC6-4E7E-AF98-A8B21546DC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AC22B7-2257-49F3-900D-12CBA6C38A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70CC671-4ED3-4476-8985-8FA54FE6E4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F30504-0EB6-4596-A051-7AB6E8E027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196BFD-9BCD-4837-B42E-20BB3487C6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FF81F1C-F42B-4499-9255-0588CE31C6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336DDC-A368-45F9-A1CF-DD69DE11A6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B36C69-3472-4E42-8B32-8C5E28BD2F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01768A-F96D-4AA9-B61C-13156BF353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9C4588-9947-480A-9F9A-243D90AA42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C320E7-9645-4404-8767-A467E4ACA0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F73C84-BCDC-4708-84DB-81C310340F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B1F8B0-BAFE-4053-AA46-C897B86FC8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40A5FA-FEC8-43BF-BA62-CE1353680F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794A01-D466-4874-B96E-5D2B755BD4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32E2F5-EF49-4AB9-8E7D-94C1ECDABD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0C6E61-BDBD-4667-A9CB-6D20B11BBB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bd582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" name="Rectangle 5"/>
          <p:cNvSpPr/>
          <p:nvPr/>
        </p:nvSpPr>
        <p:spPr>
          <a:xfrm>
            <a:off x="0" y="6334200"/>
            <a:ext cx="12188520" cy="63000"/>
          </a:xfrm>
          <a:prstGeom prst="rect">
            <a:avLst/>
          </a:prstGeom>
          <a:solidFill>
            <a:srgbClr val="e483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3685680" y="645948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9900720" y="6459480"/>
            <a:ext cx="1311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C2E539-1848-4CD1-B853-D83A2FB652C7}" type="slidenum">
              <a:rPr b="0" lang="ru-RU" sz="1000" spc="-1" strike="noStrike">
                <a:solidFill>
                  <a:srgbClr val="ffffff"/>
                </a:solidFill>
                <a:latin typeface="Times New Roman"/>
              </a:rPr>
              <a:t>2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1096920" y="6459480"/>
            <a:ext cx="247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rgbClr val="bd582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4" name="Rectangle 8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rgbClr val="e483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5" name="Straight Connector 9"/>
          <p:cNvSpPr/>
          <p:nvPr/>
        </p:nvSpPr>
        <p:spPr>
          <a:xfrm>
            <a:off x="1193760" y="1738440"/>
            <a:ext cx="9966240" cy="360"/>
          </a:xfrm>
          <a:prstGeom prst="line">
            <a:avLst/>
          </a:prstGeom>
          <a:ln w="648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ftr" idx="4"/>
          </p:nvPr>
        </p:nvSpPr>
        <p:spPr>
          <a:xfrm>
            <a:off x="3685680" y="6459480"/>
            <a:ext cx="48225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5"/>
          </p:nvPr>
        </p:nvSpPr>
        <p:spPr>
          <a:xfrm>
            <a:off x="9900720" y="6459480"/>
            <a:ext cx="1311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DCFF5F-CCC2-4D68-9FDD-AB09F8EE48BC}" type="slidenum">
              <a:rPr b="0" lang="ru-RU" sz="10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6"/>
          </p:nvPr>
        </p:nvSpPr>
        <p:spPr>
          <a:xfrm>
            <a:off x="1096920" y="6459480"/>
            <a:ext cx="247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6.jpeg"/><Relationship Id="rId9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1"/>
          <p:cNvSpPr/>
          <p:nvPr/>
        </p:nvSpPr>
        <p:spPr>
          <a:xfrm>
            <a:off x="1166760" y="304920"/>
            <a:ext cx="9585000" cy="22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000" spc="-1" strike="noStrike">
                <a:solidFill>
                  <a:srgbClr val="bd582c"/>
                </a:solidFill>
                <a:latin typeface="Veles"/>
                <a:ea typeface="DejaVu Sans"/>
              </a:rPr>
              <a:t>Составление контекстных задач на уроке математики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одзаголовок 2"/>
          <p:cNvSpPr/>
          <p:nvPr/>
        </p:nvSpPr>
        <p:spPr>
          <a:xfrm>
            <a:off x="620640" y="4987800"/>
            <a:ext cx="6021000" cy="138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2060"/>
                </a:solidFill>
                <a:latin typeface="Veles"/>
                <a:ea typeface="DejaVu Sans"/>
              </a:rPr>
              <a:t>Винокурова Юлия Ивановна          учитель начальных классов                                  МАОУ Лицей № 7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Рисунок 5" descr=""/>
          <p:cNvPicPr/>
          <p:nvPr/>
        </p:nvPicPr>
        <p:blipFill>
          <a:blip r:embed="rId1"/>
          <a:stretch/>
        </p:blipFill>
        <p:spPr>
          <a:xfrm>
            <a:off x="6578640" y="3429000"/>
            <a:ext cx="4711320" cy="260784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2" descr=""/>
          <p:cNvPicPr/>
          <p:nvPr/>
        </p:nvPicPr>
        <p:blipFill>
          <a:blip r:embed="rId2"/>
          <a:stretch/>
        </p:blipFill>
        <p:spPr>
          <a:xfrm>
            <a:off x="704880" y="2733840"/>
            <a:ext cx="2657160" cy="207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23920" y="365040"/>
            <a:ext cx="1037412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Алгоритм составления</a:t>
            </a:r>
            <a:br>
              <a:rPr sz="4800"/>
            </a:b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 контекстной задачи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98480" y="1776240"/>
            <a:ext cx="10554840" cy="23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 fontScale="86000"/>
          </a:bodyPr>
          <a:p>
            <a:pPr marL="2505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4. Составьте текст, описав ситуацию. Это и будет условие задачи;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05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05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5. Сформулируйте задание (вопрос), требующее анализа ситуации или осуществления соответствующей ситуацией действий;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05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5056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6. Оцените качество и предполагаемую эффективность задачи с двух позиций: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2"/>
          <p:cNvSpPr/>
          <p:nvPr/>
        </p:nvSpPr>
        <p:spPr>
          <a:xfrm>
            <a:off x="3186000" y="4543560"/>
            <a:ext cx="920088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Способствует ли она встрече с проблемой, соответствующей программной теме урока;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Есть ли в ней ориентир для получения учениками ответа на вопрос о личностной значимости новых знаний и умений.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38080" y="36504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300" spc="-1" strike="noStrike">
                <a:solidFill>
                  <a:srgbClr val="bd582c"/>
                </a:solidFill>
                <a:latin typeface="Calibri"/>
              </a:rPr>
              <a:t>Урок математики</a:t>
            </a:r>
            <a:br>
              <a:rPr sz="4300"/>
            </a:br>
            <a:r>
              <a:rPr b="1" lang="ru-RU" sz="4300" spc="-1" strike="noStrike">
                <a:solidFill>
                  <a:srgbClr val="bd582c"/>
                </a:solidFill>
                <a:latin typeface="Calibri"/>
              </a:rPr>
              <a:t>2 класс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588960" y="1796760"/>
            <a:ext cx="10764360" cy="39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Calibri"/>
              </a:rPr>
              <a:t>Тема: </a:t>
            </a: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«Повторение и закрепление изученного».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Calibri"/>
              </a:rPr>
              <a:t>Цель: </a:t>
            </a: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создание условий для формирования математической грамотности обучающихся.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Calibri"/>
              </a:rPr>
              <a:t>Задачи: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Развивать вычислительные навыки;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Отрабатывать решение задач изученных видов;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Продолжить работу по развитию логического мышления.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363480" y="106200"/>
            <a:ext cx="6714720" cy="116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 Light"/>
              </a:rPr>
              <a:t>Актуализация знаний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3" descr=""/>
          <p:cNvPicPr/>
          <p:nvPr/>
        </p:nvPicPr>
        <p:blipFill>
          <a:blip r:embed="rId1"/>
          <a:stretch/>
        </p:blipFill>
        <p:spPr>
          <a:xfrm>
            <a:off x="1160640" y="1268280"/>
            <a:ext cx="10200600" cy="495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1"/>
          <p:cNvSpPr/>
          <p:nvPr/>
        </p:nvSpPr>
        <p:spPr>
          <a:xfrm>
            <a:off x="568440" y="365040"/>
            <a:ext cx="1078488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  <a:ea typeface="DejaVu Sans"/>
              </a:rPr>
              <a:t>Задача № 1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Объект 2"/>
          <p:cNvSpPr/>
          <p:nvPr/>
        </p:nvSpPr>
        <p:spPr>
          <a:xfrm>
            <a:off x="473040" y="1123920"/>
            <a:ext cx="11623320" cy="30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Электричка от станции Красноярск до остановки Красноярские Столбы идет 25 мин, а от остановки Красноярские Столбы до села Овсянка на 8 минут меньше. Сколько ехать на электричке до села Овсянка?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3" descr=""/>
          <p:cNvPicPr/>
          <p:nvPr/>
        </p:nvPicPr>
        <p:blipFill>
          <a:blip r:embed="rId1"/>
          <a:stretch/>
        </p:blipFill>
        <p:spPr>
          <a:xfrm>
            <a:off x="6284880" y="3429000"/>
            <a:ext cx="5098680" cy="286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/>
          <p:nvPr/>
        </p:nvSpPr>
        <p:spPr>
          <a:xfrm>
            <a:off x="568440" y="365040"/>
            <a:ext cx="1078488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  <a:ea typeface="DejaVu Sans"/>
              </a:rPr>
              <a:t>Задача № 1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Объект 2"/>
          <p:cNvSpPr/>
          <p:nvPr/>
        </p:nvSpPr>
        <p:spPr>
          <a:xfrm>
            <a:off x="650880" y="1376280"/>
            <a:ext cx="1132020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743040" indent="-743040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700" spc="-1" strike="noStrike">
                <a:solidFill>
                  <a:srgbClr val="002060"/>
                </a:solidFill>
                <a:latin typeface="Calibri"/>
                <a:ea typeface="DejaVu Sans"/>
              </a:rPr>
              <a:t>25 – 8 = 17 (мин) – от Красноярских Столбов до   Овсянки.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marL="743040" indent="-743040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700" spc="-1" strike="noStrike">
                <a:solidFill>
                  <a:srgbClr val="002060"/>
                </a:solidFill>
                <a:latin typeface="Calibri"/>
                <a:ea typeface="DejaVu Sans"/>
              </a:rPr>
              <a:t>25 + 17 = 42 (мин)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marL="743040" indent="-743040">
              <a:lnSpc>
                <a:spcPct val="7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ru-RU" sz="3700" spc="-1" strike="noStrike">
                <a:solidFill>
                  <a:srgbClr val="002060"/>
                </a:solidFill>
                <a:latin typeface="Calibri"/>
                <a:ea typeface="DejaVu Sans"/>
              </a:rPr>
              <a:t>Ответ: 42 минуты ехать на электричке от                         г. Красноярска до с. Овсянка. 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Рисунок 3" descr=""/>
          <p:cNvPicPr/>
          <p:nvPr/>
        </p:nvPicPr>
        <p:blipFill>
          <a:blip r:embed="rId1"/>
          <a:stretch/>
        </p:blipFill>
        <p:spPr>
          <a:xfrm>
            <a:off x="7421400" y="3429000"/>
            <a:ext cx="4119480" cy="274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/>
          <p:nvPr/>
        </p:nvSpPr>
        <p:spPr>
          <a:xfrm>
            <a:off x="568440" y="365040"/>
            <a:ext cx="1078488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  <a:ea typeface="DejaVu Sans"/>
              </a:rPr>
              <a:t>Задача № 2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Объект 2"/>
          <p:cNvSpPr/>
          <p:nvPr/>
        </p:nvSpPr>
        <p:spPr>
          <a:xfrm>
            <a:off x="325440" y="1123920"/>
            <a:ext cx="11027880" cy="36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Детский билет в дом-музей В.П. Астрафьева стоит 100 рублей, а взрослый – 150 рублей. Сколько денег нужно сдать в кассу, если 2 А класс едет на экскурсию в Овсянку в составе 34 детей и 12 взрослых?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3" descr=""/>
          <p:cNvPicPr/>
          <p:nvPr/>
        </p:nvPicPr>
        <p:blipFill>
          <a:blip r:embed="rId1"/>
          <a:stretch/>
        </p:blipFill>
        <p:spPr>
          <a:xfrm>
            <a:off x="6432480" y="3429000"/>
            <a:ext cx="4505040" cy="300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/>
          <p:nvPr/>
        </p:nvSpPr>
        <p:spPr>
          <a:xfrm>
            <a:off x="568440" y="365040"/>
            <a:ext cx="1078488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  <a:ea typeface="DejaVu Sans"/>
              </a:rPr>
              <a:t>Задача № 2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Объект 2"/>
          <p:cNvSpPr/>
          <p:nvPr/>
        </p:nvSpPr>
        <p:spPr>
          <a:xfrm>
            <a:off x="325440" y="1123920"/>
            <a:ext cx="11520000" cy="36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743040" indent="-7430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34 * 100 = 3400 (руб.) – стоят детские билеты.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743040" indent="-7430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12 * 150 = 1800 (руб.) – стоят взрослые билеты.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743040" indent="-7430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3400 + 1800 = 5200 (руб.)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743040" indent="-74304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  <a:ea typeface="DejaVu Sans"/>
              </a:rPr>
              <a:t>Ответ: 5200 рублей нужно сдать в кассу за билеты.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" descr=""/>
          <p:cNvPicPr/>
          <p:nvPr/>
        </p:nvPicPr>
        <p:blipFill>
          <a:blip r:embed="rId1"/>
          <a:stretch/>
        </p:blipFill>
        <p:spPr>
          <a:xfrm>
            <a:off x="7599240" y="3890880"/>
            <a:ext cx="4151160" cy="276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1"/>
          <p:cNvSpPr/>
          <p:nvPr/>
        </p:nvSpPr>
        <p:spPr>
          <a:xfrm>
            <a:off x="4508640" y="168120"/>
            <a:ext cx="3153960" cy="7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  <a:ea typeface="DejaVu Sans"/>
              </a:rPr>
              <a:t>Задача 3.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450720" y="992160"/>
          <a:ext cx="10963080" cy="3475440"/>
        </p:xfrm>
        <a:graphic>
          <a:graphicData uri="http://schemas.openxmlformats.org/drawingml/2006/table">
            <a:tbl>
              <a:tblPr/>
              <a:tblGrid>
                <a:gridCol w="1795680"/>
                <a:gridCol w="1336680"/>
                <a:gridCol w="1566720"/>
                <a:gridCol w="1565280"/>
                <a:gridCol w="1567080"/>
                <a:gridCol w="1565280"/>
                <a:gridCol w="1566720"/>
              </a:tblGrid>
              <a:tr h="366120"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Продукт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64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булочка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слойка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шоколад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мороженое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сок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Calibri"/>
                        </a:rPr>
                        <a:t>вода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45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Цена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20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30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110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55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35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22 руб.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3" name="Рисунок 3" descr=""/>
          <p:cNvPicPr/>
          <p:nvPr/>
        </p:nvPicPr>
        <p:blipFill>
          <a:blip r:embed="rId1"/>
          <a:stretch/>
        </p:blipFill>
        <p:spPr>
          <a:xfrm>
            <a:off x="2260440" y="1077840"/>
            <a:ext cx="1369800" cy="109980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7" descr=""/>
          <p:cNvPicPr/>
          <p:nvPr/>
        </p:nvPicPr>
        <p:blipFill>
          <a:blip r:embed="rId2"/>
          <a:stretch/>
        </p:blipFill>
        <p:spPr>
          <a:xfrm>
            <a:off x="5500800" y="1082520"/>
            <a:ext cx="901080" cy="17748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8" descr=""/>
          <p:cNvPicPr/>
          <p:nvPr/>
        </p:nvPicPr>
        <p:blipFill>
          <a:blip r:embed="rId3"/>
          <a:stretch/>
        </p:blipFill>
        <p:spPr>
          <a:xfrm>
            <a:off x="6745320" y="1112760"/>
            <a:ext cx="1415520" cy="141588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10" descr=""/>
          <p:cNvPicPr/>
          <p:nvPr/>
        </p:nvPicPr>
        <p:blipFill>
          <a:blip r:embed="rId4"/>
          <a:stretch/>
        </p:blipFill>
        <p:spPr>
          <a:xfrm>
            <a:off x="8435880" y="1077840"/>
            <a:ext cx="1242720" cy="18792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14" descr=""/>
          <p:cNvPicPr/>
          <p:nvPr/>
        </p:nvPicPr>
        <p:blipFill>
          <a:blip r:embed="rId5"/>
          <a:stretch/>
        </p:blipFill>
        <p:spPr>
          <a:xfrm>
            <a:off x="10136160" y="1135080"/>
            <a:ext cx="863280" cy="177120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4" descr=""/>
          <p:cNvPicPr/>
          <p:nvPr/>
        </p:nvPicPr>
        <p:blipFill>
          <a:blip r:embed="rId6"/>
          <a:stretch/>
        </p:blipFill>
        <p:spPr>
          <a:xfrm>
            <a:off x="3479760" y="992160"/>
            <a:ext cx="1722240" cy="1414080"/>
          </a:xfrm>
          <a:prstGeom prst="rect">
            <a:avLst/>
          </a:prstGeom>
          <a:ln w="0">
            <a:noFill/>
          </a:ln>
        </p:spPr>
      </p:pic>
      <p:sp>
        <p:nvSpPr>
          <p:cNvPr id="139" name="TextBox 17"/>
          <p:cNvSpPr/>
          <p:nvPr/>
        </p:nvSpPr>
        <p:spPr>
          <a:xfrm>
            <a:off x="450720" y="4510080"/>
            <a:ext cx="11163240" cy="15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  <a:ea typeface="DejaVu Sans"/>
              </a:rPr>
              <a:t>Какие продукты может купить Саша после экскурсии в магазине, если у него с собой 200 рублей?                          Сколько сдачи он получит?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Рисунок 5" descr=""/>
          <p:cNvPicPr/>
          <p:nvPr/>
        </p:nvPicPr>
        <p:blipFill>
          <a:blip r:embed="rId7"/>
          <a:stretch/>
        </p:blipFill>
        <p:spPr>
          <a:xfrm rot="20077800">
            <a:off x="9771840" y="5322600"/>
            <a:ext cx="2138040" cy="91548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5" descr=""/>
          <p:cNvPicPr/>
          <p:nvPr/>
        </p:nvPicPr>
        <p:blipFill>
          <a:blip r:embed="rId8"/>
          <a:stretch/>
        </p:blipFill>
        <p:spPr>
          <a:xfrm rot="20323200">
            <a:off x="8527680" y="5322960"/>
            <a:ext cx="2138040" cy="91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"/>
          <p:cNvSpPr/>
          <p:nvPr/>
        </p:nvSpPr>
        <p:spPr>
          <a:xfrm>
            <a:off x="4506840" y="428760"/>
            <a:ext cx="377496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c00000"/>
                </a:solidFill>
                <a:latin typeface="Calibri Light"/>
                <a:ea typeface="DejaVu Sans"/>
              </a:rPr>
              <a:t>Задача 4.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Рисунок 2" descr=""/>
          <p:cNvPicPr/>
          <p:nvPr/>
        </p:nvPicPr>
        <p:blipFill>
          <a:blip r:embed="rId1"/>
          <a:stretch/>
        </p:blipFill>
        <p:spPr>
          <a:xfrm rot="4496400">
            <a:off x="6121800" y="2318400"/>
            <a:ext cx="5009760" cy="5011200"/>
          </a:xfrm>
          <a:prstGeom prst="rect">
            <a:avLst/>
          </a:prstGeom>
          <a:ln w="0">
            <a:noFill/>
          </a:ln>
        </p:spPr>
      </p:pic>
      <p:sp>
        <p:nvSpPr>
          <p:cNvPr id="144" name="Объект 2"/>
          <p:cNvSpPr/>
          <p:nvPr/>
        </p:nvSpPr>
        <p:spPr>
          <a:xfrm>
            <a:off x="493560" y="1082520"/>
            <a:ext cx="11410920" cy="23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8000"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На рисунке изображена целая плитка шоколада. Сережа съел половину этой плитки.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1. Обведи сплошной линией часть плитки, которую съел Сережа.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2. Сережа разделил поровну без остатка оставшуюся часть плитки между тремя друзьями. Обведи пунктирной линией часть плитки, которая досталась каждому другу.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96920" y="287280"/>
            <a:ext cx="10058040" cy="144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ff0000"/>
                </a:solidFill>
                <a:latin typeface="Calibri Light"/>
              </a:rPr>
              <a:t>Итог урока. Рефлексия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Объект 4" descr=""/>
          <p:cNvPicPr/>
          <p:nvPr/>
        </p:nvPicPr>
        <p:blipFill>
          <a:blip r:embed="rId1"/>
          <a:stretch/>
        </p:blipFill>
        <p:spPr>
          <a:xfrm>
            <a:off x="654120" y="1833480"/>
            <a:ext cx="2889000" cy="416232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6" descr=""/>
          <p:cNvPicPr/>
          <p:nvPr/>
        </p:nvPicPr>
        <p:blipFill>
          <a:blip r:embed="rId2"/>
          <a:stretch/>
        </p:blipFill>
        <p:spPr>
          <a:xfrm>
            <a:off x="4095720" y="1736640"/>
            <a:ext cx="2079360" cy="427968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8" descr=""/>
          <p:cNvPicPr/>
          <p:nvPr/>
        </p:nvPicPr>
        <p:blipFill>
          <a:blip r:embed="rId3"/>
          <a:stretch/>
        </p:blipFill>
        <p:spPr>
          <a:xfrm>
            <a:off x="9309240" y="1736640"/>
            <a:ext cx="2428200" cy="280944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10" descr=""/>
          <p:cNvPicPr/>
          <p:nvPr/>
        </p:nvPicPr>
        <p:blipFill>
          <a:blip r:embed="rId4"/>
          <a:stretch/>
        </p:blipFill>
        <p:spPr>
          <a:xfrm rot="16386000">
            <a:off x="6958800" y="3368160"/>
            <a:ext cx="2415960" cy="275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77400" y="193680"/>
            <a:ext cx="1003896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300" spc="-1" strike="noStrike">
                <a:solidFill>
                  <a:srgbClr val="bd582c"/>
                </a:solidFill>
                <a:latin typeface="Calibri"/>
              </a:rPr>
              <a:t>Функциональная грамотность включает: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7"/>
          <p:cNvSpPr/>
          <p:nvPr/>
        </p:nvSpPr>
        <p:spPr>
          <a:xfrm>
            <a:off x="757080" y="1860480"/>
            <a:ext cx="8449920" cy="38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читательскую грамотность;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естественно-научную грамотность;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математическую грамотность;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финансовую грамотность;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глобальные компетенции;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432b20"/>
              </a:buClr>
              <a:buFont typeface="Arial"/>
              <a:buChar char="•"/>
              <a:tabLst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1" lang="ru-RU" sz="3600" spc="-1" strike="noStrike">
                <a:solidFill>
                  <a:srgbClr val="432b20"/>
                </a:solidFill>
                <a:latin typeface="Times New Roman"/>
                <a:ea typeface="Calibri"/>
              </a:rPr>
              <a:t>креативное мышление.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Рисунок 8" descr=""/>
          <p:cNvPicPr/>
          <p:nvPr/>
        </p:nvPicPr>
        <p:blipFill>
          <a:blip r:embed="rId1"/>
          <a:stretch/>
        </p:blipFill>
        <p:spPr>
          <a:xfrm>
            <a:off x="8545680" y="3333600"/>
            <a:ext cx="2888640" cy="264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38080" y="36504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0" lang="ru-RU" sz="4800" spc="-1" strike="noStrike">
                <a:solidFill>
                  <a:srgbClr val="ff0000"/>
                </a:solidFill>
                <a:latin typeface="Calibri"/>
              </a:rPr>
              <a:t>Полезные материалы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Рисунок 4"/>
          <p:cNvSpPr/>
          <p:nvPr/>
        </p:nvSpPr>
        <p:spPr>
          <a:xfrm>
            <a:off x="1628640" y="1871640"/>
            <a:ext cx="9218520" cy="42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52" name="Рисунок 5" descr=""/>
          <p:cNvPicPr/>
          <p:nvPr/>
        </p:nvPicPr>
        <p:blipFill>
          <a:blip r:embed="rId1"/>
          <a:stretch/>
        </p:blipFill>
        <p:spPr>
          <a:xfrm>
            <a:off x="3149640" y="1859040"/>
            <a:ext cx="3039840" cy="405396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7" descr=""/>
          <p:cNvPicPr/>
          <p:nvPr/>
        </p:nvPicPr>
        <p:blipFill>
          <a:blip r:embed="rId2"/>
          <a:stretch/>
        </p:blipFill>
        <p:spPr>
          <a:xfrm>
            <a:off x="6129360" y="2038320"/>
            <a:ext cx="5468400" cy="368748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9" descr=""/>
          <p:cNvPicPr/>
          <p:nvPr/>
        </p:nvPicPr>
        <p:blipFill>
          <a:blip r:embed="rId3"/>
          <a:stretch/>
        </p:blipFill>
        <p:spPr>
          <a:xfrm>
            <a:off x="414360" y="1776240"/>
            <a:ext cx="3041280" cy="405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/>
          <p:nvPr/>
        </p:nvSpPr>
        <p:spPr>
          <a:xfrm>
            <a:off x="534960" y="1120680"/>
            <a:ext cx="10831320" cy="22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700" spc="-1" strike="noStrike">
                <a:solidFill>
                  <a:srgbClr val="c00000"/>
                </a:solidFill>
                <a:latin typeface="Calibri Light"/>
                <a:ea typeface="DejaVu Sans"/>
              </a:rPr>
              <a:t>Спасибо за внимание!</a:t>
            </a:r>
            <a:endParaRPr b="0" lang="ru-RU" sz="6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6700" spc="-1" strike="noStrike">
                <a:solidFill>
                  <a:srgbClr val="bd582c"/>
                </a:solidFill>
                <a:latin typeface="Calibri Light"/>
                <a:ea typeface="DejaVu Sans"/>
              </a:rPr>
              <a:t>Удачи в новом учебном году!</a:t>
            </a:r>
            <a:endParaRPr b="0" lang="ru-RU" sz="6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4" descr=""/>
          <p:cNvPicPr/>
          <p:nvPr/>
        </p:nvPicPr>
        <p:blipFill>
          <a:blip r:embed="rId1"/>
          <a:stretch/>
        </p:blipFill>
        <p:spPr>
          <a:xfrm>
            <a:off x="8983800" y="3035160"/>
            <a:ext cx="2052000" cy="205236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8" descr=""/>
          <p:cNvPicPr/>
          <p:nvPr/>
        </p:nvPicPr>
        <p:blipFill>
          <a:blip r:embed="rId2"/>
          <a:stretch/>
        </p:blipFill>
        <p:spPr>
          <a:xfrm rot="1794600">
            <a:off x="9753480" y="126360"/>
            <a:ext cx="2049120" cy="178704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10" descr=""/>
          <p:cNvPicPr/>
          <p:nvPr/>
        </p:nvPicPr>
        <p:blipFill>
          <a:blip r:embed="rId3"/>
          <a:stretch/>
        </p:blipFill>
        <p:spPr>
          <a:xfrm rot="19985400">
            <a:off x="304920" y="176040"/>
            <a:ext cx="1860120" cy="144432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16" descr=""/>
          <p:cNvPicPr/>
          <p:nvPr/>
        </p:nvPicPr>
        <p:blipFill>
          <a:blip r:embed="rId4"/>
          <a:stretch/>
        </p:blipFill>
        <p:spPr>
          <a:xfrm>
            <a:off x="2806560" y="4486320"/>
            <a:ext cx="6830640" cy="21981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2" descr=""/>
          <p:cNvPicPr/>
          <p:nvPr/>
        </p:nvPicPr>
        <p:blipFill>
          <a:blip r:embed="rId5"/>
          <a:stretch/>
        </p:blipFill>
        <p:spPr>
          <a:xfrm>
            <a:off x="804960" y="3011400"/>
            <a:ext cx="2655360" cy="207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01480" y="19368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Что такое контекстная задача?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5" name="Группа 3"/>
          <p:cNvGrpSpPr/>
          <p:nvPr/>
        </p:nvGrpSpPr>
        <p:grpSpPr>
          <a:xfrm>
            <a:off x="861840" y="1952640"/>
            <a:ext cx="10636200" cy="3385800"/>
            <a:chOff x="861840" y="1952640"/>
            <a:chExt cx="10636200" cy="3385800"/>
          </a:xfrm>
        </p:grpSpPr>
        <p:sp>
          <p:nvSpPr>
            <p:cNvPr id="96" name="Прямоугольник: скругленные углы 4"/>
            <p:cNvSpPr/>
            <p:nvPr/>
          </p:nvSpPr>
          <p:spPr>
            <a:xfrm>
              <a:off x="861840" y="1952640"/>
              <a:ext cx="10636200" cy="3385800"/>
            </a:xfrm>
            <a:prstGeom prst="roundRect">
              <a:avLst>
                <a:gd name="adj" fmla="val 10000"/>
              </a:avLst>
            </a:prstGeom>
            <a:solidFill>
              <a:srgbClr val="ded9d1">
                <a:alpha val="90000"/>
              </a:srgbClr>
            </a:solidFill>
            <a:ln w="15840">
              <a:solidFill>
                <a:srgbClr val="9b835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7" name="Прямоугольник: скругленные углы 4"/>
            <p:cNvSpPr/>
            <p:nvPr/>
          </p:nvSpPr>
          <p:spPr>
            <a:xfrm>
              <a:off x="958680" y="1952640"/>
              <a:ext cx="10539360" cy="338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6560" rIns="106560" tIns="106560" bIns="106560" anchor="ctr">
              <a:noAutofit/>
            </a:bodyPr>
            <a:p>
              <a:pPr algn="ctr">
                <a:lnSpc>
                  <a:spcPct val="90000"/>
                </a:lnSpc>
                <a:spcAft>
                  <a:spcPts val="1925"/>
                </a:spcAft>
                <a:tabLst>
                  <a:tab algn="l" pos="0"/>
                  <a:tab algn="l" pos="1244520"/>
                  <a:tab algn="l" pos="2489040"/>
                  <a:tab algn="l" pos="3733920"/>
                  <a:tab algn="l" pos="4978440"/>
                  <a:tab algn="l" pos="6222960"/>
                  <a:tab algn="l" pos="7467480"/>
                  <a:tab algn="l" pos="8712360"/>
                  <a:tab algn="l" pos="9956880"/>
                </a:tabLst>
              </a:pPr>
              <a:r>
                <a:rPr b="1" lang="ru-RU" sz="44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Контекстная задача </a:t>
              </a:r>
              <a:r>
                <a:rPr b="0" lang="ru-RU" sz="44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– это задача, в условии которой описана конкретная жизненная ситуация, связанная с имеющимися у обучающихся знанием и опытом.</a:t>
              </a:r>
              <a:endParaRPr b="0" lang="ru-RU" sz="4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38080" y="36504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Зачем нужны контекстные задачи</a:t>
            </a:r>
            <a:br>
              <a:rPr sz="4800"/>
            </a:b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 на уроке математики?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925200" y="1986120"/>
            <a:ext cx="10427760" cy="36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Функциональная грамотность </a:t>
            </a:r>
            <a:r>
              <a:rPr b="1" lang="ru-RU" sz="3600" spc="-1" strike="noStrike">
                <a:solidFill>
                  <a:srgbClr val="404040"/>
                </a:solidFill>
                <a:latin typeface="Calibri"/>
              </a:rPr>
              <a:t>- это способность применять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38080" y="36504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Когда решать контекстные задачи?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1287360" y="2363760"/>
            <a:ext cx="10515240" cy="21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 fontScale="90000"/>
          </a:bodyPr>
          <a:p>
            <a:pPr marL="81000" indent="-81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404040"/>
                </a:solidFill>
                <a:latin typeface="Calibri"/>
              </a:rPr>
              <a:t>актуализация знаний;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81000" indent="-81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404040"/>
                </a:solidFill>
                <a:latin typeface="Calibri"/>
              </a:rPr>
              <a:t>объяснение нового материала;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81000" indent="-81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pc="-1" strike="noStrike">
                <a:solidFill>
                  <a:srgbClr val="404040"/>
                </a:solidFill>
                <a:latin typeface="Calibri"/>
              </a:rPr>
              <a:t>закрепление изученного материала.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38080" y="365040"/>
            <a:ext cx="96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300" spc="-1" strike="noStrike">
                <a:solidFill>
                  <a:srgbClr val="bd582c"/>
                </a:solidFill>
                <a:latin typeface="Calibri"/>
              </a:rPr>
              <a:t>Условие успешного применения контекстных задач?</a:t>
            </a:r>
            <a:endParaRPr b="0" lang="ru-RU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838080" y="2285640"/>
            <a:ext cx="10515240" cy="21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 fontScale="82000"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404040"/>
                </a:solidFill>
                <a:latin typeface="Calibri"/>
              </a:rPr>
              <a:t>Личностная значимость ситуации, которая описана в задаче: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177120" indent="-1771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404040"/>
                </a:solidFill>
                <a:latin typeface="Calibri"/>
              </a:rPr>
              <a:t>обогащение социального опыта;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marL="177120" indent="-1771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404040"/>
                </a:solidFill>
                <a:latin typeface="Calibri"/>
              </a:rPr>
              <a:t>межпредметная интеграция.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82160" y="365040"/>
            <a:ext cx="1027080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Как составлять контекстные задачи?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4673520" y="1909800"/>
            <a:ext cx="6679800" cy="33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 fontScale="97000"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pc="-1" strike="noStrike">
                <a:solidFill>
                  <a:srgbClr val="bd582c"/>
                </a:solidFill>
                <a:latin typeface="Calibri"/>
              </a:rPr>
              <a:t>Вопросы: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09520" indent="-2095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pc="-1" strike="noStrike">
                <a:solidFill>
                  <a:srgbClr val="404040"/>
                </a:solidFill>
                <a:latin typeface="Calibri"/>
              </a:rPr>
              <a:t>Где в обычной жизни вам нужны математические знания (кроме работы на уроке математики и выполнения домашней работы)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09520" indent="-20952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pc="-1" strike="noStrike">
                <a:solidFill>
                  <a:srgbClr val="404040"/>
                </a:solidFill>
                <a:latin typeface="Calibri"/>
              </a:rPr>
              <a:t>Опишите конкретную ситуацию, когда вы применяли математические знания. В чем была трудность?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Рисунок 2" descr=""/>
          <p:cNvPicPr/>
          <p:nvPr/>
        </p:nvPicPr>
        <p:blipFill>
          <a:blip r:embed="rId1"/>
          <a:stretch/>
        </p:blipFill>
        <p:spPr>
          <a:xfrm>
            <a:off x="549360" y="2341440"/>
            <a:ext cx="3850920" cy="302868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3"/>
          <p:cNvSpPr/>
          <p:nvPr/>
        </p:nvSpPr>
        <p:spPr>
          <a:xfrm rot="20376600">
            <a:off x="-268200" y="2539440"/>
            <a:ext cx="36954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  <a:ea typeface="Times New Roman"/>
              </a:rPr>
              <a:t>Опрос детей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71280" y="156960"/>
            <a:ext cx="10248480" cy="140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Как составлять контекстные задачи?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1103040" y="1765440"/>
            <a:ext cx="10365840" cy="40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Calibri"/>
              </a:rPr>
              <a:t>Ответы детей: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 покупки в школьном буфете и понять, хватит ли денег;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 сдачу при походе в магазин;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 оплату за проезд и сдачу;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 опыт в игре; сравнить характеристики машин в игре;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Посчитать, сколько купить рулонов обоев для ремонта в комнате;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Посчитать время до урока, экскурсии, похода в кино.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08914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Алгоритм составления</a:t>
            </a:r>
            <a:br>
              <a:rPr sz="4800"/>
            </a:br>
            <a:r>
              <a:rPr b="1" lang="ru-RU" sz="4800" spc="-1" strike="noStrike">
                <a:solidFill>
                  <a:srgbClr val="bd582c"/>
                </a:solidFill>
                <a:latin typeface="Calibri"/>
              </a:rPr>
              <a:t> контекстной задачи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1029960" y="1881000"/>
            <a:ext cx="10386720" cy="30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1. Определите тему урока, подумайте, что ученикам уже известно по этой теме, а что будет новым;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2. Подумайте, в чем будет заключаться личностная значимость тех знаний, которые приобретут ученики на предстоящем уроке;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Calibri"/>
              </a:rPr>
              <a:t>3. Вспомните или придумайте какую-либо жизненную ситуацию, анализируя которую или действуя в которой ученики сами смогут осознать и сформулировать личностно значимую для них проблему;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2022-12-08T04:19:59Z</dcterms:created>
  <dc:creator>Эльвира Шемякина</dc:creator>
  <dc:description/>
  <dc:language>ru-RU</dc:language>
  <cp:lastModifiedBy/>
  <dcterms:modified xsi:type="dcterms:W3CDTF">2023-09-06T11:50:58Z</dcterms:modified>
  <cp:revision>64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