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7" r:id="rId2"/>
    <p:sldId id="333" r:id="rId3"/>
    <p:sldId id="336" r:id="rId4"/>
    <p:sldId id="260" r:id="rId5"/>
    <p:sldId id="330" r:id="rId6"/>
    <p:sldId id="337" r:id="rId7"/>
    <p:sldId id="338" r:id="rId8"/>
    <p:sldId id="331" r:id="rId9"/>
    <p:sldId id="339" r:id="rId10"/>
    <p:sldId id="334" r:id="rId11"/>
    <p:sldId id="332" r:id="rId12"/>
    <p:sldId id="288" r:id="rId13"/>
    <p:sldId id="320" r:id="rId14"/>
    <p:sldId id="265" r:id="rId15"/>
    <p:sldId id="266" r:id="rId16"/>
    <p:sldId id="335" r:id="rId17"/>
    <p:sldId id="267" r:id="rId18"/>
    <p:sldId id="340" r:id="rId19"/>
    <p:sldId id="341" r:id="rId20"/>
    <p:sldId id="342" r:id="rId21"/>
    <p:sldId id="343" r:id="rId22"/>
    <p:sldId id="344" r:id="rId23"/>
    <p:sldId id="345" r:id="rId24"/>
    <p:sldId id="350" r:id="rId25"/>
    <p:sldId id="346" r:id="rId26"/>
    <p:sldId id="347" r:id="rId27"/>
    <p:sldId id="348" r:id="rId28"/>
    <p:sldId id="349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65BE-C961-4A7B-B2C1-BCA42F6DEBEE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6928754-FF96-402B-B9DA-97DA95FAE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677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65BE-C961-4A7B-B2C1-BCA42F6DEBEE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6928754-FF96-402B-B9DA-97DA95FAE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006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65BE-C961-4A7B-B2C1-BCA42F6DEBEE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6928754-FF96-402B-B9DA-97DA95FAEA4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1126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65BE-C961-4A7B-B2C1-BCA42F6DEBEE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928754-FF96-402B-B9DA-97DA95FAE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2375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65BE-C961-4A7B-B2C1-BCA42F6DEBEE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928754-FF96-402B-B9DA-97DA95FAEA4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52325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65BE-C961-4A7B-B2C1-BCA42F6DEBEE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928754-FF96-402B-B9DA-97DA95FAE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7799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65BE-C961-4A7B-B2C1-BCA42F6DEBEE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28754-FF96-402B-B9DA-97DA95FAE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051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65BE-C961-4A7B-B2C1-BCA42F6DEBEE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28754-FF96-402B-B9DA-97DA95FAE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980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65BE-C961-4A7B-B2C1-BCA42F6DEBEE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28754-FF96-402B-B9DA-97DA95FAE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392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65BE-C961-4A7B-B2C1-BCA42F6DEBEE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6928754-FF96-402B-B9DA-97DA95FAE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497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65BE-C961-4A7B-B2C1-BCA42F6DEBEE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6928754-FF96-402B-B9DA-97DA95FAE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914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65BE-C961-4A7B-B2C1-BCA42F6DEBEE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6928754-FF96-402B-B9DA-97DA95FAE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841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65BE-C961-4A7B-B2C1-BCA42F6DEBEE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28754-FF96-402B-B9DA-97DA95FAE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240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65BE-C961-4A7B-B2C1-BCA42F6DEBEE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28754-FF96-402B-B9DA-97DA95FAE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61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65BE-C961-4A7B-B2C1-BCA42F6DEBEE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28754-FF96-402B-B9DA-97DA95FAE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983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65BE-C961-4A7B-B2C1-BCA42F6DEBEE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928754-FF96-402B-B9DA-97DA95FAE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760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665BE-C961-4A7B-B2C1-BCA42F6DEBEE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6928754-FF96-402B-B9DA-97DA95FAE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102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0749" y="287304"/>
            <a:ext cx="6154648" cy="936169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Museo Sans Cyrl 900" panose="02000000000000000000" pitchFamily="2" charset="0"/>
              </a:rPr>
              <a:t>Статья 2 О внесении изменений в Федеральный закон «Об образовании в Российской Федерации» по вопросам воспитания обучающихся</a:t>
            </a:r>
            <a:br>
              <a:rPr lang="ru-RU" sz="1800" b="1" dirty="0">
                <a:latin typeface="Museo Sans Cyrl 900" panose="02000000000000000000" pitchFamily="2" charset="0"/>
              </a:rPr>
            </a:br>
            <a:endParaRPr lang="ru-RU" sz="1800" b="1" dirty="0">
              <a:latin typeface="Museo Sans Cyrl 900" panose="02000000000000000000" pitchFamily="2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89586" y="5946403"/>
            <a:ext cx="2743200" cy="365125"/>
          </a:xfrm>
        </p:spPr>
        <p:txBody>
          <a:bodyPr/>
          <a:lstStyle/>
          <a:p>
            <a:fld id="{3411A219-CF96-1344-A62E-CCE2C0A7E7EC}" type="slidenum">
              <a:rPr lang="ru-RU" sz="2800" b="1" smtClean="0">
                <a:latin typeface="Museo Sans Cyrl 900" panose="02000000000000000000" pitchFamily="2" charset="0"/>
              </a:rPr>
              <a:t>1</a:t>
            </a:fld>
            <a:endParaRPr lang="ru-RU" sz="2800" b="1">
              <a:latin typeface="Museo Sans Cyrl 900" panose="02000000000000000000" pitchFamily="2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69F7901-E533-AC4A-9554-A76EC4329830}"/>
              </a:ext>
            </a:extLst>
          </p:cNvPr>
          <p:cNvSpPr/>
          <p:nvPr/>
        </p:nvSpPr>
        <p:spPr>
          <a:xfrm>
            <a:off x="917642" y="1815223"/>
            <a:ext cx="91893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Поскольку общие сведения о школе, такие как: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Численность учащихся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Особенности контингента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Гендерный состав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Имущественные особенности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Социальные особенности</a:t>
            </a:r>
          </a:p>
          <a:p>
            <a:r>
              <a:rPr lang="ru-RU" sz="2800" dirty="0"/>
              <a:t>уже указаны в основной образовательной программе, в данном разделе </a:t>
            </a:r>
            <a:r>
              <a:rPr lang="ru-RU" sz="2800" b="1" dirty="0"/>
              <a:t>нет необходимости их повторять. </a:t>
            </a:r>
            <a:endParaRPr lang="ru-RU" sz="2800" b="1" dirty="0">
              <a:latin typeface="Museo Sans Cyrl 300" panose="02000000000000000000" pitchFamily="2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05A40EF-645E-41D9-A611-6C84ECD63046}"/>
              </a:ext>
            </a:extLst>
          </p:cNvPr>
          <p:cNvSpPr/>
          <p:nvPr/>
        </p:nvSpPr>
        <p:spPr>
          <a:xfrm>
            <a:off x="5035825" y="888413"/>
            <a:ext cx="6944139" cy="862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Раздел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ru-RU" sz="2400" b="1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«Особенности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организуемого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воспитательного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процесса»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430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AC1832-8359-44F4-9D96-BA1F27AB5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 конкретизации традиций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767FF0-C4E1-402C-86C6-D408AD52D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9774" y="1298713"/>
            <a:ext cx="9834838" cy="4612509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- стержнем годового цикла воспитательной работы школы являются</a:t>
            </a:r>
          </a:p>
          <a:p>
            <a:pPr marL="0" indent="0">
              <a:buNone/>
            </a:pPr>
            <a:r>
              <a:rPr lang="ru-RU" dirty="0"/>
              <a:t>ключевые общешкольные дела, через которые осуществляется интеграция</a:t>
            </a:r>
          </a:p>
          <a:p>
            <a:pPr marL="0" indent="0">
              <a:buNone/>
            </a:pPr>
            <a:r>
              <a:rPr lang="ru-RU" dirty="0"/>
              <a:t>воспитательных усилий педагогов </a:t>
            </a:r>
            <a:r>
              <a:rPr lang="ru-RU" b="1" dirty="0"/>
              <a:t>и выполнение «Творческого задания» в</a:t>
            </a:r>
          </a:p>
          <a:p>
            <a:pPr marL="0" indent="0">
              <a:buNone/>
            </a:pPr>
            <a:r>
              <a:rPr lang="ru-RU" b="1" dirty="0"/>
              <a:t>рамках модуля «Великие люди России»;</a:t>
            </a:r>
            <a:r>
              <a:rPr lang="ru-RU" dirty="0"/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426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6457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224" y="142860"/>
            <a:ext cx="7500990" cy="6715140"/>
          </a:xfrm>
        </p:spPr>
        <p:txBody>
          <a:bodyPr>
            <a:noAutofit/>
          </a:bodyPr>
          <a:lstStyle/>
          <a:p>
            <a:r>
              <a:rPr lang="ru-RU" sz="6600" b="1" dirty="0">
                <a:solidFill>
                  <a:srgbClr val="7F63A1"/>
                </a:solidFill>
                <a:latin typeface="Georgia" pitchFamily="18" charset="0"/>
              </a:rPr>
              <a:t>ВОСПИТАНИЕ</a:t>
            </a:r>
            <a:r>
              <a:rPr lang="ru-RU" sz="6600" b="1" dirty="0">
                <a:solidFill>
                  <a:srgbClr val="741647"/>
                </a:solidFill>
              </a:rPr>
              <a:t> </a:t>
            </a:r>
            <a:r>
              <a:rPr lang="ru-RU" sz="4800" b="1" dirty="0">
                <a:solidFill>
                  <a:srgbClr val="741647"/>
                </a:solidFill>
              </a:rPr>
              <a:t>– </a:t>
            </a:r>
            <a:br>
              <a:rPr lang="ru-RU" sz="4800" b="1" dirty="0">
                <a:solidFill>
                  <a:srgbClr val="741647"/>
                </a:solidFill>
              </a:rPr>
            </a:br>
            <a:r>
              <a:rPr lang="ru-RU" sz="4000" b="1" dirty="0">
                <a:solidFill>
                  <a:srgbClr val="741647"/>
                </a:solidFill>
              </a:rPr>
              <a:t>процесс управления развитием личности ребенка через создание благоприятных  условий</a:t>
            </a:r>
            <a:br>
              <a:rPr lang="ru-RU" sz="4000" b="1" dirty="0">
                <a:solidFill>
                  <a:srgbClr val="741647"/>
                </a:solidFill>
              </a:rPr>
            </a:br>
            <a:r>
              <a:rPr lang="ru-RU" sz="4800" b="1" dirty="0">
                <a:solidFill>
                  <a:srgbClr val="741647"/>
                </a:solidFill>
              </a:rPr>
              <a:t> </a:t>
            </a:r>
            <a:br>
              <a:rPr lang="ru-RU" sz="4800" b="1" dirty="0">
                <a:solidFill>
                  <a:srgbClr val="741647"/>
                </a:solidFill>
              </a:rPr>
            </a:br>
            <a:r>
              <a:rPr lang="ru-RU" sz="3600" i="1" dirty="0">
                <a:solidFill>
                  <a:srgbClr val="741647"/>
                </a:solidFill>
                <a:latin typeface="Georgia" pitchFamily="18" charset="0"/>
              </a:rPr>
              <a:t>(Х.Й. </a:t>
            </a:r>
            <a:r>
              <a:rPr lang="ru-RU" sz="3600" i="1" dirty="0" err="1">
                <a:solidFill>
                  <a:srgbClr val="741647"/>
                </a:solidFill>
                <a:latin typeface="Georgia" pitchFamily="18" charset="0"/>
              </a:rPr>
              <a:t>Лийметс</a:t>
            </a:r>
            <a:r>
              <a:rPr lang="ru-RU" sz="3600" i="1" dirty="0">
                <a:solidFill>
                  <a:srgbClr val="741647"/>
                </a:solidFill>
                <a:latin typeface="Georgia" pitchFamily="18" charset="0"/>
              </a:rPr>
              <a:t>, Л.И. Новикова)</a:t>
            </a:r>
            <a:endParaRPr lang="ru-RU" sz="6600" i="1" dirty="0">
              <a:solidFill>
                <a:srgbClr val="741647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681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223" y="142860"/>
            <a:ext cx="9161419" cy="6615749"/>
          </a:xfrm>
        </p:spPr>
        <p:txBody>
          <a:bodyPr>
            <a:noAutofit/>
          </a:bodyPr>
          <a:lstStyle/>
          <a:p>
            <a:r>
              <a:rPr lang="ru-RU" sz="5400" b="1" dirty="0">
                <a:solidFill>
                  <a:srgbClr val="7F63A1"/>
                </a:solidFill>
                <a:latin typeface="Georgia" pitchFamily="18" charset="0"/>
              </a:rPr>
              <a:t>СОЦИАЛИЗАЦИЯ</a:t>
            </a:r>
            <a:r>
              <a:rPr lang="ru-RU" sz="6600" b="1" dirty="0">
                <a:solidFill>
                  <a:srgbClr val="741647"/>
                </a:solidFill>
              </a:rPr>
              <a:t> </a:t>
            </a:r>
            <a:r>
              <a:rPr lang="ru-RU" sz="4800" b="1" dirty="0">
                <a:solidFill>
                  <a:srgbClr val="741647"/>
                </a:solidFill>
              </a:rPr>
              <a:t>– </a:t>
            </a:r>
            <a:br>
              <a:rPr lang="ru-RU" sz="4800" b="1" dirty="0">
                <a:solidFill>
                  <a:srgbClr val="741647"/>
                </a:solidFill>
              </a:rPr>
            </a:br>
            <a:r>
              <a:rPr lang="ru-RU" sz="3200" b="1" dirty="0">
                <a:solidFill>
                  <a:srgbClr val="741647"/>
                </a:solidFill>
              </a:rPr>
              <a:t>это развитие человека на протяжении всей его жизни во взаимодействии с окружающей средой в процессе усвоения и воспроизводства социальных и культурных ценностей, а также саморазвития и самореализации в том обществе, к которому он принадлежит. </a:t>
            </a:r>
            <a:br>
              <a:rPr lang="ru-RU" sz="4800" b="1" dirty="0">
                <a:solidFill>
                  <a:srgbClr val="741647"/>
                </a:solidFill>
              </a:rPr>
            </a:br>
            <a:r>
              <a:rPr lang="ru-RU" sz="3600" i="1" dirty="0">
                <a:solidFill>
                  <a:srgbClr val="741647"/>
                </a:solidFill>
                <a:latin typeface="Georgia" pitchFamily="18" charset="0"/>
              </a:rPr>
              <a:t>(</a:t>
            </a:r>
            <a:r>
              <a:rPr lang="ru-RU" sz="3600" i="1" dirty="0" err="1">
                <a:solidFill>
                  <a:srgbClr val="741647"/>
                </a:solidFill>
                <a:latin typeface="Georgia" pitchFamily="18" charset="0"/>
              </a:rPr>
              <a:t>А.В.Мудрик</a:t>
            </a:r>
            <a:r>
              <a:rPr lang="ru-RU" sz="3600" i="1" dirty="0">
                <a:solidFill>
                  <a:srgbClr val="741647"/>
                </a:solidFill>
                <a:latin typeface="Georgia" pitchFamily="18" charset="0"/>
              </a:rPr>
              <a:t>)</a:t>
            </a:r>
            <a:endParaRPr lang="ru-RU" sz="6600" i="1" dirty="0">
              <a:solidFill>
                <a:srgbClr val="741647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365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8"/>
          <p:cNvSpPr>
            <a:spLocks noChangeAspect="1"/>
          </p:cNvSpPr>
          <p:nvPr/>
        </p:nvSpPr>
        <p:spPr>
          <a:xfrm>
            <a:off x="2769078" y="70503"/>
            <a:ext cx="6768000" cy="6768000"/>
          </a:xfrm>
          <a:custGeom>
            <a:avLst/>
            <a:gdLst>
              <a:gd name="connsiteX0" fmla="*/ 0 w 11623000"/>
              <a:gd name="connsiteY0" fmla="*/ 5811500 h 11623000"/>
              <a:gd name="connsiteX1" fmla="*/ 5811500 w 11623000"/>
              <a:gd name="connsiteY1" fmla="*/ 0 h 11623000"/>
              <a:gd name="connsiteX2" fmla="*/ 11623000 w 11623000"/>
              <a:gd name="connsiteY2" fmla="*/ 5811500 h 11623000"/>
              <a:gd name="connsiteX3" fmla="*/ 5811500 w 11623000"/>
              <a:gd name="connsiteY3" fmla="*/ 11623000 h 11623000"/>
              <a:gd name="connsiteX4" fmla="*/ 0 w 11623000"/>
              <a:gd name="connsiteY4" fmla="*/ 5811500 h 11623000"/>
              <a:gd name="connsiteX0" fmla="*/ 0 w 11623000"/>
              <a:gd name="connsiteY0" fmla="*/ 5811500 h 11623000"/>
              <a:gd name="connsiteX1" fmla="*/ 5811500 w 11623000"/>
              <a:gd name="connsiteY1" fmla="*/ 0 h 11623000"/>
              <a:gd name="connsiteX2" fmla="*/ 11623000 w 11623000"/>
              <a:gd name="connsiteY2" fmla="*/ 5811500 h 11623000"/>
              <a:gd name="connsiteX3" fmla="*/ 5811500 w 11623000"/>
              <a:gd name="connsiteY3" fmla="*/ 11623000 h 11623000"/>
              <a:gd name="connsiteX4" fmla="*/ 91440 w 11623000"/>
              <a:gd name="connsiteY4" fmla="*/ 5902940 h 11623000"/>
              <a:gd name="connsiteX0" fmla="*/ 5722399 w 11533899"/>
              <a:gd name="connsiteY0" fmla="*/ 0 h 11623000"/>
              <a:gd name="connsiteX1" fmla="*/ 11533899 w 11533899"/>
              <a:gd name="connsiteY1" fmla="*/ 5811500 h 11623000"/>
              <a:gd name="connsiteX2" fmla="*/ 5722399 w 11533899"/>
              <a:gd name="connsiteY2" fmla="*/ 11623000 h 11623000"/>
              <a:gd name="connsiteX3" fmla="*/ 2339 w 11533899"/>
              <a:gd name="connsiteY3" fmla="*/ 5902940 h 11623000"/>
              <a:gd name="connsiteX0" fmla="*/ 11533899 w 11533899"/>
              <a:gd name="connsiteY0" fmla="*/ 0 h 5811500"/>
              <a:gd name="connsiteX1" fmla="*/ 5722399 w 11533899"/>
              <a:gd name="connsiteY1" fmla="*/ 5811500 h 5811500"/>
              <a:gd name="connsiteX2" fmla="*/ 2339 w 11533899"/>
              <a:gd name="connsiteY2" fmla="*/ 91440 h 5811500"/>
              <a:gd name="connsiteX0" fmla="*/ 5811500 w 5811500"/>
              <a:gd name="connsiteY0" fmla="*/ 0 h 5811500"/>
              <a:gd name="connsiteX1" fmla="*/ 0 w 5811500"/>
              <a:gd name="connsiteY1" fmla="*/ 5811500 h 581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811500" h="5811500">
                <a:moveTo>
                  <a:pt x="5811500" y="0"/>
                </a:moveTo>
                <a:cubicBezTo>
                  <a:pt x="5811500" y="3209603"/>
                  <a:pt x="3209603" y="5811500"/>
                  <a:pt x="0" y="5811500"/>
                </a:cubicBezTo>
              </a:path>
            </a:pathLst>
          </a:cu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>
            <a:spLocks noChangeAspect="1"/>
          </p:cNvSpPr>
          <p:nvPr/>
        </p:nvSpPr>
        <p:spPr>
          <a:xfrm>
            <a:off x="2251189" y="90749"/>
            <a:ext cx="6768000" cy="6768000"/>
          </a:xfrm>
          <a:custGeom>
            <a:avLst/>
            <a:gdLst>
              <a:gd name="connsiteX0" fmla="*/ 0 w 11623000"/>
              <a:gd name="connsiteY0" fmla="*/ 5811500 h 11623000"/>
              <a:gd name="connsiteX1" fmla="*/ 5811500 w 11623000"/>
              <a:gd name="connsiteY1" fmla="*/ 0 h 11623000"/>
              <a:gd name="connsiteX2" fmla="*/ 11623000 w 11623000"/>
              <a:gd name="connsiteY2" fmla="*/ 5811500 h 11623000"/>
              <a:gd name="connsiteX3" fmla="*/ 5811500 w 11623000"/>
              <a:gd name="connsiteY3" fmla="*/ 11623000 h 11623000"/>
              <a:gd name="connsiteX4" fmla="*/ 0 w 11623000"/>
              <a:gd name="connsiteY4" fmla="*/ 5811500 h 11623000"/>
              <a:gd name="connsiteX0" fmla="*/ 0 w 11623000"/>
              <a:gd name="connsiteY0" fmla="*/ 5811500 h 11623000"/>
              <a:gd name="connsiteX1" fmla="*/ 5811500 w 11623000"/>
              <a:gd name="connsiteY1" fmla="*/ 0 h 11623000"/>
              <a:gd name="connsiteX2" fmla="*/ 11623000 w 11623000"/>
              <a:gd name="connsiteY2" fmla="*/ 5811500 h 11623000"/>
              <a:gd name="connsiteX3" fmla="*/ 5811500 w 11623000"/>
              <a:gd name="connsiteY3" fmla="*/ 11623000 h 11623000"/>
              <a:gd name="connsiteX4" fmla="*/ 91440 w 11623000"/>
              <a:gd name="connsiteY4" fmla="*/ 5902940 h 11623000"/>
              <a:gd name="connsiteX0" fmla="*/ 5722399 w 11533899"/>
              <a:gd name="connsiteY0" fmla="*/ 0 h 11623000"/>
              <a:gd name="connsiteX1" fmla="*/ 11533899 w 11533899"/>
              <a:gd name="connsiteY1" fmla="*/ 5811500 h 11623000"/>
              <a:gd name="connsiteX2" fmla="*/ 5722399 w 11533899"/>
              <a:gd name="connsiteY2" fmla="*/ 11623000 h 11623000"/>
              <a:gd name="connsiteX3" fmla="*/ 2339 w 11533899"/>
              <a:gd name="connsiteY3" fmla="*/ 5902940 h 11623000"/>
              <a:gd name="connsiteX0" fmla="*/ 11533899 w 11533899"/>
              <a:gd name="connsiteY0" fmla="*/ 0 h 5811500"/>
              <a:gd name="connsiteX1" fmla="*/ 5722399 w 11533899"/>
              <a:gd name="connsiteY1" fmla="*/ 5811500 h 5811500"/>
              <a:gd name="connsiteX2" fmla="*/ 2339 w 11533899"/>
              <a:gd name="connsiteY2" fmla="*/ 91440 h 5811500"/>
              <a:gd name="connsiteX0" fmla="*/ 5811500 w 5811500"/>
              <a:gd name="connsiteY0" fmla="*/ 0 h 5811500"/>
              <a:gd name="connsiteX1" fmla="*/ 0 w 5811500"/>
              <a:gd name="connsiteY1" fmla="*/ 5811500 h 581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811500" h="5811500">
                <a:moveTo>
                  <a:pt x="5811500" y="0"/>
                </a:moveTo>
                <a:cubicBezTo>
                  <a:pt x="5811500" y="3209603"/>
                  <a:pt x="3209603" y="5811500"/>
                  <a:pt x="0" y="5811500"/>
                </a:cubicBezTo>
              </a:path>
            </a:pathLst>
          </a:cu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015995" y="749"/>
            <a:ext cx="0" cy="6858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-2" y="-9525"/>
            <a:ext cx="3015995" cy="12708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712799" y="537702"/>
            <a:ext cx="5071196" cy="169277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Что такое </a:t>
            </a:r>
          </a:p>
          <a:p>
            <a:r>
              <a:rPr lang="ru-RU" sz="6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воспитание</a:t>
            </a:r>
            <a:r>
              <a:rPr lang="ru-RU" sz="6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0" y="1270832"/>
            <a:ext cx="12192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Равнобедренный треугольник 19"/>
          <p:cNvSpPr/>
          <p:nvPr/>
        </p:nvSpPr>
        <p:spPr>
          <a:xfrm rot="18708893" flipV="1">
            <a:off x="4062822" y="492357"/>
            <a:ext cx="561263" cy="1008000"/>
          </a:xfrm>
          <a:prstGeom prst="triangle">
            <a:avLst/>
          </a:prstGeom>
          <a:solidFill>
            <a:srgbClr val="F2F0E8"/>
          </a:solidFill>
          <a:ln w="12700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725356" y="3101836"/>
            <a:ext cx="9837994" cy="15696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Целенаправленное управление процессом развития личности 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H="1">
            <a:off x="1576642" y="3101836"/>
            <a:ext cx="3957" cy="1584000"/>
          </a:xfrm>
          <a:prstGeom prst="line">
            <a:avLst/>
          </a:prstGeom>
          <a:ln w="1111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-2" y="5473619"/>
            <a:ext cx="12192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0" y="2378827"/>
            <a:ext cx="12192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0" y="70503"/>
            <a:ext cx="3015995" cy="193899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85725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Цели и задачи работы педагога</a:t>
            </a:r>
          </a:p>
          <a:p>
            <a:pPr marL="85725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 контексте развития личности ребенка</a:t>
            </a:r>
          </a:p>
        </p:txBody>
      </p:sp>
    </p:spTree>
    <p:extLst>
      <p:ext uri="{BB962C8B-B14F-4D97-AF65-F5344CB8AC3E}">
        <p14:creationId xmlns:p14="http://schemas.microsoft.com/office/powerpoint/2010/main" val="3375476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4235" y="145137"/>
            <a:ext cx="6321355" cy="1325563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Museo Sans Cyrl 900" panose="02000000000000000000" pitchFamily="2" charset="0"/>
                <a:cs typeface="Lato" panose="020F0502020204030203" pitchFamily="34" charset="0"/>
              </a:rPr>
              <a:t>Цель воспитания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96591" y="5997390"/>
            <a:ext cx="2743200" cy="365125"/>
          </a:xfrm>
        </p:spPr>
        <p:txBody>
          <a:bodyPr/>
          <a:lstStyle/>
          <a:p>
            <a:fld id="{3411A219-CF96-1344-A62E-CCE2C0A7E7EC}" type="slidenum">
              <a:rPr lang="ru-RU" sz="2800" b="1" smtClean="0">
                <a:latin typeface="Museo Sans Cyrl 900" panose="02000000000000000000" pitchFamily="2" charset="0"/>
              </a:rPr>
              <a:t>15</a:t>
            </a:fld>
            <a:endParaRPr lang="ru-RU" sz="2800" b="1" dirty="0">
              <a:latin typeface="Museo Sans Cyrl 900" panose="02000000000000000000" pitchFamily="2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95E762D-1C4A-1E47-AE82-C5BFAD925F9D}"/>
              </a:ext>
            </a:extLst>
          </p:cNvPr>
          <p:cNvSpPr/>
          <p:nvPr/>
        </p:nvSpPr>
        <p:spPr>
          <a:xfrm>
            <a:off x="905483" y="1853757"/>
            <a:ext cx="103810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>
              <a:latin typeface="Museo Sans Cyrl 700" panose="02000000000000000000" pitchFamily="2" charset="0"/>
            </a:endParaRPr>
          </a:p>
        </p:txBody>
      </p:sp>
      <p:sp>
        <p:nvSpPr>
          <p:cNvPr id="5" name="Стрелка вправо 4">
            <a:extLst>
              <a:ext uri="{FF2B5EF4-FFF2-40B4-BE49-F238E27FC236}">
                <a16:creationId xmlns:a16="http://schemas.microsoft.com/office/drawing/2014/main" id="{76E5BED2-AE96-B241-840C-A08691A7F132}"/>
              </a:ext>
            </a:extLst>
          </p:cNvPr>
          <p:cNvSpPr/>
          <p:nvPr/>
        </p:nvSpPr>
        <p:spPr>
          <a:xfrm>
            <a:off x="1555668" y="2735841"/>
            <a:ext cx="723982" cy="534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>
            <a:extLst>
              <a:ext uri="{FF2B5EF4-FFF2-40B4-BE49-F238E27FC236}">
                <a16:creationId xmlns:a16="http://schemas.microsoft.com/office/drawing/2014/main" id="{1A2C9D77-AF30-164F-B476-B14908EE67E7}"/>
              </a:ext>
            </a:extLst>
          </p:cNvPr>
          <p:cNvSpPr/>
          <p:nvPr/>
        </p:nvSpPr>
        <p:spPr>
          <a:xfrm>
            <a:off x="1555668" y="3952374"/>
            <a:ext cx="723982" cy="534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>
            <a:extLst>
              <a:ext uri="{FF2B5EF4-FFF2-40B4-BE49-F238E27FC236}">
                <a16:creationId xmlns:a16="http://schemas.microsoft.com/office/drawing/2014/main" id="{5F339FBA-C99C-7041-864B-0FE6FE5B46E0}"/>
              </a:ext>
            </a:extLst>
          </p:cNvPr>
          <p:cNvSpPr/>
          <p:nvPr/>
        </p:nvSpPr>
        <p:spPr>
          <a:xfrm>
            <a:off x="1555668" y="5168907"/>
            <a:ext cx="723982" cy="534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>
            <a:extLst>
              <a:ext uri="{FF2B5EF4-FFF2-40B4-BE49-F238E27FC236}">
                <a16:creationId xmlns:a16="http://schemas.microsoft.com/office/drawing/2014/main" id="{9B096307-978E-554A-BE9F-4E40B7E3B834}"/>
              </a:ext>
            </a:extLst>
          </p:cNvPr>
          <p:cNvSpPr/>
          <p:nvPr/>
        </p:nvSpPr>
        <p:spPr>
          <a:xfrm>
            <a:off x="1555668" y="1634467"/>
            <a:ext cx="723982" cy="534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68085BF-888C-AE45-8FE1-A33741A80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3281" y="1560980"/>
            <a:ext cx="924963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sz="2000" dirty="0">
                <a:latin typeface="Museo Sans Cyrl 300" panose="02000000000000000000" pitchFamily="2" charset="0"/>
              </a:rPr>
              <a:t>Цель формулируется на основе базовых общественных ценностей – семья, труд, отечество, природа, мир, знания, культура, здоровье, человек</a:t>
            </a:r>
            <a:endParaRPr lang="ru-RU" altLang="ru-RU" sz="2000" dirty="0">
              <a:latin typeface="Museo Sans Cyrl 300" panose="02000000000000000000" pitchFamily="2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05A041B3-BAAB-DE42-A7B5-9CBC7F614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3281" y="2649093"/>
            <a:ext cx="81724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sz="2000" dirty="0">
                <a:latin typeface="Museo Sans Cyrl 300" panose="02000000000000000000" pitchFamily="2" charset="0"/>
              </a:rPr>
              <a:t>Акцент не на соответствии ребенка единому стандарту, а на позитивной динамике его развития</a:t>
            </a:r>
            <a:endParaRPr lang="ru-RU" altLang="ru-RU" sz="2000" dirty="0">
              <a:latin typeface="Museo Sans Cyrl 300" panose="02000000000000000000" pitchFamily="2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861BE76-DCE1-B246-AACD-B12AA2935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3281" y="3711737"/>
            <a:ext cx="885323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sz="2000" dirty="0">
                <a:latin typeface="Museo Sans Cyrl 300" panose="02000000000000000000" pitchFamily="2" charset="0"/>
              </a:rPr>
              <a:t>Цель конкретизируется в соответствии с возрастными особенностями школьников: в ней выделяются целевые приоритеты, соответствующие 3-м уровням общего образования</a:t>
            </a:r>
            <a:endParaRPr lang="ru-RU" altLang="ru-RU" sz="2000" dirty="0">
              <a:latin typeface="Museo Sans Cyrl 300" panose="02000000000000000000" pitchFamily="2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8886246C-F47B-5043-ACB3-88FE7838D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3281" y="5020177"/>
            <a:ext cx="81057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sz="2000" dirty="0">
                <a:latin typeface="Museo Sans Cyrl 300" panose="02000000000000000000" pitchFamily="2" charset="0"/>
              </a:rPr>
              <a:t>На основе цели формулируются примерные задачи воспитания, способствующие ее достижению</a:t>
            </a:r>
            <a:endParaRPr lang="ru-RU" altLang="ru-RU" sz="2000" dirty="0">
              <a:latin typeface="Museo Sans Cyrl 300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46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106518" y="1228392"/>
            <a:ext cx="2068323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проявляется:</a:t>
            </a:r>
          </a:p>
        </p:txBody>
      </p:sp>
      <p:sp>
        <p:nvSpPr>
          <p:cNvPr id="18" name="Дуга 17"/>
          <p:cNvSpPr>
            <a:spLocks noChangeAspect="1"/>
          </p:cNvSpPr>
          <p:nvPr/>
        </p:nvSpPr>
        <p:spPr>
          <a:xfrm rot="2700000">
            <a:off x="-943362" y="1534398"/>
            <a:ext cx="4902717" cy="4902717"/>
          </a:xfrm>
          <a:prstGeom prst="arc">
            <a:avLst>
              <a:gd name="adj1" fmla="val 11408173"/>
              <a:gd name="adj2" fmla="val 4790818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8"/>
          <p:cNvSpPr>
            <a:spLocks noChangeAspect="1"/>
          </p:cNvSpPr>
          <p:nvPr/>
        </p:nvSpPr>
        <p:spPr>
          <a:xfrm>
            <a:off x="2769078" y="70503"/>
            <a:ext cx="6768000" cy="6768000"/>
          </a:xfrm>
          <a:custGeom>
            <a:avLst/>
            <a:gdLst>
              <a:gd name="connsiteX0" fmla="*/ 0 w 11623000"/>
              <a:gd name="connsiteY0" fmla="*/ 5811500 h 11623000"/>
              <a:gd name="connsiteX1" fmla="*/ 5811500 w 11623000"/>
              <a:gd name="connsiteY1" fmla="*/ 0 h 11623000"/>
              <a:gd name="connsiteX2" fmla="*/ 11623000 w 11623000"/>
              <a:gd name="connsiteY2" fmla="*/ 5811500 h 11623000"/>
              <a:gd name="connsiteX3" fmla="*/ 5811500 w 11623000"/>
              <a:gd name="connsiteY3" fmla="*/ 11623000 h 11623000"/>
              <a:gd name="connsiteX4" fmla="*/ 0 w 11623000"/>
              <a:gd name="connsiteY4" fmla="*/ 5811500 h 11623000"/>
              <a:gd name="connsiteX0" fmla="*/ 0 w 11623000"/>
              <a:gd name="connsiteY0" fmla="*/ 5811500 h 11623000"/>
              <a:gd name="connsiteX1" fmla="*/ 5811500 w 11623000"/>
              <a:gd name="connsiteY1" fmla="*/ 0 h 11623000"/>
              <a:gd name="connsiteX2" fmla="*/ 11623000 w 11623000"/>
              <a:gd name="connsiteY2" fmla="*/ 5811500 h 11623000"/>
              <a:gd name="connsiteX3" fmla="*/ 5811500 w 11623000"/>
              <a:gd name="connsiteY3" fmla="*/ 11623000 h 11623000"/>
              <a:gd name="connsiteX4" fmla="*/ 91440 w 11623000"/>
              <a:gd name="connsiteY4" fmla="*/ 5902940 h 11623000"/>
              <a:gd name="connsiteX0" fmla="*/ 5722399 w 11533899"/>
              <a:gd name="connsiteY0" fmla="*/ 0 h 11623000"/>
              <a:gd name="connsiteX1" fmla="*/ 11533899 w 11533899"/>
              <a:gd name="connsiteY1" fmla="*/ 5811500 h 11623000"/>
              <a:gd name="connsiteX2" fmla="*/ 5722399 w 11533899"/>
              <a:gd name="connsiteY2" fmla="*/ 11623000 h 11623000"/>
              <a:gd name="connsiteX3" fmla="*/ 2339 w 11533899"/>
              <a:gd name="connsiteY3" fmla="*/ 5902940 h 11623000"/>
              <a:gd name="connsiteX0" fmla="*/ 11533899 w 11533899"/>
              <a:gd name="connsiteY0" fmla="*/ 0 h 5811500"/>
              <a:gd name="connsiteX1" fmla="*/ 5722399 w 11533899"/>
              <a:gd name="connsiteY1" fmla="*/ 5811500 h 5811500"/>
              <a:gd name="connsiteX2" fmla="*/ 2339 w 11533899"/>
              <a:gd name="connsiteY2" fmla="*/ 91440 h 5811500"/>
              <a:gd name="connsiteX0" fmla="*/ 5811500 w 5811500"/>
              <a:gd name="connsiteY0" fmla="*/ 0 h 5811500"/>
              <a:gd name="connsiteX1" fmla="*/ 0 w 5811500"/>
              <a:gd name="connsiteY1" fmla="*/ 5811500 h 581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811500" h="5811500">
                <a:moveTo>
                  <a:pt x="5811500" y="0"/>
                </a:moveTo>
                <a:cubicBezTo>
                  <a:pt x="5811500" y="3209603"/>
                  <a:pt x="3209603" y="5811500"/>
                  <a:pt x="0" y="5811500"/>
                </a:cubicBezTo>
              </a:path>
            </a:pathLst>
          </a:cu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>
            <a:spLocks noChangeAspect="1"/>
          </p:cNvSpPr>
          <p:nvPr/>
        </p:nvSpPr>
        <p:spPr>
          <a:xfrm>
            <a:off x="2251189" y="90749"/>
            <a:ext cx="6768000" cy="6768000"/>
          </a:xfrm>
          <a:custGeom>
            <a:avLst/>
            <a:gdLst>
              <a:gd name="connsiteX0" fmla="*/ 0 w 11623000"/>
              <a:gd name="connsiteY0" fmla="*/ 5811500 h 11623000"/>
              <a:gd name="connsiteX1" fmla="*/ 5811500 w 11623000"/>
              <a:gd name="connsiteY1" fmla="*/ 0 h 11623000"/>
              <a:gd name="connsiteX2" fmla="*/ 11623000 w 11623000"/>
              <a:gd name="connsiteY2" fmla="*/ 5811500 h 11623000"/>
              <a:gd name="connsiteX3" fmla="*/ 5811500 w 11623000"/>
              <a:gd name="connsiteY3" fmla="*/ 11623000 h 11623000"/>
              <a:gd name="connsiteX4" fmla="*/ 0 w 11623000"/>
              <a:gd name="connsiteY4" fmla="*/ 5811500 h 11623000"/>
              <a:gd name="connsiteX0" fmla="*/ 0 w 11623000"/>
              <a:gd name="connsiteY0" fmla="*/ 5811500 h 11623000"/>
              <a:gd name="connsiteX1" fmla="*/ 5811500 w 11623000"/>
              <a:gd name="connsiteY1" fmla="*/ 0 h 11623000"/>
              <a:gd name="connsiteX2" fmla="*/ 11623000 w 11623000"/>
              <a:gd name="connsiteY2" fmla="*/ 5811500 h 11623000"/>
              <a:gd name="connsiteX3" fmla="*/ 5811500 w 11623000"/>
              <a:gd name="connsiteY3" fmla="*/ 11623000 h 11623000"/>
              <a:gd name="connsiteX4" fmla="*/ 91440 w 11623000"/>
              <a:gd name="connsiteY4" fmla="*/ 5902940 h 11623000"/>
              <a:gd name="connsiteX0" fmla="*/ 5722399 w 11533899"/>
              <a:gd name="connsiteY0" fmla="*/ 0 h 11623000"/>
              <a:gd name="connsiteX1" fmla="*/ 11533899 w 11533899"/>
              <a:gd name="connsiteY1" fmla="*/ 5811500 h 11623000"/>
              <a:gd name="connsiteX2" fmla="*/ 5722399 w 11533899"/>
              <a:gd name="connsiteY2" fmla="*/ 11623000 h 11623000"/>
              <a:gd name="connsiteX3" fmla="*/ 2339 w 11533899"/>
              <a:gd name="connsiteY3" fmla="*/ 5902940 h 11623000"/>
              <a:gd name="connsiteX0" fmla="*/ 11533899 w 11533899"/>
              <a:gd name="connsiteY0" fmla="*/ 0 h 5811500"/>
              <a:gd name="connsiteX1" fmla="*/ 5722399 w 11533899"/>
              <a:gd name="connsiteY1" fmla="*/ 5811500 h 5811500"/>
              <a:gd name="connsiteX2" fmla="*/ 2339 w 11533899"/>
              <a:gd name="connsiteY2" fmla="*/ 91440 h 5811500"/>
              <a:gd name="connsiteX0" fmla="*/ 5811500 w 5811500"/>
              <a:gd name="connsiteY0" fmla="*/ 0 h 5811500"/>
              <a:gd name="connsiteX1" fmla="*/ 0 w 5811500"/>
              <a:gd name="connsiteY1" fmla="*/ 5811500 h 581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811500" h="5811500">
                <a:moveTo>
                  <a:pt x="5811500" y="0"/>
                </a:moveTo>
                <a:cubicBezTo>
                  <a:pt x="5811500" y="3209603"/>
                  <a:pt x="3209603" y="5811500"/>
                  <a:pt x="0" y="5811500"/>
                </a:cubicBezTo>
              </a:path>
            </a:pathLst>
          </a:cu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015995" y="749"/>
            <a:ext cx="0" cy="6858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-1" y="1"/>
            <a:ext cx="3015996" cy="12708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70503"/>
            <a:ext cx="3015995" cy="193899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85725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Цели и задачи работы педагога</a:t>
            </a:r>
          </a:p>
          <a:p>
            <a:pPr marL="85725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 контексте развития личности ребенка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3421151" y="3213551"/>
            <a:ext cx="788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4099392" y="681770"/>
            <a:ext cx="7619690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Личностное развитие школьников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12241" y="1818555"/>
            <a:ext cx="7606842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85725"/>
            <a:r>
              <a:rPr lang="ru-RU" sz="2000" cap="small" dirty="0">
                <a:latin typeface="Arial" panose="020B0604020202020204" pitchFamily="34" charset="0"/>
                <a:cs typeface="Arial" panose="020B0604020202020204" pitchFamily="34" charset="0"/>
              </a:rPr>
              <a:t>на уровне начальной школы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112240" y="2218665"/>
            <a:ext cx="7422535" cy="923330"/>
          </a:xfrm>
          <a:prstGeom prst="rect">
            <a:avLst/>
          </a:prstGeom>
          <a:solidFill>
            <a:srgbClr val="F2F0E8"/>
          </a:solidFill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усвоении знаний основных норм, которые общество выработало на основе ценностей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(то есть,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 усвоении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социально значимых знаний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112241" y="3342050"/>
            <a:ext cx="7606842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85725"/>
            <a:r>
              <a:rPr lang="ru-RU" sz="2000" cap="small" dirty="0">
                <a:latin typeface="Arial" panose="020B0604020202020204" pitchFamily="34" charset="0"/>
                <a:cs typeface="Arial" panose="020B0604020202020204" pitchFamily="34" charset="0"/>
              </a:rPr>
              <a:t>на уровне средней школы</a:t>
            </a:r>
          </a:p>
        </p:txBody>
      </p:sp>
      <p:cxnSp>
        <p:nvCxnSpPr>
          <p:cNvPr id="3" name="Прямая соединительная линия 2"/>
          <p:cNvCxnSpPr>
            <a:stCxn id="6" idx="3"/>
          </p:cNvCxnSpPr>
          <p:nvPr/>
        </p:nvCxnSpPr>
        <p:spPr>
          <a:xfrm>
            <a:off x="3015995" y="1039999"/>
            <a:ext cx="9174010" cy="2308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4112240" y="3832909"/>
            <a:ext cx="7908955" cy="646331"/>
          </a:xfrm>
          <a:prstGeom prst="rect">
            <a:avLst/>
          </a:prstGeom>
          <a:solidFill>
            <a:srgbClr val="F2F0E8"/>
          </a:solidFill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развитии их позитивных </a:t>
            </a:r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отношений к общественным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ценностям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(то есть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 развитии социально значимых отношений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112240" y="4846988"/>
            <a:ext cx="7606842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85725"/>
            <a:r>
              <a:rPr lang="ru-RU" sz="2000" cap="small" dirty="0">
                <a:latin typeface="Arial" panose="020B0604020202020204" pitchFamily="34" charset="0"/>
                <a:cs typeface="Arial" panose="020B0604020202020204" pitchFamily="34" charset="0"/>
              </a:rPr>
              <a:t>на уровне старшей школы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112241" y="5364098"/>
            <a:ext cx="7934687" cy="1200329"/>
          </a:xfrm>
          <a:prstGeom prst="rect">
            <a:avLst/>
          </a:prstGeom>
          <a:solidFill>
            <a:srgbClr val="F2F0E8"/>
          </a:solidFill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приобретении ими соответствующего ценностям опыта поведения, опыта применения сформированных знаний и отношений на практике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(то есть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 приобретении опыта осуществления социально значимых дел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3421151" y="4661351"/>
            <a:ext cx="788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727744" y="1818966"/>
            <a:ext cx="0" cy="464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Равнобедренный треугольник 19"/>
          <p:cNvSpPr>
            <a:spLocks noChangeAspect="1"/>
          </p:cNvSpPr>
          <p:nvPr/>
        </p:nvSpPr>
        <p:spPr>
          <a:xfrm rot="18132020" flipV="1">
            <a:off x="3311516" y="324048"/>
            <a:ext cx="527411" cy="936000"/>
          </a:xfrm>
          <a:prstGeom prst="triangle">
            <a:avLst/>
          </a:prstGeom>
          <a:solidFill>
            <a:srgbClr val="F2F0E8"/>
          </a:solidFill>
          <a:ln w="12700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445618" y="2655587"/>
            <a:ext cx="2200001" cy="2970758"/>
            <a:chOff x="474876" y="2502269"/>
            <a:chExt cx="2200001" cy="2970758"/>
          </a:xfrm>
        </p:grpSpPr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02988" y="2502269"/>
              <a:ext cx="1571889" cy="2889167"/>
            </a:xfrm>
            <a:prstGeom prst="rect">
              <a:avLst/>
            </a:prstGeom>
          </p:spPr>
        </p:pic>
        <p:pic>
          <p:nvPicPr>
            <p:cNvPr id="26" name="Рисунок 2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4876" y="3141995"/>
              <a:ext cx="1125143" cy="23310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738858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1478" y="97895"/>
            <a:ext cx="9260423" cy="2001443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7030A0"/>
                </a:solidFill>
                <a:latin typeface="Museo Sans Cyrl 900" panose="02000000000000000000" pitchFamily="2" charset="0"/>
              </a:rPr>
              <a:t>Цель конкретизируется по трем уровням</a:t>
            </a:r>
            <a:r>
              <a:rPr lang="ru-RU" sz="1300" b="1" dirty="0">
                <a:solidFill>
                  <a:srgbClr val="7030A0"/>
                </a:solidFill>
                <a:latin typeface="Museo Sans Cyrl 900" panose="02000000000000000000" pitchFamily="2" charset="0"/>
              </a:rPr>
              <a:t> </a:t>
            </a:r>
            <a:r>
              <a:rPr lang="ru-RU" sz="1300" i="1" dirty="0">
                <a:solidFill>
                  <a:srgbClr val="7030A0"/>
                </a:solidFill>
              </a:rPr>
              <a:t>Работа педагогов, направленная на достижение поставленной цели,</a:t>
            </a:r>
            <a:r>
              <a:rPr lang="ru-RU" sz="1300" b="1" i="1" dirty="0">
                <a:solidFill>
                  <a:srgbClr val="7030A0"/>
                </a:solidFill>
              </a:rPr>
              <a:t> позволит ребенку</a:t>
            </a:r>
            <a:r>
              <a:rPr lang="ru-RU" sz="1300" i="1" dirty="0">
                <a:solidFill>
                  <a:srgbClr val="7030A0"/>
                </a:solidFill>
              </a:rPr>
              <a:t> получить необходимые социальные навыки, которые помогут ему лучше ориентироваться в сложном мире человеческих взаимоотношений, эффективнее налаживать коммуникацию с окружающими, увереннее себя чувствовать во взаимодействии с ними, продуктивнее сотрудничать с людьми разных возрастов и разного социального положения, смелее искать и находить выходы из трудных жизненных ситуаций, осмысленнее выбирать свой жизненный путь в сложных поисках счастья для себя и окружающих его людей.</a:t>
            </a:r>
            <a:br>
              <a:rPr lang="ru-RU" sz="1300" dirty="0">
                <a:solidFill>
                  <a:srgbClr val="7030A0"/>
                </a:solidFill>
              </a:rPr>
            </a:br>
            <a:br>
              <a:rPr lang="ru-RU" sz="2800" b="1" dirty="0">
                <a:latin typeface="Museo Sans Cyrl 900" panose="02000000000000000000" pitchFamily="2" charset="0"/>
              </a:rPr>
            </a:br>
            <a:endParaRPr lang="ru-RU" sz="2800" b="1" dirty="0">
              <a:latin typeface="Museo Sans Cyrl 900" panose="02000000000000000000" pitchFamily="2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06318" y="5985745"/>
            <a:ext cx="2743200" cy="365125"/>
          </a:xfrm>
        </p:spPr>
        <p:txBody>
          <a:bodyPr/>
          <a:lstStyle/>
          <a:p>
            <a:fld id="{3411A219-CF96-1344-A62E-CCE2C0A7E7EC}" type="slidenum">
              <a:rPr lang="ru-RU" sz="2800" b="1" smtClean="0">
                <a:latin typeface="Museo Sans Cyrl 900" panose="02000000000000000000" pitchFamily="2" charset="0"/>
              </a:rPr>
              <a:t>17</a:t>
            </a:fld>
            <a:endParaRPr lang="ru-RU" sz="2800" b="1" dirty="0">
              <a:latin typeface="Museo Sans Cyrl 900" panose="02000000000000000000" pitchFamily="2" charset="0"/>
            </a:endParaRPr>
          </a:p>
        </p:txBody>
      </p:sp>
      <p:sp>
        <p:nvSpPr>
          <p:cNvPr id="5" name="Стрелка вправо 4">
            <a:extLst>
              <a:ext uri="{FF2B5EF4-FFF2-40B4-BE49-F238E27FC236}">
                <a16:creationId xmlns:a16="http://schemas.microsoft.com/office/drawing/2014/main" id="{58A5F135-4452-BC46-A008-991645F65C1C}"/>
              </a:ext>
            </a:extLst>
          </p:cNvPr>
          <p:cNvSpPr/>
          <p:nvPr/>
        </p:nvSpPr>
        <p:spPr>
          <a:xfrm>
            <a:off x="1637488" y="2054316"/>
            <a:ext cx="855023" cy="4634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трелка вправо 5">
            <a:extLst>
              <a:ext uri="{FF2B5EF4-FFF2-40B4-BE49-F238E27FC236}">
                <a16:creationId xmlns:a16="http://schemas.microsoft.com/office/drawing/2014/main" id="{D7FED904-0D11-1549-BA5A-787DEE488489}"/>
              </a:ext>
            </a:extLst>
          </p:cNvPr>
          <p:cNvSpPr/>
          <p:nvPr/>
        </p:nvSpPr>
        <p:spPr>
          <a:xfrm>
            <a:off x="1637489" y="3538219"/>
            <a:ext cx="855023" cy="4634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>
            <a:extLst>
              <a:ext uri="{FF2B5EF4-FFF2-40B4-BE49-F238E27FC236}">
                <a16:creationId xmlns:a16="http://schemas.microsoft.com/office/drawing/2014/main" id="{7438A219-AFD0-3D42-A7CD-545C4A86D806}"/>
              </a:ext>
            </a:extLst>
          </p:cNvPr>
          <p:cNvSpPr/>
          <p:nvPr/>
        </p:nvSpPr>
        <p:spPr>
          <a:xfrm>
            <a:off x="1637488" y="4758662"/>
            <a:ext cx="855023" cy="4634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5EC4C1-8A01-3440-8FE7-D8E6CD2E8A9F}"/>
              </a:ext>
            </a:extLst>
          </p:cNvPr>
          <p:cNvSpPr txBox="1"/>
          <p:nvPr/>
        </p:nvSpPr>
        <p:spPr>
          <a:xfrm>
            <a:off x="2849217" y="4513336"/>
            <a:ext cx="843795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Museo Sans Cyrl 300" panose="02000000000000000000" pitchFamily="2" charset="0"/>
              </a:rPr>
              <a:t>Приобретение школьниками социально значимых знаний </a:t>
            </a:r>
            <a:r>
              <a:rPr lang="ru-RU" sz="1200" i="1" dirty="0">
                <a:solidFill>
                  <a:srgbClr val="7030A0"/>
                </a:solidFill>
              </a:rPr>
              <a:t>Знание их станет базой для развития социально значимых отношений школьников и накопления ими социально значимого опыта.</a:t>
            </a:r>
            <a:endParaRPr lang="ru-RU" sz="1200" dirty="0">
              <a:solidFill>
                <a:srgbClr val="7030A0"/>
              </a:solidFill>
              <a:latin typeface="Museo Sans Cyrl 300" panose="02000000000000000000" pitchFamily="2" charset="0"/>
            </a:endParaRPr>
          </a:p>
          <a:p>
            <a:r>
              <a:rPr lang="ru-RU" sz="1200" i="1" dirty="0"/>
              <a:t>Выделение данного приоритета связано с особенностями детей младшего школьного возраста: с их потребностью самоутвердиться в своем новом социальном статусе - статусе школьника, то есть научиться соответствовать предъявляемым к носителям данного статуса нормам и принятым традициям поведения. </a:t>
            </a:r>
            <a:r>
              <a:rPr lang="ru-RU" sz="1200" dirty="0"/>
              <a:t>Такого рода нормы и традиции задаются в гимназии педагогами и воспринимаются детьми именно как нормы и традиции поведения школьника. </a:t>
            </a:r>
            <a:r>
              <a:rPr lang="ru-RU" sz="1200" i="1" dirty="0"/>
              <a:t>Знание их станет базой для развития социально значимых отношений школьников и накопления ими опыта осуществления социально значимых дел и в дальнейшем,</a:t>
            </a:r>
            <a:r>
              <a:rPr lang="ru-RU" sz="1200" dirty="0"/>
              <a:t> в подростковом и юношеском возрасте</a:t>
            </a:r>
            <a:r>
              <a:rPr lang="ru-RU" sz="1200" i="1" dirty="0"/>
              <a:t>.</a:t>
            </a:r>
            <a:endParaRPr lang="ru-RU" sz="1200" dirty="0">
              <a:latin typeface="Museo Sans Cyrl 300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8D2064-B605-5142-BA90-1B05806B784C}"/>
              </a:ext>
            </a:extLst>
          </p:cNvPr>
          <p:cNvSpPr txBox="1"/>
          <p:nvPr/>
        </p:nvSpPr>
        <p:spPr>
          <a:xfrm>
            <a:off x="2950863" y="3292893"/>
            <a:ext cx="770103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Museo Sans Cyrl 300" panose="02000000000000000000" pitchFamily="2" charset="0"/>
              </a:rPr>
              <a:t>Развитие их социально значимых отношений</a:t>
            </a:r>
            <a:r>
              <a:rPr lang="en-US" i="1" dirty="0"/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связано</a:t>
            </a:r>
            <a:r>
              <a:rPr lang="en-US" sz="1200" i="1" dirty="0">
                <a:solidFill>
                  <a:srgbClr val="7030A0"/>
                </a:solidFill>
              </a:rPr>
              <a:t> с </a:t>
            </a:r>
            <a:r>
              <a:rPr lang="en-US" sz="1200" i="1" dirty="0" err="1">
                <a:solidFill>
                  <a:srgbClr val="7030A0"/>
                </a:solidFill>
              </a:rPr>
              <a:t>особенностями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детей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подросткового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возраста</a:t>
            </a:r>
            <a:r>
              <a:rPr lang="en-US" sz="1200" i="1" dirty="0">
                <a:solidFill>
                  <a:srgbClr val="7030A0"/>
                </a:solidFill>
              </a:rPr>
              <a:t>: с </a:t>
            </a:r>
            <a:r>
              <a:rPr lang="en-US" sz="1200" i="1" dirty="0" err="1">
                <a:solidFill>
                  <a:srgbClr val="7030A0"/>
                </a:solidFill>
              </a:rPr>
              <a:t>их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стремлением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утвердить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себя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как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личность</a:t>
            </a:r>
            <a:r>
              <a:rPr lang="en-US" sz="1200" i="1" dirty="0">
                <a:solidFill>
                  <a:srgbClr val="7030A0"/>
                </a:solidFill>
              </a:rPr>
              <a:t> в </a:t>
            </a:r>
            <a:r>
              <a:rPr lang="en-US" sz="1200" i="1" dirty="0" err="1">
                <a:solidFill>
                  <a:srgbClr val="7030A0"/>
                </a:solidFill>
              </a:rPr>
              <a:t>системе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отношений</a:t>
            </a:r>
            <a:r>
              <a:rPr lang="en-US" sz="1200" i="1" dirty="0">
                <a:solidFill>
                  <a:srgbClr val="7030A0"/>
                </a:solidFill>
              </a:rPr>
              <a:t>, </a:t>
            </a:r>
            <a:r>
              <a:rPr lang="en-US" sz="1200" i="1" dirty="0" err="1">
                <a:solidFill>
                  <a:srgbClr val="7030A0"/>
                </a:solidFill>
              </a:rPr>
              <a:t>свойственных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взрослому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миру</a:t>
            </a:r>
            <a:r>
              <a:rPr lang="en-US" sz="1200" i="1" dirty="0">
                <a:solidFill>
                  <a:srgbClr val="7030A0"/>
                </a:solidFill>
              </a:rPr>
              <a:t>. В </a:t>
            </a:r>
            <a:r>
              <a:rPr lang="en-US" sz="1200" i="1" dirty="0" err="1">
                <a:solidFill>
                  <a:srgbClr val="7030A0"/>
                </a:solidFill>
              </a:rPr>
              <a:t>этом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возрасте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особую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значимость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для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детей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приобретает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становление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их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собственной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жизненной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позиции</a:t>
            </a:r>
            <a:r>
              <a:rPr lang="en-US" sz="1200" i="1" dirty="0">
                <a:solidFill>
                  <a:srgbClr val="7030A0"/>
                </a:solidFill>
              </a:rPr>
              <a:t>, </a:t>
            </a:r>
            <a:r>
              <a:rPr lang="en-US" sz="1200" i="1" dirty="0" err="1">
                <a:solidFill>
                  <a:srgbClr val="7030A0"/>
                </a:solidFill>
              </a:rPr>
              <a:t>собственных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ценностных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ориентаций</a:t>
            </a:r>
            <a:r>
              <a:rPr lang="en-US" sz="1200" i="1" dirty="0">
                <a:solidFill>
                  <a:srgbClr val="7030A0"/>
                </a:solidFill>
              </a:rPr>
              <a:t>. </a:t>
            </a:r>
            <a:r>
              <a:rPr lang="en-US" sz="1200" i="1" dirty="0" err="1">
                <a:solidFill>
                  <a:srgbClr val="7030A0"/>
                </a:solidFill>
              </a:rPr>
              <a:t>Подростковый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возраст</a:t>
            </a:r>
            <a:r>
              <a:rPr lang="en-US" sz="1200" i="1" dirty="0">
                <a:solidFill>
                  <a:srgbClr val="7030A0"/>
                </a:solidFill>
              </a:rPr>
              <a:t> – </a:t>
            </a:r>
            <a:r>
              <a:rPr lang="en-US" sz="1200" i="1" dirty="0" err="1">
                <a:solidFill>
                  <a:srgbClr val="7030A0"/>
                </a:solidFill>
              </a:rPr>
              <a:t>наиболее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удачный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возраст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для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развития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социально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значимых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отношений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школьников</a:t>
            </a:r>
            <a:endParaRPr lang="ru-RU" sz="1200" dirty="0">
              <a:solidFill>
                <a:srgbClr val="7030A0"/>
              </a:solidFill>
              <a:latin typeface="Museo Sans Cyrl 300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906816B-D195-E74B-8A95-241DD34C4837}"/>
              </a:ext>
            </a:extLst>
          </p:cNvPr>
          <p:cNvSpPr txBox="1"/>
          <p:nvPr/>
        </p:nvSpPr>
        <p:spPr>
          <a:xfrm>
            <a:off x="2849217" y="1579051"/>
            <a:ext cx="804721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Museo Sans Cyrl 300" panose="02000000000000000000" pitchFamily="2" charset="0"/>
              </a:rPr>
              <a:t>Накопление ими опыта социально </a:t>
            </a:r>
          </a:p>
          <a:p>
            <a:r>
              <a:rPr lang="ru-RU" sz="2800" dirty="0">
                <a:latin typeface="Museo Sans Cyrl 300" panose="02000000000000000000" pitchFamily="2" charset="0"/>
              </a:rPr>
              <a:t>значимых дел</a:t>
            </a:r>
            <a:r>
              <a:rPr lang="en-US" i="1" dirty="0"/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Выделение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данного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приоритета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связано</a:t>
            </a:r>
            <a:r>
              <a:rPr lang="en-US" sz="1200" i="1" dirty="0">
                <a:solidFill>
                  <a:srgbClr val="7030A0"/>
                </a:solidFill>
              </a:rPr>
              <a:t> с </a:t>
            </a:r>
            <a:r>
              <a:rPr lang="en-US" sz="1200" i="1" dirty="0" err="1">
                <a:solidFill>
                  <a:srgbClr val="7030A0"/>
                </a:solidFill>
              </a:rPr>
              <a:t>особенностями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школьников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юношеского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возраста</a:t>
            </a:r>
            <a:r>
              <a:rPr lang="en-US" sz="1200" i="1" dirty="0">
                <a:solidFill>
                  <a:srgbClr val="7030A0"/>
                </a:solidFill>
              </a:rPr>
              <a:t>: с </a:t>
            </a:r>
            <a:r>
              <a:rPr lang="en-US" sz="1200" i="1" dirty="0" err="1">
                <a:solidFill>
                  <a:srgbClr val="7030A0"/>
                </a:solidFill>
              </a:rPr>
              <a:t>их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потребностью</a:t>
            </a:r>
            <a:r>
              <a:rPr lang="en-US" sz="1200" i="1" dirty="0">
                <a:solidFill>
                  <a:srgbClr val="7030A0"/>
                </a:solidFill>
              </a:rPr>
              <a:t> в </a:t>
            </a:r>
            <a:r>
              <a:rPr lang="en-US" sz="1200" i="1" dirty="0" err="1">
                <a:solidFill>
                  <a:srgbClr val="7030A0"/>
                </a:solidFill>
              </a:rPr>
              <a:t>жизненном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самоопределении</a:t>
            </a:r>
            <a:r>
              <a:rPr lang="en-US" sz="1200" i="1" dirty="0">
                <a:solidFill>
                  <a:srgbClr val="7030A0"/>
                </a:solidFill>
              </a:rPr>
              <a:t>, в </a:t>
            </a:r>
            <a:r>
              <a:rPr lang="en-US" sz="1200" i="1" dirty="0" err="1">
                <a:solidFill>
                  <a:srgbClr val="7030A0"/>
                </a:solidFill>
              </a:rPr>
              <a:t>выборе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дальнейшего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жизненного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пути</a:t>
            </a:r>
            <a:r>
              <a:rPr lang="en-US" sz="1200" i="1" dirty="0">
                <a:solidFill>
                  <a:srgbClr val="7030A0"/>
                </a:solidFill>
              </a:rPr>
              <a:t>, </a:t>
            </a:r>
            <a:r>
              <a:rPr lang="en-US" sz="1200" i="1" dirty="0" err="1">
                <a:solidFill>
                  <a:srgbClr val="7030A0"/>
                </a:solidFill>
              </a:rPr>
              <a:t>который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открывается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перед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ними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на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пороге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самостоятельной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взрослой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жизни</a:t>
            </a:r>
            <a:r>
              <a:rPr lang="en-US" sz="1200" i="1" dirty="0">
                <a:solidFill>
                  <a:srgbClr val="7030A0"/>
                </a:solidFill>
              </a:rPr>
              <a:t>. </a:t>
            </a:r>
            <a:r>
              <a:rPr lang="en-US" sz="1200" i="1" dirty="0" err="1">
                <a:solidFill>
                  <a:srgbClr val="7030A0"/>
                </a:solidFill>
              </a:rPr>
              <a:t>Сделать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правильный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выбор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старшеклассникам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поможет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имеющийся</a:t>
            </a:r>
            <a:r>
              <a:rPr lang="en-US" sz="1200" i="1" dirty="0">
                <a:solidFill>
                  <a:srgbClr val="7030A0"/>
                </a:solidFill>
              </a:rPr>
              <a:t> у </a:t>
            </a:r>
            <a:r>
              <a:rPr lang="en-US" sz="1200" i="1" dirty="0" err="1">
                <a:solidFill>
                  <a:srgbClr val="7030A0"/>
                </a:solidFill>
              </a:rPr>
              <a:t>них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реальный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практический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опыт</a:t>
            </a:r>
            <a:r>
              <a:rPr lang="en-US" sz="1200" i="1" dirty="0">
                <a:solidFill>
                  <a:srgbClr val="7030A0"/>
                </a:solidFill>
              </a:rPr>
              <a:t>, </a:t>
            </a:r>
            <a:r>
              <a:rPr lang="en-US" sz="1200" i="1" dirty="0" err="1">
                <a:solidFill>
                  <a:srgbClr val="7030A0"/>
                </a:solidFill>
              </a:rPr>
              <a:t>который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они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могут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приобрести</a:t>
            </a:r>
            <a:r>
              <a:rPr lang="en-US" sz="1200" i="1" dirty="0">
                <a:solidFill>
                  <a:srgbClr val="7030A0"/>
                </a:solidFill>
              </a:rPr>
              <a:t> в </a:t>
            </a:r>
            <a:r>
              <a:rPr lang="en-US" sz="1200" i="1" dirty="0" err="1">
                <a:solidFill>
                  <a:srgbClr val="7030A0"/>
                </a:solidFill>
              </a:rPr>
              <a:t>том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числе</a:t>
            </a:r>
            <a:r>
              <a:rPr lang="en-US" sz="1200" i="1" dirty="0">
                <a:solidFill>
                  <a:srgbClr val="7030A0"/>
                </a:solidFill>
              </a:rPr>
              <a:t> и в </a:t>
            </a:r>
            <a:r>
              <a:rPr lang="en-US" sz="1200" dirty="0" err="1">
                <a:solidFill>
                  <a:srgbClr val="7030A0"/>
                </a:solidFill>
              </a:rPr>
              <a:t>гимназии</a:t>
            </a:r>
            <a:r>
              <a:rPr lang="en-US" sz="1200" i="1" dirty="0">
                <a:solidFill>
                  <a:srgbClr val="7030A0"/>
                </a:solidFill>
              </a:rPr>
              <a:t>. </a:t>
            </a:r>
            <a:r>
              <a:rPr lang="en-US" sz="1200" i="1" dirty="0" err="1">
                <a:solidFill>
                  <a:srgbClr val="7030A0"/>
                </a:solidFill>
              </a:rPr>
              <a:t>Важно</a:t>
            </a:r>
            <a:r>
              <a:rPr lang="en-US" sz="1200" i="1" dirty="0">
                <a:solidFill>
                  <a:srgbClr val="7030A0"/>
                </a:solidFill>
              </a:rPr>
              <a:t>, </a:t>
            </a:r>
            <a:r>
              <a:rPr lang="en-US" sz="1200" i="1" dirty="0" err="1">
                <a:solidFill>
                  <a:srgbClr val="7030A0"/>
                </a:solidFill>
              </a:rPr>
              <a:t>чтобы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этот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опыт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оказался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социально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значимым</a:t>
            </a:r>
            <a:r>
              <a:rPr lang="en-US" sz="1200" i="1" dirty="0">
                <a:solidFill>
                  <a:srgbClr val="7030A0"/>
                </a:solidFill>
              </a:rPr>
              <a:t>, </a:t>
            </a:r>
            <a:r>
              <a:rPr lang="en-US" sz="1200" i="1" dirty="0" err="1">
                <a:solidFill>
                  <a:srgbClr val="7030A0"/>
                </a:solidFill>
              </a:rPr>
              <a:t>так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как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именно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он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поможет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гармоничному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вхождению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школьников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во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взрослую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жизнь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r>
              <a:rPr lang="en-US" sz="1200" i="1" dirty="0" err="1">
                <a:solidFill>
                  <a:srgbClr val="7030A0"/>
                </a:solidFill>
              </a:rPr>
              <a:t>окружающего</a:t>
            </a:r>
            <a:r>
              <a:rPr lang="en-US" sz="1200" i="1" dirty="0">
                <a:solidFill>
                  <a:srgbClr val="7030A0"/>
                </a:solidFill>
              </a:rPr>
              <a:t> </a:t>
            </a:r>
            <a:endParaRPr lang="ru-RU" sz="1200" dirty="0">
              <a:solidFill>
                <a:srgbClr val="7030A0"/>
              </a:solidFill>
              <a:latin typeface="Museo Sans Cyrl 300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00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73EA03-8F4D-4345-975F-0C28D6B59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7009" y="159026"/>
            <a:ext cx="10296939" cy="1232452"/>
          </a:xfrm>
        </p:spPr>
        <p:txBody>
          <a:bodyPr>
            <a:noAutofit/>
          </a:bodyPr>
          <a:lstStyle/>
          <a:p>
            <a:pPr latinLnBrk="1"/>
            <a:r>
              <a:rPr lang="ru-RU" sz="1800" b="1" i="1" dirty="0"/>
              <a:t>Целью</a:t>
            </a:r>
            <a:r>
              <a:rPr lang="ru-RU" sz="1800" i="1" dirty="0"/>
              <a:t> </a:t>
            </a:r>
            <a:r>
              <a:rPr lang="ru-RU" sz="1800" b="1" i="1" dirty="0"/>
              <a:t>воспитания</a:t>
            </a:r>
            <a:r>
              <a:rPr lang="ru-RU" sz="1800" i="1" dirty="0"/>
              <a:t> в гимназии является личностное развитие школьников.</a:t>
            </a:r>
            <a:br>
              <a:rPr lang="ru-RU" sz="1800" dirty="0"/>
            </a:br>
            <a:r>
              <a:rPr lang="ru-RU" sz="1800" b="1" i="1" dirty="0"/>
              <a:t>Целью деятельности педагога</a:t>
            </a:r>
            <a:r>
              <a:rPr lang="ru-RU" sz="1800" i="1" dirty="0"/>
              <a:t> является  обеспечение позитивной динамики развития личности каждого ученика с учетом его возрастных и индивидуальных психофизиологических  особенностей.</a:t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C2D66B-9688-4DB6-A414-F7C016CB3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7673" y="1391477"/>
            <a:ext cx="10891562" cy="5307497"/>
          </a:xfrm>
        </p:spPr>
        <p:txBody>
          <a:bodyPr>
            <a:normAutofit fontScale="70000" lnSpcReduction="20000"/>
          </a:bodyPr>
          <a:lstStyle/>
          <a:p>
            <a:r>
              <a:rPr lang="ru-RU" sz="2000" b="1" i="1" dirty="0"/>
              <a:t>Целевыми</a:t>
            </a:r>
            <a:r>
              <a:rPr lang="ru-RU" sz="2000" i="1" dirty="0"/>
              <a:t> </a:t>
            </a:r>
            <a:r>
              <a:rPr lang="ru-RU" sz="2000" b="1" i="1" dirty="0"/>
              <a:t>приоритетами,</a:t>
            </a:r>
            <a:r>
              <a:rPr lang="ru-RU" sz="2000" i="1" dirty="0"/>
              <a:t> </a:t>
            </a:r>
            <a:r>
              <a:rPr lang="ru-RU" sz="2000" b="1" i="1" dirty="0"/>
              <a:t>соответствующими трем уровням общего образования, являются следующие:</a:t>
            </a:r>
            <a:endParaRPr lang="ru-RU" sz="2000" dirty="0"/>
          </a:p>
          <a:p>
            <a:pPr>
              <a:buAutoNum type="arabicPeriod"/>
            </a:pPr>
            <a:r>
              <a:rPr lang="ru-RU" sz="2000" i="1" dirty="0">
                <a:solidFill>
                  <a:schemeClr val="accent2">
                    <a:lumMod val="75000"/>
                  </a:schemeClr>
                </a:solidFill>
              </a:rPr>
              <a:t>на 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уровне начального общего образования - </a:t>
            </a:r>
            <a:r>
              <a:rPr lang="ru-RU" sz="2000" i="1" dirty="0">
                <a:solidFill>
                  <a:schemeClr val="accent2">
                    <a:lumMod val="75000"/>
                  </a:schemeClr>
                </a:solidFill>
              </a:rPr>
              <a:t>создание благоприятных условий для усвоения школьниками социально значимых знаний – знаний основных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норм и традиций того общества, в котором они живут. </a:t>
            </a:r>
          </a:p>
          <a:p>
            <a:pPr marL="0" indent="0" latinLnBrk="1">
              <a:buNone/>
            </a:pPr>
            <a:r>
              <a:rPr lang="ru-RU" sz="2000" i="1" dirty="0">
                <a:solidFill>
                  <a:schemeClr val="tx1"/>
                </a:solidFill>
              </a:rPr>
              <a:t>К наиболее важным нормам и  традициям относятся следующие</a:t>
            </a:r>
            <a:r>
              <a:rPr lang="ru-RU" sz="2000" i="1" dirty="0"/>
              <a:t>: </a:t>
            </a:r>
            <a:r>
              <a:rPr lang="ru-RU" sz="2000" dirty="0"/>
              <a:t> </a:t>
            </a:r>
          </a:p>
          <a:p>
            <a:pPr latinLnBrk="1"/>
            <a:r>
              <a:rPr lang="ru-RU" dirty="0"/>
              <a:t>- быть любящим, послушным и отзывчивым сыном (дочерью), братом (сестрой), внуком (внучкой); уважать старших и заботиться о младших членах семьи; выполнять посильную для ребёнка домашнюю работу, помогая старшим;</a:t>
            </a:r>
          </a:p>
          <a:p>
            <a:pPr latinLnBrk="1"/>
            <a:r>
              <a:rPr lang="ru-RU" dirty="0"/>
              <a:t>- быть трудолюбивым, следуя принципу «делу — время, потехе — час» как в учебных занятиях, так и в домашних делах;</a:t>
            </a:r>
          </a:p>
          <a:p>
            <a:pPr latinLnBrk="1"/>
            <a:r>
              <a:rPr lang="ru-RU" dirty="0"/>
              <a:t>- знать и любить свою Родину – свой родной дом, двор, улицу, город, село, свою страну; </a:t>
            </a:r>
          </a:p>
          <a:p>
            <a:pPr latinLnBrk="1"/>
            <a:r>
              <a:rPr lang="ru-RU" dirty="0"/>
              <a:t>- беречь и охранять природу (ухаживать за комнатными растениями в классе или дома, заботиться о своих домашних питомцах и, по возможности, о бездомных животных в своем дворе; подкармливать птиц в морозные зимы; не засорять бытовым мусором улицы, леса, водоёмы);  </a:t>
            </a:r>
          </a:p>
          <a:p>
            <a:pPr latinLnBrk="1"/>
            <a:r>
              <a:rPr lang="ru-RU" dirty="0"/>
              <a:t>- проявлять миролюбие — не затевать конфликтов и стремиться решать спорные вопросы, не прибегая к силе; </a:t>
            </a:r>
          </a:p>
          <a:p>
            <a:pPr latinLnBrk="1"/>
            <a:r>
              <a:rPr lang="ru-RU" dirty="0"/>
              <a:t>- стремиться узнавать что-то новое, проявлять любознательность, ценить знания;</a:t>
            </a:r>
          </a:p>
          <a:p>
            <a:pPr latinLnBrk="1"/>
            <a:r>
              <a:rPr lang="ru-RU" dirty="0"/>
              <a:t>- быть вежливым и опрятным, скромным и приветливым;</a:t>
            </a:r>
          </a:p>
          <a:p>
            <a:pPr latinLnBrk="1"/>
            <a:r>
              <a:rPr lang="ru-RU" dirty="0"/>
              <a:t>- соблюдать правила личной гигиены, режим дня, вести здоровый образ жизни; </a:t>
            </a:r>
          </a:p>
          <a:p>
            <a:pPr latinLnBrk="1"/>
            <a:r>
              <a:rPr lang="ru-RU" dirty="0"/>
              <a:t>- уметь сопереживать, проявлять сострадание к попавшим в беду; стремиться устанавливать хорошие отношения с другими людьми; уметь прощать обиды, защищать слабых, по мере возможности помогать нуждающимся в этом  людям; уважительно относиться к людям иной национальной или религиозной принадлежности, иного имущественного положения, людям с ограниченными возможностями здоровья;</a:t>
            </a:r>
          </a:p>
          <a:p>
            <a:pPr latinLnBrk="1"/>
            <a:r>
              <a:rPr lang="ru-RU" dirty="0"/>
              <a:t>- быть уверенным в себе, открытым и общительным, не стесняться быть в чём-то непохожим на других ребят; уметь ставить перед собой цели и проявлять инициативу, отстаивать своё мнение и действовать самостоятельно, без помощи старших.  </a:t>
            </a:r>
          </a:p>
          <a:p>
            <a:pPr>
              <a:buAutoNum type="arabicPeriod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51482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003154-04E8-4C5D-A8C2-EF3EAD7CF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9774" y="119270"/>
            <a:ext cx="9834838" cy="1007165"/>
          </a:xfrm>
        </p:spPr>
        <p:txBody>
          <a:bodyPr>
            <a:noAutofit/>
          </a:bodyPr>
          <a:lstStyle/>
          <a:p>
            <a:r>
              <a:rPr lang="ru-RU" sz="1800" b="1" i="1" dirty="0"/>
              <a:t>2</a:t>
            </a:r>
            <a:r>
              <a:rPr lang="ru-RU" sz="1800" b="1" i="1" dirty="0">
                <a:solidFill>
                  <a:schemeClr val="accent4">
                    <a:lumMod val="50000"/>
                  </a:schemeClr>
                </a:solidFill>
              </a:rPr>
              <a:t>.</a:t>
            </a:r>
            <a:r>
              <a:rPr lang="ru-RU" sz="1800" i="1" dirty="0">
                <a:solidFill>
                  <a:schemeClr val="accent4">
                    <a:lumMod val="50000"/>
                  </a:schemeClr>
                </a:solidFill>
              </a:rPr>
              <a:t> На </a:t>
            </a:r>
            <a:r>
              <a:rPr lang="ru-RU" sz="1800" b="1" i="1" dirty="0">
                <a:solidFill>
                  <a:schemeClr val="accent4">
                    <a:lumMod val="50000"/>
                  </a:schemeClr>
                </a:solidFill>
              </a:rPr>
              <a:t>уровне основного общего образования</a:t>
            </a:r>
            <a:r>
              <a:rPr lang="ru-RU" sz="1800" i="1" dirty="0">
                <a:solidFill>
                  <a:schemeClr val="accent4">
                    <a:lumMod val="50000"/>
                  </a:schemeClr>
                </a:solidFill>
              </a:rPr>
              <a:t> приоритетом является создание благоприятных условий для развития социально значимых отношений школьников, и, прежде всего, ценностных отношений:</a:t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D7A607-C7EC-45BB-B4FD-A1D907C9F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1235" y="1126435"/>
            <a:ext cx="10628243" cy="5612295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/>
              <a:t>- к семье как главной опоре в жизни человека и источнику его счастья;</a:t>
            </a:r>
            <a:endParaRPr lang="ru-RU" dirty="0"/>
          </a:p>
          <a:p>
            <a:r>
              <a:rPr lang="ru-RU" i="1" dirty="0"/>
              <a:t>- к труду как основному способу достижения жизненного благополучия человека, залогу его успешного профессионального самоопределения и ощущения уверенности в завтрашнем дне; </a:t>
            </a:r>
            <a:endParaRPr lang="ru-RU" dirty="0"/>
          </a:p>
          <a:p>
            <a:r>
              <a:rPr lang="ru-RU" i="1" dirty="0"/>
              <a:t>- к своему отечеству, своей малой и большой Родине как месту, в котором человек вырос и познал первые радости и неудачи, которая завещана ему предками и которую нужно оберегать; </a:t>
            </a:r>
            <a:endParaRPr lang="ru-RU" dirty="0"/>
          </a:p>
          <a:p>
            <a:r>
              <a:rPr lang="ru-RU" i="1" dirty="0"/>
              <a:t>- к природе как источнику жизни на Земле, основе самого ее существования, нуждающейся в защите и постоянном внимании со стороны человека; </a:t>
            </a:r>
            <a:endParaRPr lang="ru-RU" dirty="0"/>
          </a:p>
          <a:p>
            <a:r>
              <a:rPr lang="ru-RU" i="1" dirty="0"/>
              <a:t>- к миру как главному принципу человеческого общежития, условию крепкой дружбы, налаживания отношений с коллегами по работе в будущем и создания благоприятного микроклимата в своей собственной семье;</a:t>
            </a:r>
            <a:endParaRPr lang="ru-RU" dirty="0"/>
          </a:p>
          <a:p>
            <a:r>
              <a:rPr lang="ru-RU" i="1" dirty="0"/>
              <a:t>- к знаниям как интеллектуальному ресурсу, обеспечивающему будущее человека, как результату кропотливого, но увлекательного учебного труда; </a:t>
            </a:r>
            <a:endParaRPr lang="ru-RU" dirty="0"/>
          </a:p>
          <a:p>
            <a:r>
              <a:rPr lang="ru-RU" i="1" dirty="0"/>
              <a:t>- к культуре как духовному богатству общества и важному условию ощущения человеком полноты проживаемой жизни, которое дают ему чтение, музыка, искусство, театр, творческое самовыражение;</a:t>
            </a:r>
            <a:endParaRPr lang="ru-RU" dirty="0"/>
          </a:p>
          <a:p>
            <a:r>
              <a:rPr lang="ru-RU" i="1" dirty="0"/>
              <a:t>- к здоровью как залогу долгой и активной жизни человека, его хорошего настроения и оптимистичного взгляда на мир;</a:t>
            </a:r>
            <a:endParaRPr lang="ru-RU" dirty="0"/>
          </a:p>
          <a:p>
            <a:r>
              <a:rPr lang="ru-RU" i="1" dirty="0"/>
              <a:t>- к окружающим людям как безусловной и абсолютной ценности, как равноправным социальным партнерам, с которыми необходимо выстраивать доброжелательные и </a:t>
            </a:r>
            <a:r>
              <a:rPr lang="ru-RU" i="1" dirty="0" err="1"/>
              <a:t>взаимоподдерживающие</a:t>
            </a:r>
            <a:r>
              <a:rPr lang="ru-RU" i="1" dirty="0"/>
              <a:t> отношения, дающие человеку радость общения и позволяющие избегать чувства одиночества;</a:t>
            </a:r>
            <a:endParaRPr lang="ru-RU" dirty="0"/>
          </a:p>
          <a:p>
            <a:r>
              <a:rPr lang="ru-RU" i="1" dirty="0"/>
              <a:t>- к самим себе как хозяевам своей судьбы, самоопределяющимся и </a:t>
            </a:r>
            <a:r>
              <a:rPr lang="ru-RU" i="1" dirty="0" err="1"/>
              <a:t>самореализующимся</a:t>
            </a:r>
            <a:r>
              <a:rPr lang="ru-RU" i="1" dirty="0"/>
              <a:t> личностям, отвечающим за свое собственное будущее.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4508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A66EBC-44B5-4132-BCDE-1C8CA8F4D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765" y="212036"/>
            <a:ext cx="9887848" cy="49033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Пример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88289B-E609-49C9-82F4-894558326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5703" y="702366"/>
            <a:ext cx="10853532" cy="5943598"/>
          </a:xfrm>
        </p:spPr>
        <p:txBody>
          <a:bodyPr>
            <a:normAutofit lnSpcReduction="10000"/>
          </a:bodyPr>
          <a:lstStyle/>
          <a:p>
            <a:pPr algn="just" latinLnBrk="1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МБОУ Гимназия №16 расположена в Центральном районе г. Красноярска, социальная инфраструктура района отличается наполненностью образовательными, социальными, молодежными  и культурными учреждениями. Что позволяет привлекать их в качестве партнеров к решению задач. </a:t>
            </a:r>
          </a:p>
          <a:p>
            <a:pPr algn="just" latinLnBrk="1"/>
            <a:r>
              <a:rPr lang="ru-RU" b="1" dirty="0">
                <a:solidFill>
                  <a:schemeClr val="accent2"/>
                </a:solidFill>
              </a:rPr>
              <a:t>Гимназия – это школа с многолетней историей, прочными традициям, поддерживаемыми педагогами, учащимися, выпускниками, родителями. </a:t>
            </a:r>
          </a:p>
          <a:p>
            <a:pPr algn="just" latinLnBrk="1"/>
            <a:r>
              <a:rPr lang="ru-RU" b="1" dirty="0"/>
              <a:t>Основной контингент семей отличается высоким уровнем мотивации на развитие детей и получение ими  качественного образования (80% учащихся включено в большое количество  программ  дополнительного образования города), готовностью вести диалог по планированию и выстраиванию образовательного процесса. </a:t>
            </a:r>
          </a:p>
          <a:p>
            <a:pPr algn="just" latinLnBrk="1"/>
            <a:r>
              <a:rPr lang="ru-RU" b="1" dirty="0">
                <a:solidFill>
                  <a:schemeClr val="accent2"/>
                </a:solidFill>
              </a:rPr>
              <a:t>Методическая деятельность гимназии ориентирована как  на развитие и укрепление лучших собственных практик, так и на изучение и внедрение современных тенденций образования. Так, гимназия является краевой площадкой ИПК «Практики ОВЗ» (в гимназии обучаются дети разной нозологии), краевой площадкой ИПК «Читательская грамотность», городской площадкой ИПК «</a:t>
            </a:r>
            <a:r>
              <a:rPr lang="ru-RU" b="1" dirty="0" err="1">
                <a:solidFill>
                  <a:schemeClr val="accent2"/>
                </a:solidFill>
              </a:rPr>
              <a:t>Критериальное</a:t>
            </a:r>
            <a:r>
              <a:rPr lang="ru-RU" b="1" dirty="0">
                <a:solidFill>
                  <a:schemeClr val="accent2"/>
                </a:solidFill>
              </a:rPr>
              <a:t> оценивание». </a:t>
            </a:r>
          </a:p>
          <a:p>
            <a:pPr algn="just"/>
            <a:r>
              <a:rPr lang="ru-RU" b="1" dirty="0"/>
              <a:t>Приоритетными формами организации воспитательного процесса являются детско-взрослые объединения в рамках деятельности  структурных подразделений (музей «История школы от первого лица» , ФСК «Медведь»), литературного клуба «Открой свою книгу», исторического клуба «Гаудеамус», клуба «Семейное счастье», клуба «Патриот».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69236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DB2B2-C85C-41D9-9C1E-7C8A7EC1F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0261" y="0"/>
            <a:ext cx="9914352" cy="1192696"/>
          </a:xfrm>
        </p:spPr>
        <p:txBody>
          <a:bodyPr>
            <a:normAutofit fontScale="90000"/>
          </a:bodyPr>
          <a:lstStyle/>
          <a:p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</a:rPr>
              <a:t>3</a:t>
            </a:r>
            <a:r>
              <a:rPr lang="ru-RU" sz="2000" i="1" dirty="0">
                <a:solidFill>
                  <a:schemeClr val="accent4">
                    <a:lumMod val="50000"/>
                  </a:schemeClr>
                </a:solidFill>
              </a:rPr>
              <a:t>. На </a:t>
            </a: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</a:rPr>
              <a:t>уровне среднего общего образования</a:t>
            </a:r>
            <a:r>
              <a:rPr lang="ru-RU" sz="2000" i="1" dirty="0">
                <a:solidFill>
                  <a:schemeClr val="accent4">
                    <a:lumMod val="50000"/>
                  </a:schemeClr>
                </a:solidFill>
              </a:rPr>
              <a:t> приоритетом является создание благоприятных условий для приобретения школьниками опыта осуществления социально значимых дел</a:t>
            </a:r>
            <a:r>
              <a:rPr lang="ru-RU" i="1" dirty="0"/>
              <a:t>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B833F3-E500-4241-A380-3A12680E5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59" y="1099930"/>
            <a:ext cx="10376453" cy="563217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i="1" dirty="0"/>
              <a:t>Под социально значимым опытом понимается:</a:t>
            </a:r>
            <a:endParaRPr lang="ru-RU" dirty="0"/>
          </a:p>
          <a:p>
            <a:r>
              <a:rPr lang="ru-RU" i="1" dirty="0"/>
              <a:t>- опыт дел, направленных на заботу о своей семье, родных и близких; </a:t>
            </a:r>
            <a:endParaRPr lang="ru-RU" dirty="0"/>
          </a:p>
          <a:p>
            <a:r>
              <a:rPr lang="ru-RU" i="1" dirty="0"/>
              <a:t>- трудовой опыт, опыт участия в производственной практике;</a:t>
            </a:r>
            <a:endParaRPr lang="ru-RU" dirty="0"/>
          </a:p>
          <a:p>
            <a:r>
              <a:rPr lang="ru-RU" i="1" dirty="0"/>
              <a:t>- опыт дел, направленных на пользу своему родному городу или селу, стране в целом, опыт деятельного выражения собственной гражданской позиции; </a:t>
            </a:r>
            <a:endParaRPr lang="ru-RU" dirty="0"/>
          </a:p>
          <a:p>
            <a:r>
              <a:rPr lang="ru-RU" i="1" dirty="0"/>
              <a:t>- опыт природоохранных дел;</a:t>
            </a:r>
            <a:endParaRPr lang="ru-RU" dirty="0"/>
          </a:p>
          <a:p>
            <a:r>
              <a:rPr lang="ru-RU" i="1" dirty="0"/>
              <a:t>- опыт разрешения возникающих конфликтных ситуаций в школе, дома или на улице;</a:t>
            </a:r>
            <a:endParaRPr lang="ru-RU" dirty="0"/>
          </a:p>
          <a:p>
            <a:r>
              <a:rPr lang="ru-RU" i="1" dirty="0"/>
              <a:t>- опыт самостоятельного приобретения новых знаний, проведения научных исследований, опыт проектной деятельности;</a:t>
            </a:r>
            <a:endParaRPr lang="ru-RU" dirty="0"/>
          </a:p>
          <a:p>
            <a:r>
              <a:rPr lang="ru-RU" i="1" dirty="0"/>
              <a:t>- опыт изучения, защиты и восстановления культурного наследия человечества, опыт создания собственных произведений культуры, опыт творческого самовыражения; </a:t>
            </a:r>
            <a:endParaRPr lang="ru-RU" dirty="0"/>
          </a:p>
          <a:p>
            <a:r>
              <a:rPr lang="ru-RU" i="1" dirty="0"/>
              <a:t>- опыт ведения здорового образа жизни и заботы о здоровье других людей; </a:t>
            </a:r>
            <a:endParaRPr lang="ru-RU" dirty="0"/>
          </a:p>
          <a:p>
            <a:r>
              <a:rPr lang="ru-RU" i="1" dirty="0"/>
              <a:t>- опыт оказания помощи окружающим, заботы о малышах или пожилых людях, волонтерский опыт;</a:t>
            </a:r>
            <a:endParaRPr lang="ru-RU" dirty="0"/>
          </a:p>
          <a:p>
            <a:r>
              <a:rPr lang="ru-RU" i="1" dirty="0"/>
              <a:t>- опыт самопознания и самоанализа, опыт социально приемлемого самовыражения и самореализации.</a:t>
            </a:r>
            <a:endParaRPr lang="ru-RU" dirty="0"/>
          </a:p>
          <a:p>
            <a:r>
              <a:rPr lang="ru-RU" i="1" dirty="0"/>
              <a:t>Выделение в общей цели воспитания целевых приоритетов, связанных с возрастными особенностями воспитанников, не означает игнорирования других составляющих общей цели воспитания. Приоритет — это то, чему педагогам, работающим со школьниками конкретной возрастной категории, предстоит уделять первостепенное, но не единственное внимание.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6562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A38AEB-7B6A-4C9D-BE90-22681FC85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3844" y="219166"/>
            <a:ext cx="9622803" cy="727612"/>
          </a:xfrm>
        </p:spPr>
        <p:txBody>
          <a:bodyPr>
            <a:normAutofit fontScale="90000"/>
          </a:bodyPr>
          <a:lstStyle/>
          <a:p>
            <a:r>
              <a:rPr lang="ru-RU" sz="2000" u="sng" dirty="0"/>
              <a:t>ЦЕЛЬ ВОСПИТАНИЯ      в школе  – личностное развитие школьников, проявляющееся: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8B78C7-FA23-45D2-9E79-A9366CE12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0747" y="1086678"/>
            <a:ext cx="10205899" cy="5168348"/>
          </a:xfrm>
        </p:spPr>
        <p:txBody>
          <a:bodyPr>
            <a:normAutofit/>
          </a:bodyPr>
          <a:lstStyle/>
          <a:p>
            <a:r>
              <a:rPr lang="ru-RU" dirty="0"/>
              <a:t>1) в усвоении ими социально значимых знаний;</a:t>
            </a:r>
          </a:p>
          <a:p>
            <a:r>
              <a:rPr lang="ru-RU" dirty="0"/>
              <a:t>2) в развитии их социально значимых отношений;</a:t>
            </a:r>
          </a:p>
          <a:p>
            <a:r>
              <a:rPr lang="ru-RU" dirty="0"/>
              <a:t>3) в приобретении ими опыта осуществления социально значимых дел .</a:t>
            </a:r>
          </a:p>
          <a:p>
            <a:pPr marL="0" indent="0">
              <a:buNone/>
            </a:pPr>
            <a:r>
              <a:rPr lang="ru-RU" dirty="0"/>
              <a:t> </a:t>
            </a:r>
            <a:r>
              <a:rPr lang="ru-RU" b="1" dirty="0"/>
              <a:t>Целевые приоритеты воспитания детей младшего школьного возраста:</a:t>
            </a:r>
            <a:endParaRPr lang="ru-RU" dirty="0"/>
          </a:p>
          <a:p>
            <a:r>
              <a:rPr lang="ru-RU" dirty="0"/>
              <a:t>- уважать старших и заботиться о младших членах семьи; выполнять посильную  домашнюю работу,</a:t>
            </a:r>
          </a:p>
          <a:p>
            <a:r>
              <a:rPr lang="ru-RU" dirty="0"/>
              <a:t>- знать и любить свою Родину – свой родной дом, двор, улицу, город, свою страну;</a:t>
            </a:r>
          </a:p>
          <a:p>
            <a:r>
              <a:rPr lang="ru-RU" dirty="0"/>
              <a:t>- беречь и охранять природу,</a:t>
            </a:r>
          </a:p>
          <a:p>
            <a:r>
              <a:rPr lang="ru-RU" dirty="0"/>
              <a:t>- проявлять  дружелюбие,</a:t>
            </a:r>
          </a:p>
          <a:p>
            <a:r>
              <a:rPr lang="ru-RU" dirty="0"/>
              <a:t>-  проявлять любознательность, ценить знания;</a:t>
            </a:r>
          </a:p>
          <a:p>
            <a:r>
              <a:rPr lang="ru-RU" dirty="0"/>
              <a:t>- быть вежливым и опрятным,  соблюдать правила личной гигиены, режим дня.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05945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C89DA7E-8001-454C-98EE-D415FA142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1322" y="198783"/>
            <a:ext cx="9543290" cy="57124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Целевые приоритеты воспитания детей подросткового возраста(уровень основного общего образования) - создание благоприятных условий для развития социально значимых отношений школьников,</a:t>
            </a:r>
            <a:endParaRPr lang="ru-RU" dirty="0"/>
          </a:p>
          <a:p>
            <a:r>
              <a:rPr lang="ru-RU" dirty="0"/>
              <a:t>- к семье как главной опоре в жизни человека ;</a:t>
            </a:r>
          </a:p>
          <a:p>
            <a:r>
              <a:rPr lang="ru-RU" dirty="0"/>
              <a:t>- к труду как основному способу достижения жизненного благополучия человека, залогу его успешного профессионального самоопределения ;</a:t>
            </a:r>
          </a:p>
          <a:p>
            <a:r>
              <a:rPr lang="ru-RU" dirty="0"/>
              <a:t>- к своему отечеству, своей малой и большой Родине ;</a:t>
            </a:r>
          </a:p>
          <a:p>
            <a:r>
              <a:rPr lang="ru-RU" dirty="0"/>
              <a:t>- к природе как источнику жизни на Земле;</a:t>
            </a:r>
          </a:p>
          <a:p>
            <a:r>
              <a:rPr lang="ru-RU" dirty="0"/>
              <a:t>- к миру как главному принципу человеческого общежития;</a:t>
            </a:r>
          </a:p>
          <a:p>
            <a:r>
              <a:rPr lang="ru-RU" dirty="0"/>
              <a:t>- к знаниям как интеллектуальному ресурсу, обеспечивающему будущее человека;</a:t>
            </a:r>
          </a:p>
          <a:p>
            <a:r>
              <a:rPr lang="ru-RU" dirty="0"/>
              <a:t>- к культуре как духовному богатству общества;</a:t>
            </a:r>
          </a:p>
          <a:p>
            <a:r>
              <a:rPr lang="ru-RU" dirty="0"/>
              <a:t>- к здоровью как залогу долгой и активной жизни человека;</a:t>
            </a:r>
          </a:p>
          <a:p>
            <a:r>
              <a:rPr lang="ru-RU" dirty="0"/>
              <a:t>- к окружающим людям  как равноправным социальным партнерам, с которыми необходимо выстраивать доброжелательные  отношения;</a:t>
            </a:r>
          </a:p>
          <a:p>
            <a:r>
              <a:rPr lang="ru-RU" dirty="0"/>
              <a:t>- к самим себе как хозяевам своей судьбы;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83265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D21F13-C99E-414E-9822-1D2A23BD6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403" y="160284"/>
            <a:ext cx="8911687" cy="1280890"/>
          </a:xfrm>
        </p:spPr>
        <p:txBody>
          <a:bodyPr>
            <a:noAutofit/>
          </a:bodyPr>
          <a:lstStyle/>
          <a:p>
            <a:r>
              <a:rPr lang="ru-RU" sz="1800" b="1" dirty="0"/>
              <a:t>Целевые приоритеты воспитания детей юношеского  возраста(уровень среднего  общего образования) - создание благоприятных условий для приобретения школьниками опыта осуществления социально значимых дел:</a:t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9AD2A3-72E8-43F3-A440-5E9A924FB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9530" y="1441174"/>
            <a:ext cx="10296940" cy="52565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 </a:t>
            </a:r>
            <a:r>
              <a:rPr lang="ru-RU" dirty="0"/>
              <a:t>- опыт дел, направленных на заботу о своей семье, родных и близких;</a:t>
            </a:r>
          </a:p>
          <a:p>
            <a:r>
              <a:rPr lang="ru-RU" dirty="0"/>
              <a:t>- трудовой опыт, опыт участия в производственной практике;</a:t>
            </a:r>
          </a:p>
          <a:p>
            <a:r>
              <a:rPr lang="ru-RU" dirty="0"/>
              <a:t>-  опыт природоохранных дел;</a:t>
            </a:r>
          </a:p>
          <a:p>
            <a:r>
              <a:rPr lang="ru-RU" dirty="0"/>
              <a:t>- опыт разрешения возникающих конфликтных ситуаций в школе, дома или на улице;</a:t>
            </a:r>
          </a:p>
          <a:p>
            <a:r>
              <a:rPr lang="ru-RU" dirty="0"/>
              <a:t>- опыт самостоятельного приобретения новых знаний, проведения научных исследований, опыт проектной деятельности;</a:t>
            </a:r>
          </a:p>
          <a:p>
            <a:r>
              <a:rPr lang="ru-RU" dirty="0"/>
              <a:t>- опыт изучения, защиты и восстановления культурного наследия человечества, опыт создания собственных произведений культуры, опыт творческого самовыражения;</a:t>
            </a:r>
          </a:p>
          <a:p>
            <a:r>
              <a:rPr lang="ru-RU" dirty="0"/>
              <a:t>- опыт ведения здорового образа жизни и заботы о здоровье других людей;</a:t>
            </a:r>
          </a:p>
          <a:p>
            <a:r>
              <a:rPr lang="ru-RU" dirty="0"/>
              <a:t>- опыт оказания помощи окружающим, заботы о малышах или пожилых людях, волонтерский опыт;</a:t>
            </a:r>
          </a:p>
          <a:p>
            <a:r>
              <a:rPr lang="ru-RU" dirty="0"/>
              <a:t>- опыт самопознания и самоанализа, опыт социально приемлемого самовыражения и самореализации.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63031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822334-774B-4FE3-9E6A-765BB4C60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9700" y="226545"/>
            <a:ext cx="8915400" cy="436064"/>
          </a:xfrm>
        </p:spPr>
        <p:txBody>
          <a:bodyPr>
            <a:normAutofit fontScale="90000"/>
          </a:bodyPr>
          <a:lstStyle/>
          <a:p>
            <a:r>
              <a:rPr lang="ru-RU" sz="2200" b="1" dirty="0"/>
              <a:t>Задачи воспитания</a:t>
            </a:r>
            <a:br>
              <a:rPr lang="ru-RU" sz="2200" dirty="0"/>
            </a:br>
            <a:endParaRPr lang="ru-RU" sz="2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94DFFF-F695-4EBE-BB74-4DF76F952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9775" y="808383"/>
            <a:ext cx="10336696" cy="6049617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1) реализовывать воспитательные возможности общешкольных ключевых дел, поддерживать традиции их коллективного планирования, организации, проведения и анализа в школьном сообществе;</a:t>
            </a:r>
          </a:p>
          <a:p>
            <a:r>
              <a:rPr lang="ru-RU" dirty="0"/>
              <a:t>2) реализовывать потенциал классного руководства в воспитании школьников, поддерживать активное участие классных сообществ в жизни школы;</a:t>
            </a:r>
          </a:p>
          <a:p>
            <a:r>
              <a:rPr lang="ru-RU" dirty="0"/>
              <a:t>3) вовлекать школьников в кружки, секции, клубы, студии и иные объединения, работающие по школьным программам внеурочной деятельности, реализовывать их воспитательные возможности;</a:t>
            </a:r>
          </a:p>
          <a:p>
            <a:r>
              <a:rPr lang="ru-RU" dirty="0"/>
              <a:t>4) использовать в воспитании детей возможности школьного урока, поддерживать использование на уроках интерактивных форм занятий с учащимися;</a:t>
            </a:r>
          </a:p>
          <a:p>
            <a:r>
              <a:rPr lang="ru-RU" dirty="0"/>
              <a:t>5) инициировать и поддерживать ученическое самоуправление – как на уровне школы, так и на уровне классных сообществ;</a:t>
            </a:r>
          </a:p>
          <a:p>
            <a:r>
              <a:rPr lang="ru-RU" dirty="0"/>
              <a:t>6) поддерживать деятельность функционирующих на базе школы детских общественных объединений и организаций;</a:t>
            </a:r>
          </a:p>
          <a:p>
            <a:r>
              <a:rPr lang="ru-RU" dirty="0"/>
              <a:t>7) организовывать для школьников экскурсии, экспедиции, походы и реализовывать их воспитательный потенциал;</a:t>
            </a:r>
          </a:p>
          <a:p>
            <a:r>
              <a:rPr lang="ru-RU" dirty="0"/>
              <a:t>8) организовывать профориентационную работу со школьниками;</a:t>
            </a:r>
          </a:p>
          <a:p>
            <a:r>
              <a:rPr lang="ru-RU" dirty="0"/>
              <a:t>10) организовать работу с семьями школьников, их родителями или законными представителями, направленную на совместное решение проблем личностного развития детей;</a:t>
            </a:r>
          </a:p>
          <a:p>
            <a:r>
              <a:rPr lang="ru-RU" dirty="0"/>
              <a:t>11) организовывать работу школьных бумажных и электронных медиа, реализовывать их воспитательный потенциал; </a:t>
            </a:r>
          </a:p>
          <a:p>
            <a:r>
              <a:rPr lang="ru-RU" dirty="0"/>
              <a:t>12)  развивать предметно-эстетическую среду школы и реализовывать ее воспитательные возможности;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85041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EFDA5E-B789-4CE0-9AF4-550C6FD00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3606" y="0"/>
            <a:ext cx="9013203" cy="780620"/>
          </a:xfrm>
        </p:spPr>
        <p:txBody>
          <a:bodyPr>
            <a:normAutofit/>
          </a:bodyPr>
          <a:lstStyle/>
          <a:p>
            <a:r>
              <a:rPr lang="ru-RU" sz="2000" i="1" dirty="0"/>
              <a:t>Достижению поставленной цели воспитания школьников будет способствовать решение следующих основных </a:t>
            </a:r>
            <a:r>
              <a:rPr lang="ru-RU" sz="2000" b="1" i="1" dirty="0"/>
              <a:t>задач </a:t>
            </a:r>
            <a:endParaRPr lang="ru-RU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0F3891-0BE2-4C7B-AEF5-8431C984F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443" y="780619"/>
            <a:ext cx="11012557" cy="607738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lvl="0"/>
            <a:r>
              <a:rPr lang="ru-RU" sz="2300" dirty="0"/>
              <a:t>реализовывать воспитательные возможности общешкольных ключевых дел, поддерживать традиции их коллективного планирования, организации, проведения и анализа в школьном сообществе;</a:t>
            </a:r>
          </a:p>
          <a:p>
            <a:pPr lvl="0"/>
            <a:r>
              <a:rPr lang="ru-RU" sz="2300" dirty="0"/>
              <a:t>реализовывать потенциал классного руководства в воспитании учащихся:</a:t>
            </a:r>
          </a:p>
          <a:p>
            <a:pPr marL="0" indent="0">
              <a:buNone/>
            </a:pPr>
            <a:r>
              <a:rPr lang="ru-RU" sz="2300" dirty="0"/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  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координация образовательного процесса в классе;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- обеспечение положительной динамики образовательных результатов каждого обучающегося;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- формирование классного коллектива как воспитательной среды, обеспечивающей социализацию каждого ребенка;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-  создание благоприятных психолого-педагогических условий для развития и сохранения неповторимости личности, раскрытия потенциальных способностей, самоутверждения каждого обучающегося;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- формирование у обучающихся нравственных ценностей и духовных ориентиров, активной гражданской позиции, навыков здорового образа жизни, бережного отношения к окружающей среде, трудовой мотивации, готовности к жизни и труду в современном быстро меняющемся мире;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- организация системы отношений и системной работы через разнообразные формы воспитывающей деятельности, в том числе, коллективной и индивидуальной творческой деятельности, вовлекающей учащихся в разнообразные коммуникативные ситуации;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- гуманизация и гармонизация отношений между всеми участниками образовательного процесса, защита прав и интересов обучающихся;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-  развитие у обучающихся культуры межличностных отношений и умения взаимодействовать, работать в команде;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- поддержка активного участия классных сообществ в жизни гимназии.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32067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93602D2-E31B-41B0-ABEC-66D077692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9130" y="795131"/>
            <a:ext cx="9490282" cy="5553413"/>
          </a:xfrm>
        </p:spPr>
        <p:txBody>
          <a:bodyPr>
            <a:normAutofit fontScale="92500"/>
          </a:bodyPr>
          <a:lstStyle/>
          <a:p>
            <a:pPr lvl="0">
              <a:lnSpc>
                <a:spcPct val="150000"/>
              </a:lnSpc>
            </a:pPr>
            <a:r>
              <a:rPr lang="ru-RU" i="1" dirty="0"/>
              <a:t>вовлекать учащихся в </a:t>
            </a:r>
            <a:r>
              <a:rPr lang="ru-RU" dirty="0"/>
              <a:t>кружки, секции, клубы, детские объединения, работающие по гимназическим программам внеурочной деятельности и </a:t>
            </a:r>
            <a:r>
              <a:rPr lang="ru-RU" dirty="0">
                <a:solidFill>
                  <a:srgbClr val="C00000"/>
                </a:solidFill>
              </a:rPr>
              <a:t>дополнительным общеразвивающим программам</a:t>
            </a:r>
            <a:r>
              <a:rPr lang="ru-RU" dirty="0"/>
              <a:t>, </a:t>
            </a:r>
            <a:r>
              <a:rPr lang="ru-RU" i="1" dirty="0"/>
              <a:t>реализовывать их воспитательные возможности </a:t>
            </a:r>
            <a:r>
              <a:rPr lang="ru-RU" i="1" dirty="0">
                <a:solidFill>
                  <a:srgbClr val="C00000"/>
                </a:solidFill>
              </a:rPr>
              <a:t>посредством применения разнообразных технологий,  форм и методов работы, сообразных задачам возраста учащихся, входящих в состав учебных групп</a:t>
            </a:r>
            <a:r>
              <a:rPr lang="ru-RU" dirty="0">
                <a:solidFill>
                  <a:srgbClr val="C00000"/>
                </a:solidFill>
              </a:rPr>
              <a:t>;</a:t>
            </a:r>
          </a:p>
          <a:p>
            <a:pPr marL="0" lvl="0" indent="0">
              <a:lnSpc>
                <a:spcPct val="150000"/>
              </a:lnSpc>
              <a:buNone/>
            </a:pPr>
            <a:endParaRPr lang="ru-RU" dirty="0"/>
          </a:p>
          <a:p>
            <a:pPr lvl="0">
              <a:lnSpc>
                <a:spcPct val="150000"/>
              </a:lnSpc>
            </a:pPr>
            <a:r>
              <a:rPr lang="ru-RU" i="1" dirty="0"/>
              <a:t>использовать в воспитании детей возможности школьного урока, поддерживать использование на уроках интерактивных форм занятий с учащимися, </a:t>
            </a:r>
            <a:r>
              <a:rPr lang="ru-RU" i="1" dirty="0">
                <a:solidFill>
                  <a:srgbClr val="C00000"/>
                </a:solidFill>
              </a:rPr>
              <a:t>применение подходов </a:t>
            </a:r>
            <a:r>
              <a:rPr lang="ru-RU" i="1" dirty="0" err="1">
                <a:solidFill>
                  <a:srgbClr val="C00000"/>
                </a:solidFill>
              </a:rPr>
              <a:t>критериального</a:t>
            </a:r>
            <a:r>
              <a:rPr lang="ru-RU" i="1" dirty="0">
                <a:solidFill>
                  <a:srgbClr val="C00000"/>
                </a:solidFill>
              </a:rPr>
              <a:t> оценивания, использование в практике педагогов современных моделей урока, направленных на развитие критического мышления гимназистов, повышения их уровня читательской грамотности; включение в урок активных форм.</a:t>
            </a:r>
            <a:endParaRPr lang="ru-RU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68607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4CDB629-B91F-4D1A-A67F-9C8CFE68D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2383" y="636104"/>
            <a:ext cx="9172229" cy="5275118"/>
          </a:xfrm>
        </p:spPr>
        <p:txBody>
          <a:bodyPr/>
          <a:lstStyle/>
          <a:p>
            <a:pPr lvl="0"/>
            <a:r>
              <a:rPr lang="ru-RU" dirty="0"/>
              <a:t>инициировать и поддерживать ученическое самоуправление – как на уровне гимназии, так и на уровне классных сообществ; </a:t>
            </a:r>
          </a:p>
          <a:p>
            <a:pPr lvl="0"/>
            <a:r>
              <a:rPr lang="ru-RU" dirty="0"/>
              <a:t>поддерживать деятельность функционирующих на базе гимназии детско-взрослых </a:t>
            </a:r>
            <a:r>
              <a:rPr lang="ru-RU" strike="sngStrike" dirty="0">
                <a:solidFill>
                  <a:srgbClr val="C00000"/>
                </a:solidFill>
              </a:rPr>
              <a:t>общественных</a:t>
            </a:r>
            <a:r>
              <a:rPr lang="ru-RU" strike="sngStrike" dirty="0"/>
              <a:t> </a:t>
            </a:r>
            <a:r>
              <a:rPr lang="ru-RU" dirty="0"/>
              <a:t> объединений;</a:t>
            </a:r>
          </a:p>
          <a:p>
            <a:pPr lvl="0"/>
            <a:r>
              <a:rPr lang="ru-RU" dirty="0"/>
              <a:t>организовывать в школе волонтерскую деятельность и привлекать к ней учащихся для освоения ими новых видов социально значимой деятельности;</a:t>
            </a:r>
          </a:p>
          <a:p>
            <a:pPr lvl="0"/>
            <a:r>
              <a:rPr lang="ru-RU" i="1" dirty="0"/>
              <a:t>организовывать для учащихся </a:t>
            </a:r>
            <a:r>
              <a:rPr lang="ru-RU" dirty="0">
                <a:solidFill>
                  <a:srgbClr val="C00000"/>
                </a:solidFill>
              </a:rPr>
              <a:t>экскурсии</a:t>
            </a:r>
            <a:r>
              <a:rPr lang="ru-RU" dirty="0"/>
              <a:t> и реализовывать их воспитательный потенциал;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01657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CC9DE0C-4279-469B-9FFF-8416D2EF7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9774" y="344557"/>
            <a:ext cx="10522226" cy="6294782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50000"/>
              </a:lnSpc>
            </a:pPr>
            <a:r>
              <a:rPr lang="ru-RU" i="1" dirty="0"/>
              <a:t>организовывать профориентационную работу с учащимися;</a:t>
            </a:r>
            <a:endParaRPr lang="ru-RU" dirty="0"/>
          </a:p>
          <a:p>
            <a:pPr lvl="0">
              <a:lnSpc>
                <a:spcPct val="150000"/>
              </a:lnSpc>
            </a:pPr>
            <a:r>
              <a:rPr lang="ru-RU" i="1" dirty="0"/>
              <a:t>организовать работу </a:t>
            </a:r>
            <a:r>
              <a:rPr lang="ru-RU" i="1" dirty="0">
                <a:solidFill>
                  <a:srgbClr val="C00000"/>
                </a:solidFill>
              </a:rPr>
              <a:t>школьных электронных медиа</a:t>
            </a:r>
            <a:r>
              <a:rPr lang="ru-RU" i="1" dirty="0"/>
              <a:t>, реализовывать их воспитательный потенциал; </a:t>
            </a:r>
            <a:endParaRPr lang="ru-RU" dirty="0"/>
          </a:p>
          <a:p>
            <a:pPr lvl="0">
              <a:lnSpc>
                <a:spcPct val="150000"/>
              </a:lnSpc>
            </a:pPr>
            <a:r>
              <a:rPr lang="ru-RU" i="1" dirty="0"/>
              <a:t>развивать </a:t>
            </a:r>
            <a:r>
              <a:rPr lang="ru-RU" dirty="0"/>
              <a:t>предметно-эстетическую среду гимназии </a:t>
            </a:r>
            <a:r>
              <a:rPr lang="ru-RU" i="1" dirty="0"/>
              <a:t>и реализовывать ее воспитательные возможности;</a:t>
            </a:r>
            <a:endParaRPr lang="ru-RU" dirty="0"/>
          </a:p>
          <a:p>
            <a:pPr lvl="0">
              <a:lnSpc>
                <a:spcPct val="150000"/>
              </a:lnSpc>
            </a:pPr>
            <a:r>
              <a:rPr lang="ru-RU" i="1" dirty="0"/>
              <a:t>организовать работу с семьями учащихся, их родителями или законными представителями, направленную на совместное решение проблем личностного развития детей (</a:t>
            </a:r>
            <a:r>
              <a:rPr lang="ru-RU" i="1" dirty="0">
                <a:solidFill>
                  <a:srgbClr val="C00000"/>
                </a:solidFill>
              </a:rPr>
              <a:t>н</a:t>
            </a:r>
            <a:r>
              <a:rPr lang="ru-RU" dirty="0">
                <a:solidFill>
                  <a:srgbClr val="C00000"/>
                </a:solidFill>
              </a:rPr>
              <a:t>аладить конструктивные взаимоотношения, привлечь к организации интересной и полезной деятельности школьников, повышать педагогическую грамотность</a:t>
            </a:r>
            <a:r>
              <a:rPr lang="ru-RU" dirty="0"/>
              <a:t>).</a:t>
            </a:r>
          </a:p>
          <a:p>
            <a:pPr marL="0" lvl="0" indent="0">
              <a:lnSpc>
                <a:spcPct val="150000"/>
              </a:lnSpc>
              <a:buNone/>
            </a:pPr>
            <a:endParaRPr lang="ru-RU" dirty="0"/>
          </a:p>
          <a:p>
            <a:pPr marL="0" indent="0">
              <a:lnSpc>
                <a:spcPct val="150000"/>
              </a:lnSpc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Планомерная реализация поставленных задач позволит организовать в гимназии интересную и событийно насыщенную жизнь детей и педагогов, что станет эффективным способом профилактики антисоциального поведения учащихся.</a:t>
            </a:r>
          </a:p>
          <a:p>
            <a:pPr marL="0" lvl="0" indent="0">
              <a:lnSpc>
                <a:spcPct val="150000"/>
              </a:lnSpc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0132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B86D0DB-CB61-4764-A4FB-C9E99A5D2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461" y="159026"/>
            <a:ext cx="10707756" cy="6698974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Государственное бюджетное общеобразовательное учреждение города Москвы … </a:t>
            </a:r>
            <a:r>
              <a:rPr lang="ru-RU" b="1" dirty="0"/>
              <a:t>как комплекс</a:t>
            </a:r>
            <a:r>
              <a:rPr lang="ru-RU" dirty="0"/>
              <a:t>, состоящий </a:t>
            </a:r>
            <a:r>
              <a:rPr lang="ru-RU" b="1" dirty="0"/>
              <a:t>из 4 школьных и 4 дошкольных зданий, существует 6 лет</a:t>
            </a:r>
            <a:r>
              <a:rPr lang="ru-RU" dirty="0"/>
              <a:t>. Школа расположена на северо-востоке Москвы, в  </a:t>
            </a:r>
            <a:r>
              <a:rPr lang="ru-RU" dirty="0" err="1"/>
              <a:t>Лосиноостровском</a:t>
            </a:r>
            <a:r>
              <a:rPr lang="ru-RU" dirty="0"/>
              <a:t> </a:t>
            </a:r>
            <a:r>
              <a:rPr lang="ru-RU" b="1" dirty="0"/>
              <a:t>районе</a:t>
            </a:r>
            <a:r>
              <a:rPr lang="ru-RU" dirty="0"/>
              <a:t>,  основными чертами которого являются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компактность размещения, отсутствие промышленных предприятий,  обилие парковых зон,  отдалённость  от столичных культурных объектов и вместе с тем интересное историческое прошлое</a:t>
            </a:r>
            <a:r>
              <a:rPr lang="ru-RU" dirty="0"/>
              <a:t>. В последние годы район развивается,  меняет свой архитектурный облик, инфраструктуру, состав и численность населения.</a:t>
            </a:r>
          </a:p>
          <a:p>
            <a:r>
              <a:rPr lang="ru-RU" dirty="0"/>
              <a:t>Место расположения школы,  социальный состав населения,  уклад жизни района, сформированный  еще в 20-м веке, определяют и сегодня  особенности образовательной программы школы и программы воспитания. </a:t>
            </a:r>
            <a:r>
              <a:rPr lang="ru-RU" b="1" dirty="0"/>
              <a:t>Отсутствие в районе развитой сети учреждений дополнительного образования, досуговых центров для детей и юношества, доступных спортивных объектов еще в большей степени формируют школу как центр воспитания и дополнительного образования</a:t>
            </a:r>
            <a:r>
              <a:rPr lang="ru-RU" dirty="0"/>
              <a:t>. </a:t>
            </a:r>
            <a:r>
              <a:rPr lang="ru-RU" b="1" dirty="0"/>
              <a:t>Особенностью образовательной программы </a:t>
            </a:r>
            <a:r>
              <a:rPr lang="ru-RU" dirty="0"/>
              <a:t>школы является её </a:t>
            </a:r>
            <a:r>
              <a:rPr lang="ru-RU" dirty="0" err="1"/>
              <a:t>многопрофильность</a:t>
            </a:r>
            <a:r>
              <a:rPr lang="ru-RU" dirty="0"/>
              <a:t>, которая реализуется в </a:t>
            </a:r>
            <a:r>
              <a:rPr lang="ru-RU" b="1" dirty="0"/>
              <a:t>углублённом изучении лингвистики, изобразительного искусства, в кадетском образовании, в   проекте «Математическая вертикаль», в развитии естественнонаучного образования</a:t>
            </a:r>
            <a:r>
              <a:rPr lang="ru-RU" dirty="0"/>
              <a:t>. Эти базовые черты образовательной программы  влияют на содержание, средства и формы воспитательной работы</a:t>
            </a:r>
            <a:r>
              <a:rPr lang="ru-RU" b="1" dirty="0"/>
              <a:t>. В школе создано более двухсот детских объединений по всем направленностям дополнительного образования; реализуются многочисленные программы внеурочной деятельности, в том числе программы выездных пленэрных практик</a:t>
            </a:r>
            <a:r>
              <a:rPr lang="ru-RU" dirty="0"/>
              <a:t>. Являясь значимыми подразделениями для решения воспитательных задач,  </a:t>
            </a:r>
            <a:r>
              <a:rPr lang="ru-RU" b="1" dirty="0"/>
              <a:t>успешно работают три школьных музея, военно-патриотический клуб им. Н.М. Нестерова, выставочный зал. </a:t>
            </a:r>
          </a:p>
          <a:p>
            <a:r>
              <a:rPr lang="ru-RU" dirty="0"/>
              <a:t>   </a:t>
            </a:r>
            <a:r>
              <a:rPr lang="ru-RU" b="1" dirty="0"/>
              <a:t>С момента объединения восьми образовательных учреждений,  разных по школьному укладу</a:t>
            </a:r>
            <a:r>
              <a:rPr lang="ru-RU" dirty="0"/>
              <a:t>,  времени существования, у педагогов школы есть общие договорённости, необходимые для совместной воспитательной работы. Ими являются </a:t>
            </a:r>
          </a:p>
          <a:p>
            <a:r>
              <a:rPr lang="ru-RU" dirty="0"/>
              <a:t>- </a:t>
            </a:r>
            <a:r>
              <a:rPr lang="ru-RU" b="1" dirty="0"/>
              <a:t>сохранение лучших традиций в каждом школьном здании;</a:t>
            </a:r>
          </a:p>
          <a:p>
            <a:r>
              <a:rPr lang="ru-RU" b="1" dirty="0"/>
              <a:t>- обмен педагогическим опытом, дающим хорошие результаты;</a:t>
            </a:r>
          </a:p>
          <a:p>
            <a:r>
              <a:rPr lang="ru-RU" b="1" dirty="0"/>
              <a:t>- создание общего пространства для решения воспитательных задач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2784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6144" y="151117"/>
            <a:ext cx="5562595" cy="1325563"/>
          </a:xfrm>
        </p:spPr>
        <p:txBody>
          <a:bodyPr>
            <a:normAutofit/>
          </a:bodyPr>
          <a:lstStyle/>
          <a:p>
            <a:r>
              <a:rPr lang="ru-RU" sz="2800" b="1">
                <a:latin typeface="Museo Sans Cyrl 900" panose="02000000000000000000" pitchFamily="2" charset="0"/>
              </a:rPr>
              <a:t>О чем писать в разделе?</a:t>
            </a:r>
            <a:endParaRPr lang="ru-RU" sz="2800" b="1">
              <a:latin typeface="Museo Sans Cyrl 900" panose="02000000000000000000" pitchFamily="2" charset="0"/>
              <a:cs typeface="Lato" panose="020F0502020204030203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F8310F-85B8-8C43-9E2D-3BCC9516E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0661" y="1311965"/>
            <a:ext cx="10528782" cy="473984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800" b="1" dirty="0">
                <a:latin typeface="Museo Sans Cyrl 700" panose="02000000000000000000" pitchFamily="2" charset="0"/>
              </a:rPr>
              <a:t>О принципах, на которых основывается процесс воспитания в школе</a:t>
            </a:r>
          </a:p>
          <a:p>
            <a:pPr>
              <a:lnSpc>
                <a:spcPct val="100000"/>
              </a:lnSpc>
            </a:pPr>
            <a:r>
              <a:rPr lang="ru-RU" sz="2800" b="1" dirty="0">
                <a:latin typeface="Museo Sans Cyrl 300" panose="02000000000000000000" pitchFamily="2" charset="0"/>
              </a:rPr>
              <a:t>О существующих в школе традициях, связанных с воспитанием</a:t>
            </a:r>
          </a:p>
          <a:p>
            <a:pPr>
              <a:lnSpc>
                <a:spcPct val="100000"/>
              </a:lnSpc>
            </a:pPr>
            <a:r>
              <a:rPr lang="ru-RU" sz="2800" b="1" dirty="0">
                <a:latin typeface="Museo Sans Cyrl 300" panose="02000000000000000000" pitchFamily="2" charset="0"/>
              </a:rPr>
              <a:t>Об особенностях ролей и позиций взрослых</a:t>
            </a:r>
          </a:p>
          <a:p>
            <a:pPr>
              <a:lnSpc>
                <a:spcPct val="100000"/>
              </a:lnSpc>
            </a:pPr>
            <a:r>
              <a:rPr lang="ru-RU" sz="2800" b="1" dirty="0">
                <a:latin typeface="Museo Sans Cyrl 300" panose="02000000000000000000" pitchFamily="2" charset="0"/>
              </a:rPr>
              <a:t>Об особенностях условий взаимодействия и взаимоотношений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89587" y="5973988"/>
            <a:ext cx="2743200" cy="365125"/>
          </a:xfrm>
        </p:spPr>
        <p:txBody>
          <a:bodyPr/>
          <a:lstStyle/>
          <a:p>
            <a:fld id="{3411A219-CF96-1344-A62E-CCE2C0A7E7EC}" type="slidenum">
              <a:rPr lang="ru-RU" sz="2800" b="1" smtClean="0">
                <a:latin typeface="Museo Sans Cyrl 900" panose="02000000000000000000" pitchFamily="2" charset="0"/>
              </a:rPr>
              <a:t>4</a:t>
            </a:fld>
            <a:endParaRPr lang="ru-RU" sz="2800" b="1">
              <a:latin typeface="Museo Sans Cyrl 900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917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4594" y="481914"/>
            <a:ext cx="6030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/>
              <a:t>НАПРИМЕР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6054" y="1235675"/>
            <a:ext cx="1030553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Процесс воспитания в образовательной организации основывается </a:t>
            </a:r>
          </a:p>
          <a:p>
            <a:pPr algn="ctr"/>
            <a:r>
              <a:rPr lang="ru-RU" b="1" dirty="0"/>
              <a:t>на следующих принципах взаимодействия педагогических работников </a:t>
            </a:r>
          </a:p>
          <a:p>
            <a:pPr algn="ctr"/>
            <a:r>
              <a:rPr lang="ru-RU" b="1" dirty="0"/>
              <a:t>и обучающихся: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неукоснительное соблюдение законности и прав семьи и обучающегося, соблюдения конфиденциальности информации об обучающемся и семье, приоритета безопасности обучающегося при нахождении в образовательной организации;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ориентир на создание в образовательной организации психологически комфортной среды для каждого обучающегося и взрослого, без которой невозможно конструктивное взаимодействие обучающихся и педагогических работников;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реализация процесса воспитания главным образом через создание в школе детско-взрослых общностей, которые бы объединяли обучающихся и педагогических работников яркими и содержательными событиями, общими позитивными эмоциями и доверительными отношениями друг к другу;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организация основных совместных дел обучающихся и педагогических работников как предмета совместной заботы и взрослых, и обучающихся;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системность, целесообразность и </a:t>
            </a:r>
            <a:r>
              <a:rPr lang="ru-RU" dirty="0" err="1"/>
              <a:t>нешаблонность</a:t>
            </a:r>
            <a:r>
              <a:rPr lang="ru-RU" dirty="0"/>
              <a:t> воспитания как условия его эффективности.</a:t>
            </a:r>
          </a:p>
        </p:txBody>
      </p:sp>
    </p:spTree>
    <p:extLst>
      <p:ext uri="{BB962C8B-B14F-4D97-AF65-F5344CB8AC3E}">
        <p14:creationId xmlns:p14="http://schemas.microsoft.com/office/powerpoint/2010/main" val="231953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1A58716-F6D1-4976-A843-B4959CDA1303}"/>
              </a:ext>
            </a:extLst>
          </p:cNvPr>
          <p:cNvSpPr/>
          <p:nvPr/>
        </p:nvSpPr>
        <p:spPr>
          <a:xfrm>
            <a:off x="1563757" y="197345"/>
            <a:ext cx="1049572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>
              <a:spcAft>
                <a:spcPts val="0"/>
              </a:spcAft>
            </a:pPr>
            <a:r>
              <a:rPr lang="ru-RU" sz="2000" kern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Процесс воспитания в МБОУ Гимназия №16 основывается на следующих </a:t>
            </a:r>
            <a:r>
              <a:rPr lang="ru-RU" sz="2000" b="1" kern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принципах взаимодействия</a:t>
            </a:r>
            <a:r>
              <a:rPr lang="ru-RU" sz="2000" kern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педагогов и школьников:</a:t>
            </a:r>
          </a:p>
          <a:p>
            <a:pPr algn="just" latinLnBrk="1">
              <a:spcAft>
                <a:spcPts val="0"/>
              </a:spcAft>
            </a:pPr>
            <a:endParaRPr lang="ru-RU" sz="2000" kern="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 latinLnBrk="1">
              <a:spcAft>
                <a:spcPts val="0"/>
              </a:spcAft>
              <a:buFontTx/>
              <a:buChar char="-"/>
            </a:pPr>
            <a:r>
              <a:rPr lang="ru-RU" sz="2000" kern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неукоснительного соблюдения законности и прав семьи и ребенка, соблюдения конфиденциальности информации о ребенке и семье, приоритета безопасности ребенка при нахождении в образовательной организации;</a:t>
            </a:r>
          </a:p>
          <a:p>
            <a:pPr marL="342900" indent="-342900" algn="just" latinLnBrk="1">
              <a:spcAft>
                <a:spcPts val="0"/>
              </a:spcAft>
              <a:buFontTx/>
              <a:buChar char="-"/>
            </a:pPr>
            <a:endParaRPr lang="ru-RU" sz="2000" kern="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 latinLnBrk="1">
              <a:spcAft>
                <a:spcPts val="0"/>
              </a:spcAft>
              <a:buFontTx/>
              <a:buChar char="-"/>
            </a:pPr>
            <a:r>
              <a:rPr lang="ru-RU" sz="2000" kern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ориентира на создание в образовательной организации психологически комфортной среды для каждого ребенка и взрослого, без которой невозможно конструктивное взаимодействие школьников и педагогов; </a:t>
            </a:r>
          </a:p>
          <a:p>
            <a:pPr marL="342900" indent="-342900" algn="just" latinLnBrk="1">
              <a:spcAft>
                <a:spcPts val="0"/>
              </a:spcAft>
              <a:buFontTx/>
              <a:buChar char="-"/>
            </a:pPr>
            <a:endParaRPr lang="ru-RU" sz="2000" kern="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 latinLnBrk="1">
              <a:spcAft>
                <a:spcPts val="0"/>
              </a:spcAft>
              <a:buFontTx/>
              <a:buChar char="-"/>
            </a:pPr>
            <a:r>
              <a:rPr lang="ru-RU" sz="2000" kern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реализации процесса воспитания главным образом через создание в гимназии детско-взрослых общностей, которые объединяют детей, педагогов и родителей яркими и содержательными событиями, общими позитивными эмоциями и доверительными отношениями друг к другу;</a:t>
            </a:r>
          </a:p>
          <a:p>
            <a:pPr marL="342900" indent="-342900" algn="just" latinLnBrk="1">
              <a:spcAft>
                <a:spcPts val="0"/>
              </a:spcAft>
              <a:buFontTx/>
              <a:buChar char="-"/>
            </a:pPr>
            <a:endParaRPr lang="ru-RU" sz="2000" kern="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 latinLnBrk="1">
              <a:spcAft>
                <a:spcPts val="0"/>
              </a:spcAft>
              <a:buFontTx/>
              <a:buChar char="-"/>
            </a:pPr>
            <a:r>
              <a:rPr lang="ru-RU" sz="2000" kern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организации основных совместных дел школьников и педагогов как предмета совместной заботы и взрослых, и детей;</a:t>
            </a:r>
          </a:p>
          <a:p>
            <a:pPr marL="342900" indent="-342900" algn="just" latinLnBrk="1">
              <a:spcAft>
                <a:spcPts val="0"/>
              </a:spcAft>
              <a:buFontTx/>
              <a:buChar char="-"/>
            </a:pPr>
            <a:endParaRPr lang="ru-RU" sz="2000" kern="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latinLnBrk="1">
              <a:spcAft>
                <a:spcPts val="0"/>
              </a:spcAft>
            </a:pPr>
            <a:r>
              <a:rPr lang="ru-RU" sz="2000" kern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 системности, целесообразности и </a:t>
            </a:r>
            <a:r>
              <a:rPr lang="ru-RU" sz="2000" kern="1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нешаблонности</a:t>
            </a:r>
            <a:r>
              <a:rPr lang="ru-RU" sz="2000" kern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воспитания как условий его эффективности.</a:t>
            </a:r>
            <a:endParaRPr lang="ru-RU" sz="2000" kern="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096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83CED5-4C57-4459-B980-E859F56A2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7097" y="624110"/>
            <a:ext cx="9397516" cy="634847"/>
          </a:xfrm>
        </p:spPr>
        <p:txBody>
          <a:bodyPr>
            <a:normAutofit/>
          </a:bodyPr>
          <a:lstStyle/>
          <a:p>
            <a:r>
              <a:rPr lang="ru-RU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Принципы можно конкретизировать , например: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A24B44-1E81-46CE-9B8F-388834241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16" y="1669773"/>
            <a:ext cx="10179395" cy="4982817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ru-RU" sz="2000" dirty="0">
                <a:solidFill>
                  <a:schemeClr val="tx1"/>
                </a:solidFill>
              </a:rPr>
              <a:t>реализация процесса воспитания через </a:t>
            </a:r>
            <a:r>
              <a:rPr lang="ru-RU" sz="2000" b="1" dirty="0">
                <a:solidFill>
                  <a:schemeClr val="tx1"/>
                </a:solidFill>
              </a:rPr>
              <a:t>проведение мероприятий в рамках модуля «Великие люди России», когда создаются разновозрастные общности, в которых дети, педагоги и родители, изучая жизнь, творчество, деятельность и подвиг известных людей страны, </a:t>
            </a:r>
            <a:r>
              <a:rPr lang="ru-RU" sz="2000" dirty="0">
                <a:solidFill>
                  <a:schemeClr val="tx1"/>
                </a:solidFill>
              </a:rPr>
              <a:t>наполняют школьную жизнь яркими и содержательными событиями, общими позитивными эмоциями и доверительными отношениями друг к другу; 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 добавить, например: 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b="1" dirty="0"/>
              <a:t>поиск значимых образцов для подражания, способных задать</a:t>
            </a:r>
          </a:p>
          <a:p>
            <a:pPr marL="0" indent="0">
              <a:buNone/>
            </a:pPr>
            <a:r>
              <a:rPr lang="ru-RU" b="1" dirty="0"/>
              <a:t>нравственный идеал, стать точкой отсчета в определении смысла жизни;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1750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4594" y="481914"/>
            <a:ext cx="6030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/>
              <a:t>НАПРИМЕР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6054" y="1655804"/>
            <a:ext cx="1030553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/>
              <a:t>Основными традициями воспитания в образовательной организации являются следующие: </a:t>
            </a:r>
          </a:p>
          <a:p>
            <a:pPr algn="ctr"/>
            <a:endParaRPr lang="ru-RU" b="1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/>
              <a:t>стержнем годового цикла воспитательной работы школы являются ключевые общешкольные дела, через которые осуществляется интеграция воспитательных усилий педагогических работников;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/>
              <a:t>важной чертой каждого ключевого дела и большинства используемых для воспитания других совместных дел является коллективная разработка, коллективное планирование, коллективное проведение и коллективный анализ их результатов;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/>
              <a:t>в школе создаются такие условия, при которых по мере взросления обучающегося увеличивается и его роль в совместных делах (от пассивного наблюдателя до организатора);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/>
              <a:t>в проведении общешкольных дел отсутствует </a:t>
            </a:r>
            <a:r>
              <a:rPr lang="ru-RU" err="1"/>
              <a:t>соревновательность</a:t>
            </a:r>
            <a:r>
              <a:rPr lang="ru-RU"/>
              <a:t> между классами, поощряется конструктивное </a:t>
            </a:r>
            <a:r>
              <a:rPr lang="ru-RU" err="1"/>
              <a:t>межклассное</a:t>
            </a:r>
            <a:r>
              <a:rPr lang="ru-RU"/>
              <a:t> и </a:t>
            </a:r>
            <a:r>
              <a:rPr lang="ru-RU" err="1"/>
              <a:t>межвозрастное</a:t>
            </a:r>
            <a:r>
              <a:rPr lang="ru-RU"/>
              <a:t> взаимодействие обучающихся, а также их социальная активность;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66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58E11D-BD1D-42EB-8C3A-041C693AB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8070" y="624110"/>
            <a:ext cx="9556543" cy="727612"/>
          </a:xfrm>
        </p:spPr>
        <p:txBody>
          <a:bodyPr>
            <a:noAutofit/>
          </a:bodyPr>
          <a:lstStyle/>
          <a:p>
            <a:r>
              <a:rPr lang="ru-RU" sz="2200" dirty="0"/>
              <a:t>Основными </a:t>
            </a:r>
            <a:r>
              <a:rPr lang="ru-RU" sz="2200" b="1" dirty="0"/>
              <a:t>традициями воспитания</a:t>
            </a:r>
            <a:r>
              <a:rPr lang="ru-RU" sz="2200" dirty="0"/>
              <a:t> в МБОУ Гимназия №16 являются следующие: </a:t>
            </a:r>
            <a:br>
              <a:rPr lang="ru-RU" sz="2200" dirty="0"/>
            </a:br>
            <a:endParaRPr lang="ru-RU" sz="2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D31C0C-BFDE-4073-AB07-5C03DB9FC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4730" y="1497496"/>
            <a:ext cx="10363200" cy="4625008"/>
          </a:xfrm>
        </p:spPr>
        <p:txBody>
          <a:bodyPr>
            <a:normAutofit/>
          </a:bodyPr>
          <a:lstStyle/>
          <a:p>
            <a:pPr marL="0" indent="0" latinLnBrk="1">
              <a:buNone/>
            </a:pPr>
            <a:r>
              <a:rPr lang="ru-RU" dirty="0"/>
              <a:t>- стержнем годового цикла воспитательной работы гимназии являются ключевые общешкольные дела, через которые осуществляется интеграция воспитательных усилий педагогов;</a:t>
            </a:r>
          </a:p>
          <a:p>
            <a:pPr marL="0" indent="0" latinLnBrk="1">
              <a:buNone/>
            </a:pPr>
            <a:r>
              <a:rPr lang="ru-RU" dirty="0"/>
              <a:t>- важной чертой каждого ключевого дела и большинства используемых для воспитания других совместных дел педагогов и школьников – коллективная разработка, коллективное планирование, коллективное проведение и коллективный анализ их результатов;</a:t>
            </a:r>
          </a:p>
          <a:p>
            <a:pPr marL="0" indent="0" latinLnBrk="1">
              <a:buNone/>
            </a:pPr>
            <a:r>
              <a:rPr lang="ru-RU" dirty="0"/>
              <a:t>- в гимназии создаются такие условия, чтобы по мере взросления ребенка увеличивалась и его роль в таких совместных делах (от пассивного наблюдателя до организатора);</a:t>
            </a:r>
          </a:p>
          <a:p>
            <a:pPr marL="0" indent="0" latinLnBrk="1">
              <a:buNone/>
            </a:pPr>
            <a:r>
              <a:rPr lang="ru-RU" dirty="0"/>
              <a:t>- в проведении общешкольных дел отсутствует соревновательность между классами и максимально поощряется конструктивное </a:t>
            </a:r>
            <a:r>
              <a:rPr lang="ru-RU" dirty="0" err="1"/>
              <a:t>межклассное</a:t>
            </a:r>
            <a:r>
              <a:rPr lang="ru-RU" dirty="0"/>
              <a:t> и </a:t>
            </a:r>
            <a:r>
              <a:rPr lang="ru-RU" dirty="0" err="1"/>
              <a:t>межвозрастное</a:t>
            </a:r>
            <a:r>
              <a:rPr lang="ru-RU" dirty="0"/>
              <a:t> взаимодействие школьников; </a:t>
            </a:r>
          </a:p>
          <a:p>
            <a:pPr marL="0" indent="0" latinLnBrk="1">
              <a:buNone/>
            </a:pPr>
            <a:r>
              <a:rPr lang="ru-RU" b="1" dirty="0"/>
              <a:t>- педагоги гимназии  ориентированы на формирование коллективов в рамках школьных классов, кружков, секций, детских объединений, клубов на установление в них доброжелательных и товарищеских взаимоотношений;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326597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101</TotalTime>
  <Words>3060</Words>
  <Application>Microsoft Office PowerPoint</Application>
  <PresentationFormat>Широкоэкранный</PresentationFormat>
  <Paragraphs>212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8" baseType="lpstr">
      <vt:lpstr>Arial</vt:lpstr>
      <vt:lpstr>Calibri</vt:lpstr>
      <vt:lpstr>Century Gothic</vt:lpstr>
      <vt:lpstr>Georgia</vt:lpstr>
      <vt:lpstr>Museo Sans Cyrl 300</vt:lpstr>
      <vt:lpstr>Museo Sans Cyrl 700</vt:lpstr>
      <vt:lpstr>Museo Sans Cyrl 900</vt:lpstr>
      <vt:lpstr>Times New Roman</vt:lpstr>
      <vt:lpstr>Wingdings 3</vt:lpstr>
      <vt:lpstr>Легкий дым</vt:lpstr>
      <vt:lpstr>Статья 2 О внесении изменений в Федеральный закон «Об образовании в Российской Федерации» по вопросам воспитания обучающихся </vt:lpstr>
      <vt:lpstr>Пример </vt:lpstr>
      <vt:lpstr>Презентация PowerPoint</vt:lpstr>
      <vt:lpstr>О чем писать в разделе?</vt:lpstr>
      <vt:lpstr>Презентация PowerPoint</vt:lpstr>
      <vt:lpstr>Презентация PowerPoint</vt:lpstr>
      <vt:lpstr>Принципы можно конкретизировать , например:</vt:lpstr>
      <vt:lpstr>Презентация PowerPoint</vt:lpstr>
      <vt:lpstr>Основными традициями воспитания в МБОУ Гимназия №16 являются следующие:  </vt:lpstr>
      <vt:lpstr>Пример конкретизации традиций</vt:lpstr>
      <vt:lpstr>Презентация PowerPoint</vt:lpstr>
      <vt:lpstr>ВОСПИТАНИЕ –  процесс управления развитием личности ребенка через создание благоприятных  условий   (Х.Й. Лийметс, Л.И. Новикова)</vt:lpstr>
      <vt:lpstr>СОЦИАЛИЗАЦИЯ –  это развитие человека на протяжении всей его жизни во взаимодействии с окружающей средой в процессе усвоения и воспроизводства социальных и культурных ценностей, а также саморазвития и самореализации в том обществе, к которому он принадлежит.  (А.В.Мудрик)</vt:lpstr>
      <vt:lpstr>Презентация PowerPoint</vt:lpstr>
      <vt:lpstr>Цель воспитания</vt:lpstr>
      <vt:lpstr>Презентация PowerPoint</vt:lpstr>
      <vt:lpstr>Цель конкретизируется по трем уровням Работа педагогов, направленная на достижение поставленной цели, позволит ребенку получить необходимые социальные навыки, которые помогут ему лучше ориентироваться в сложном мире человеческих взаимоотношений, эффективнее налаживать коммуникацию с окружающими, увереннее себя чувствовать во взаимодействии с ними, продуктивнее сотрудничать с людьми разных возрастов и разного социального положения, смелее искать и находить выходы из трудных жизненных ситуаций, осмысленнее выбирать свой жизненный путь в сложных поисках счастья для себя и окружающих его людей.  </vt:lpstr>
      <vt:lpstr>Целью воспитания в гимназии является личностное развитие школьников. Целью деятельности педагога является  обеспечение позитивной динамики развития личности каждого ученика с учетом его возрастных и индивидуальных психофизиологических  особенностей. </vt:lpstr>
      <vt:lpstr>2. На уровне основного общего образования приоритетом является создание благоприятных условий для развития социально значимых отношений школьников, и, прежде всего, ценностных отношений: </vt:lpstr>
      <vt:lpstr>3. На уровне среднего общего образования приоритетом является создание благоприятных условий для приобретения школьниками опыта осуществления социально значимых дел. </vt:lpstr>
      <vt:lpstr>ЦЕЛЬ ВОСПИТАНИЯ      в школе  – личностное развитие школьников, проявляющееся: </vt:lpstr>
      <vt:lpstr>Презентация PowerPoint</vt:lpstr>
      <vt:lpstr>Целевые приоритеты воспитания детей юношеского  возраста(уровень среднего  общего образования) - создание благоприятных условий для приобретения школьниками опыта осуществления социально значимых дел: </vt:lpstr>
      <vt:lpstr>Задачи воспитания </vt:lpstr>
      <vt:lpstr>Достижению поставленной цели воспитания школьников будет способствовать решение следующих основных задач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Артём</dc:creator>
  <cp:lastModifiedBy>Артём</cp:lastModifiedBy>
  <cp:revision>17</cp:revision>
  <dcterms:created xsi:type="dcterms:W3CDTF">2020-11-26T14:08:40Z</dcterms:created>
  <dcterms:modified xsi:type="dcterms:W3CDTF">2020-11-26T15:49:50Z</dcterms:modified>
</cp:coreProperties>
</file>