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341" r:id="rId2"/>
    <p:sldId id="342" r:id="rId3"/>
    <p:sldId id="338" r:id="rId4"/>
    <p:sldId id="319" r:id="rId5"/>
    <p:sldId id="320" r:id="rId6"/>
    <p:sldId id="282" r:id="rId7"/>
    <p:sldId id="298" r:id="rId8"/>
    <p:sldId id="287" r:id="rId9"/>
    <p:sldId id="297" r:id="rId10"/>
    <p:sldId id="339" r:id="rId11"/>
    <p:sldId id="340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798B07-4AB2-4C21-A086-5C289D27E198}" type="doc">
      <dgm:prSet loTypeId="urn:microsoft.com/office/officeart/2005/8/layout/default#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41C5187-B5E6-4264-A0AD-14DA59C50868}">
      <dgm:prSet/>
      <dgm:spPr/>
      <dgm:t>
        <a:bodyPr/>
        <a:lstStyle/>
        <a:p>
          <a:r>
            <a:rPr lang="ru-RU" b="1" dirty="0">
              <a:solidFill>
                <a:srgbClr val="00B050"/>
              </a:solidFill>
            </a:rPr>
            <a:t>Позволяет нормализовать жизнь  семьи и ребенка</a:t>
          </a:r>
        </a:p>
      </dgm:t>
    </dgm:pt>
    <dgm:pt modelId="{098CAC63-01A6-4FB5-8F19-0A4B89E2112E}" type="parTrans" cxnId="{1125A5C3-BBA2-458C-88F0-59D494C65CD8}">
      <dgm:prSet/>
      <dgm:spPr/>
      <dgm:t>
        <a:bodyPr/>
        <a:lstStyle/>
        <a:p>
          <a:endParaRPr lang="ru-RU"/>
        </a:p>
      </dgm:t>
    </dgm:pt>
    <dgm:pt modelId="{F409F35F-D122-4834-A821-21E381A5EC66}" type="sibTrans" cxnId="{1125A5C3-BBA2-458C-88F0-59D494C65CD8}">
      <dgm:prSet/>
      <dgm:spPr/>
      <dgm:t>
        <a:bodyPr/>
        <a:lstStyle/>
        <a:p>
          <a:endParaRPr lang="ru-RU"/>
        </a:p>
      </dgm:t>
    </dgm:pt>
    <dgm:pt modelId="{59D4AABF-C56C-47D7-836D-73109ED50371}">
      <dgm:prSet/>
      <dgm:spPr/>
      <dgm:t>
        <a:bodyPr/>
        <a:lstStyle/>
        <a:p>
          <a:r>
            <a:rPr lang="ru-RU" b="1" dirty="0">
              <a:solidFill>
                <a:schemeClr val="accent6">
                  <a:lumMod val="75000"/>
                </a:schemeClr>
              </a:solidFill>
            </a:rPr>
            <a:t>Родители –партнеры и учителя для ребенка</a:t>
          </a:r>
        </a:p>
      </dgm:t>
    </dgm:pt>
    <dgm:pt modelId="{08FA3918-00C5-4EE2-BDFB-48420A41F425}" type="parTrans" cxnId="{DD43E71C-2532-4C3F-BCBC-91052CB64B04}">
      <dgm:prSet/>
      <dgm:spPr/>
      <dgm:t>
        <a:bodyPr/>
        <a:lstStyle/>
        <a:p>
          <a:endParaRPr lang="ru-RU"/>
        </a:p>
      </dgm:t>
    </dgm:pt>
    <dgm:pt modelId="{54E72918-1D4F-4A30-9B94-EBC1FE5CFF51}" type="sibTrans" cxnId="{DD43E71C-2532-4C3F-BCBC-91052CB64B04}">
      <dgm:prSet/>
      <dgm:spPr/>
      <dgm:t>
        <a:bodyPr/>
        <a:lstStyle/>
        <a:p>
          <a:endParaRPr lang="ru-RU"/>
        </a:p>
      </dgm:t>
    </dgm:pt>
    <dgm:pt modelId="{09D29739-B90A-49C5-B2A5-8CC1D55D2514}">
      <dgm:prSet/>
      <dgm:spPr/>
      <dgm:t>
        <a:bodyPr/>
        <a:lstStyle/>
        <a:p>
          <a:r>
            <a:rPr lang="ru-RU" b="1" dirty="0">
              <a:solidFill>
                <a:srgbClr val="7030A0"/>
              </a:solidFill>
            </a:rPr>
            <a:t>Ребенок-это личность со своими потребностями и интересами</a:t>
          </a:r>
        </a:p>
      </dgm:t>
    </dgm:pt>
    <dgm:pt modelId="{188F96D3-4FD9-46D7-BBAF-D7F0FCDC8335}" type="parTrans" cxnId="{FE170A90-0250-4F5F-B39E-6CE4882B33F0}">
      <dgm:prSet/>
      <dgm:spPr/>
      <dgm:t>
        <a:bodyPr/>
        <a:lstStyle/>
        <a:p>
          <a:endParaRPr lang="ru-RU"/>
        </a:p>
      </dgm:t>
    </dgm:pt>
    <dgm:pt modelId="{DF8D5CC0-F2ED-43F1-9AB9-348E34FD2FA4}" type="sibTrans" cxnId="{FE170A90-0250-4F5F-B39E-6CE4882B33F0}">
      <dgm:prSet/>
      <dgm:spPr/>
      <dgm:t>
        <a:bodyPr/>
        <a:lstStyle/>
        <a:p>
          <a:endParaRPr lang="ru-RU"/>
        </a:p>
      </dgm:t>
    </dgm:pt>
    <dgm:pt modelId="{08EA5B45-31F5-48E4-B8B2-F87AE68507C0}">
      <dgm:prSet/>
      <dgm:spPr/>
      <dgm:t>
        <a:bodyPr/>
        <a:lstStyle/>
        <a:p>
          <a:r>
            <a:rPr lang="ru-RU" b="1" dirty="0">
              <a:solidFill>
                <a:srgbClr val="00B050"/>
              </a:solidFill>
            </a:rPr>
            <a:t>Повышается качество функционирования семьи, т.к. ребенок осваивает навыки необходимые ему  в повседневной жизни и использует их в повседневных делах</a:t>
          </a:r>
        </a:p>
      </dgm:t>
    </dgm:pt>
    <dgm:pt modelId="{C30E113E-C85E-4755-89A7-7579E8263A22}" type="parTrans" cxnId="{8F5A49DE-AA16-418B-8F02-F8E783285F73}">
      <dgm:prSet/>
      <dgm:spPr/>
      <dgm:t>
        <a:bodyPr/>
        <a:lstStyle/>
        <a:p>
          <a:endParaRPr lang="ru-RU"/>
        </a:p>
      </dgm:t>
    </dgm:pt>
    <dgm:pt modelId="{318ED1F0-F41F-462E-BA5A-C17F7F0F2CEA}" type="sibTrans" cxnId="{8F5A49DE-AA16-418B-8F02-F8E783285F73}">
      <dgm:prSet/>
      <dgm:spPr/>
      <dgm:t>
        <a:bodyPr/>
        <a:lstStyle/>
        <a:p>
          <a:endParaRPr lang="ru-RU"/>
        </a:p>
      </dgm:t>
    </dgm:pt>
    <dgm:pt modelId="{72FF9F98-650D-456C-BA45-A9545D9F6FA4}">
      <dgm:prSet/>
      <dgm:spPr/>
      <dgm:t>
        <a:bodyPr/>
        <a:lstStyle/>
        <a:p>
          <a:r>
            <a:rPr lang="ru-RU" b="1" dirty="0">
              <a:solidFill>
                <a:schemeClr val="accent6">
                  <a:lumMod val="75000"/>
                </a:schemeClr>
              </a:solidFill>
            </a:rPr>
            <a:t>Родители учат ребенка навыкам  в естественной домашней среде, повторяющейся изо дня в день, что обеспечивает непрерывность освоения навыка</a:t>
          </a:r>
        </a:p>
      </dgm:t>
    </dgm:pt>
    <dgm:pt modelId="{541A4A47-0B2D-4ED7-8EE4-2F993E41C9DA}" type="parTrans" cxnId="{8CC65590-F5CC-4766-B2D6-15CC654E8FA9}">
      <dgm:prSet/>
      <dgm:spPr/>
      <dgm:t>
        <a:bodyPr/>
        <a:lstStyle/>
        <a:p>
          <a:endParaRPr lang="ru-RU"/>
        </a:p>
      </dgm:t>
    </dgm:pt>
    <dgm:pt modelId="{63402C5F-0408-4614-BCB3-CCF9C111CCF5}" type="sibTrans" cxnId="{8CC65590-F5CC-4766-B2D6-15CC654E8FA9}">
      <dgm:prSet/>
      <dgm:spPr/>
      <dgm:t>
        <a:bodyPr/>
        <a:lstStyle/>
        <a:p>
          <a:endParaRPr lang="ru-RU"/>
        </a:p>
      </dgm:t>
    </dgm:pt>
    <dgm:pt modelId="{E5070F8F-CFAA-4FB9-856F-3BF3314C65A0}">
      <dgm:prSet/>
      <dgm:spPr/>
      <dgm:t>
        <a:bodyPr/>
        <a:lstStyle/>
        <a:p>
          <a:r>
            <a:rPr lang="ru-RU" b="1" dirty="0">
              <a:solidFill>
                <a:srgbClr val="7030A0"/>
              </a:solidFill>
            </a:rPr>
            <a:t>Развитие основано на сильных сторонах ребенка</a:t>
          </a:r>
        </a:p>
      </dgm:t>
    </dgm:pt>
    <dgm:pt modelId="{5C244F2D-787E-47D2-B438-C046E1478381}" type="parTrans" cxnId="{068BBF5B-D868-4FE3-8DB8-3C42C3B9ED1F}">
      <dgm:prSet/>
      <dgm:spPr/>
      <dgm:t>
        <a:bodyPr/>
        <a:lstStyle/>
        <a:p>
          <a:endParaRPr lang="ru-RU"/>
        </a:p>
      </dgm:t>
    </dgm:pt>
    <dgm:pt modelId="{03D1474F-7B01-4A04-9946-109D9677B14A}" type="sibTrans" cxnId="{068BBF5B-D868-4FE3-8DB8-3C42C3B9ED1F}">
      <dgm:prSet/>
      <dgm:spPr/>
      <dgm:t>
        <a:bodyPr/>
        <a:lstStyle/>
        <a:p>
          <a:endParaRPr lang="ru-RU"/>
        </a:p>
      </dgm:t>
    </dgm:pt>
    <dgm:pt modelId="{7B5BE2D6-7FE9-41AB-90C2-7437604AA5AB}">
      <dgm:prSet/>
      <dgm:spPr/>
      <dgm:t>
        <a:bodyPr/>
        <a:lstStyle/>
        <a:p>
          <a:r>
            <a:rPr lang="ru-RU" b="1" dirty="0">
              <a:solidFill>
                <a:srgbClr val="00B050"/>
              </a:solidFill>
            </a:rPr>
            <a:t>Семья живет полноценной жизнью и включена в развитие и воспитание ребенка с учетом его особенностей</a:t>
          </a:r>
        </a:p>
      </dgm:t>
    </dgm:pt>
    <dgm:pt modelId="{C8A28769-22FC-46BC-A14E-F10BCA87A135}" type="parTrans" cxnId="{434B84C7-6092-4B64-A14F-D961399FA9CB}">
      <dgm:prSet/>
      <dgm:spPr/>
      <dgm:t>
        <a:bodyPr/>
        <a:lstStyle/>
        <a:p>
          <a:endParaRPr lang="ru-RU"/>
        </a:p>
      </dgm:t>
    </dgm:pt>
    <dgm:pt modelId="{18700866-CF38-4681-BA6A-FD3B4F62E22D}" type="sibTrans" cxnId="{434B84C7-6092-4B64-A14F-D961399FA9CB}">
      <dgm:prSet/>
      <dgm:spPr/>
      <dgm:t>
        <a:bodyPr/>
        <a:lstStyle/>
        <a:p>
          <a:endParaRPr lang="ru-RU"/>
        </a:p>
      </dgm:t>
    </dgm:pt>
    <dgm:pt modelId="{35EE3669-71B8-40AD-B6C3-0FC1BB996B6A}">
      <dgm:prSet/>
      <dgm:spPr/>
      <dgm:t>
        <a:bodyPr/>
        <a:lstStyle/>
        <a:p>
          <a:r>
            <a:rPr lang="ru-RU" b="1" dirty="0">
              <a:solidFill>
                <a:schemeClr val="accent6">
                  <a:lumMod val="75000"/>
                </a:schemeClr>
              </a:solidFill>
            </a:rPr>
            <a:t>Родители лучше понимают своего ребенка и их взаимодействие становится более органичным</a:t>
          </a:r>
        </a:p>
      </dgm:t>
    </dgm:pt>
    <dgm:pt modelId="{6F71B7BF-6F17-4AAF-B5CE-BC59482E9C81}" type="parTrans" cxnId="{E60C4FEB-769C-4C88-B58C-9FDCB095C01A}">
      <dgm:prSet/>
      <dgm:spPr/>
      <dgm:t>
        <a:bodyPr/>
        <a:lstStyle/>
        <a:p>
          <a:endParaRPr lang="ru-RU"/>
        </a:p>
      </dgm:t>
    </dgm:pt>
    <dgm:pt modelId="{967A767E-DBD3-428B-88FF-A6C12E8DA8AA}" type="sibTrans" cxnId="{E60C4FEB-769C-4C88-B58C-9FDCB095C01A}">
      <dgm:prSet/>
      <dgm:spPr/>
      <dgm:t>
        <a:bodyPr/>
        <a:lstStyle/>
        <a:p>
          <a:endParaRPr lang="ru-RU"/>
        </a:p>
      </dgm:t>
    </dgm:pt>
    <dgm:pt modelId="{A877F560-6C66-4F70-9DD0-51B443755A78}">
      <dgm:prSet/>
      <dgm:spPr/>
      <dgm:t>
        <a:bodyPr/>
        <a:lstStyle/>
        <a:p>
          <a:r>
            <a:rPr lang="ru-RU" b="1" dirty="0">
              <a:solidFill>
                <a:srgbClr val="7030A0"/>
              </a:solidFill>
            </a:rPr>
            <a:t>Ребенок умеет проявлять интерес к  окружающему и сообщать о своих потребностях</a:t>
          </a:r>
        </a:p>
      </dgm:t>
    </dgm:pt>
    <dgm:pt modelId="{C48E9E0F-374F-4F54-B652-B9472ABEFEB0}" type="parTrans" cxnId="{FFFCD0E1-C88E-42AE-A61D-07C320100930}">
      <dgm:prSet/>
      <dgm:spPr/>
      <dgm:t>
        <a:bodyPr/>
        <a:lstStyle/>
        <a:p>
          <a:endParaRPr lang="ru-RU"/>
        </a:p>
      </dgm:t>
    </dgm:pt>
    <dgm:pt modelId="{A7BB738A-F8AE-4FA6-859E-EDB139C0928B}" type="sibTrans" cxnId="{FFFCD0E1-C88E-42AE-A61D-07C320100930}">
      <dgm:prSet/>
      <dgm:spPr/>
      <dgm:t>
        <a:bodyPr/>
        <a:lstStyle/>
        <a:p>
          <a:endParaRPr lang="ru-RU"/>
        </a:p>
      </dgm:t>
    </dgm:pt>
    <dgm:pt modelId="{7621B6AC-9561-4F47-9A7A-6BDF0B749BB6}" type="pres">
      <dgm:prSet presAssocID="{D2798B07-4AB2-4C21-A086-5C289D27E19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F7215C-703B-4490-AABA-F8DF11521D98}" type="pres">
      <dgm:prSet presAssocID="{D41C5187-B5E6-4264-A0AD-14DA59C5086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6B1741-0EC6-48CD-B882-3A31AE2782CE}" type="pres">
      <dgm:prSet presAssocID="{F409F35F-D122-4834-A821-21E381A5EC66}" presName="sibTrans" presStyleCnt="0"/>
      <dgm:spPr/>
    </dgm:pt>
    <dgm:pt modelId="{AECEC411-0495-4456-9850-5202860D1E50}" type="pres">
      <dgm:prSet presAssocID="{59D4AABF-C56C-47D7-836D-73109ED5037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9A40B1-627D-45ED-AD00-1B09D5B6FEC4}" type="pres">
      <dgm:prSet presAssocID="{54E72918-1D4F-4A30-9B94-EBC1FE5CFF51}" presName="sibTrans" presStyleCnt="0"/>
      <dgm:spPr/>
    </dgm:pt>
    <dgm:pt modelId="{FEDADD64-FDC2-4582-AC79-74B6917C1E0B}" type="pres">
      <dgm:prSet presAssocID="{09D29739-B90A-49C5-B2A5-8CC1D55D251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49867-6716-4C49-9D97-2901AA5830F5}" type="pres">
      <dgm:prSet presAssocID="{DF8D5CC0-F2ED-43F1-9AB9-348E34FD2FA4}" presName="sibTrans" presStyleCnt="0"/>
      <dgm:spPr/>
    </dgm:pt>
    <dgm:pt modelId="{9E8AF18D-9223-4168-B7CF-05BF058E3B99}" type="pres">
      <dgm:prSet presAssocID="{08EA5B45-31F5-48E4-B8B2-F87AE68507C0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015DD-66A6-4C75-BFA7-C865893938CB}" type="pres">
      <dgm:prSet presAssocID="{318ED1F0-F41F-462E-BA5A-C17F7F0F2CEA}" presName="sibTrans" presStyleCnt="0"/>
      <dgm:spPr/>
    </dgm:pt>
    <dgm:pt modelId="{A89EFD59-1C35-423D-A6B9-EB64B4073843}" type="pres">
      <dgm:prSet presAssocID="{72FF9F98-650D-456C-BA45-A9545D9F6FA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899979-39AA-4E3D-871F-8CF17EE7D484}" type="pres">
      <dgm:prSet presAssocID="{63402C5F-0408-4614-BCB3-CCF9C111CCF5}" presName="sibTrans" presStyleCnt="0"/>
      <dgm:spPr/>
    </dgm:pt>
    <dgm:pt modelId="{712C693E-76F1-4D7A-B044-C108E7F8621E}" type="pres">
      <dgm:prSet presAssocID="{E5070F8F-CFAA-4FB9-856F-3BF3314C65A0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96CDFE-6070-4EAE-8BDC-148035066269}" type="pres">
      <dgm:prSet presAssocID="{03D1474F-7B01-4A04-9946-109D9677B14A}" presName="sibTrans" presStyleCnt="0"/>
      <dgm:spPr/>
    </dgm:pt>
    <dgm:pt modelId="{45BEF214-1420-46B0-B94E-FDBFF4BDA0D7}" type="pres">
      <dgm:prSet presAssocID="{7B5BE2D6-7FE9-41AB-90C2-7437604AA5AB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A5C1C8-67F7-4E14-A2B7-402EE09A3B59}" type="pres">
      <dgm:prSet presAssocID="{18700866-CF38-4681-BA6A-FD3B4F62E22D}" presName="sibTrans" presStyleCnt="0"/>
      <dgm:spPr/>
    </dgm:pt>
    <dgm:pt modelId="{286151C0-6BF8-46AD-BF04-A1B9C6DEDD6E}" type="pres">
      <dgm:prSet presAssocID="{35EE3669-71B8-40AD-B6C3-0FC1BB996B6A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54E04B-3FAD-4ACD-8CF4-16232440B00E}" type="pres">
      <dgm:prSet presAssocID="{967A767E-DBD3-428B-88FF-A6C12E8DA8AA}" presName="sibTrans" presStyleCnt="0"/>
      <dgm:spPr/>
    </dgm:pt>
    <dgm:pt modelId="{023177F6-99FE-4349-860F-CFE31F37C768}" type="pres">
      <dgm:prSet presAssocID="{A877F560-6C66-4F70-9DD0-51B443755A78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0C4FEB-769C-4C88-B58C-9FDCB095C01A}" srcId="{D2798B07-4AB2-4C21-A086-5C289D27E198}" destId="{35EE3669-71B8-40AD-B6C3-0FC1BB996B6A}" srcOrd="7" destOrd="0" parTransId="{6F71B7BF-6F17-4AAF-B5CE-BC59482E9C81}" sibTransId="{967A767E-DBD3-428B-88FF-A6C12E8DA8AA}"/>
    <dgm:cxn modelId="{6FD38B5A-E0E6-43DF-9DA2-6DCD2A724F96}" type="presOf" srcId="{35EE3669-71B8-40AD-B6C3-0FC1BB996B6A}" destId="{286151C0-6BF8-46AD-BF04-A1B9C6DEDD6E}" srcOrd="0" destOrd="0" presId="urn:microsoft.com/office/officeart/2005/8/layout/default#1"/>
    <dgm:cxn modelId="{434B84C7-6092-4B64-A14F-D961399FA9CB}" srcId="{D2798B07-4AB2-4C21-A086-5C289D27E198}" destId="{7B5BE2D6-7FE9-41AB-90C2-7437604AA5AB}" srcOrd="6" destOrd="0" parTransId="{C8A28769-22FC-46BC-A14E-F10BCA87A135}" sibTransId="{18700866-CF38-4681-BA6A-FD3B4F62E22D}"/>
    <dgm:cxn modelId="{D6D91652-A0E5-4F2D-B7E4-4A26EA982DB6}" type="presOf" srcId="{D2798B07-4AB2-4C21-A086-5C289D27E198}" destId="{7621B6AC-9561-4F47-9A7A-6BDF0B749BB6}" srcOrd="0" destOrd="0" presId="urn:microsoft.com/office/officeart/2005/8/layout/default#1"/>
    <dgm:cxn modelId="{068BBF5B-D868-4FE3-8DB8-3C42C3B9ED1F}" srcId="{D2798B07-4AB2-4C21-A086-5C289D27E198}" destId="{E5070F8F-CFAA-4FB9-856F-3BF3314C65A0}" srcOrd="5" destOrd="0" parTransId="{5C244F2D-787E-47D2-B438-C046E1478381}" sibTransId="{03D1474F-7B01-4A04-9946-109D9677B14A}"/>
    <dgm:cxn modelId="{FE170A90-0250-4F5F-B39E-6CE4882B33F0}" srcId="{D2798B07-4AB2-4C21-A086-5C289D27E198}" destId="{09D29739-B90A-49C5-B2A5-8CC1D55D2514}" srcOrd="2" destOrd="0" parTransId="{188F96D3-4FD9-46D7-BBAF-D7F0FCDC8335}" sibTransId="{DF8D5CC0-F2ED-43F1-9AB9-348E34FD2FA4}"/>
    <dgm:cxn modelId="{68D9BDDA-1A5F-4B29-B5DC-F85C7576AFC4}" type="presOf" srcId="{D41C5187-B5E6-4264-A0AD-14DA59C50868}" destId="{F0F7215C-703B-4490-AABA-F8DF11521D98}" srcOrd="0" destOrd="0" presId="urn:microsoft.com/office/officeart/2005/8/layout/default#1"/>
    <dgm:cxn modelId="{FFFCD0E1-C88E-42AE-A61D-07C320100930}" srcId="{D2798B07-4AB2-4C21-A086-5C289D27E198}" destId="{A877F560-6C66-4F70-9DD0-51B443755A78}" srcOrd="8" destOrd="0" parTransId="{C48E9E0F-374F-4F54-B652-B9472ABEFEB0}" sibTransId="{A7BB738A-F8AE-4FA6-859E-EDB139C0928B}"/>
    <dgm:cxn modelId="{3D1681E1-55B4-4BF8-A70B-7F4059172773}" type="presOf" srcId="{59D4AABF-C56C-47D7-836D-73109ED50371}" destId="{AECEC411-0495-4456-9850-5202860D1E50}" srcOrd="0" destOrd="0" presId="urn:microsoft.com/office/officeart/2005/8/layout/default#1"/>
    <dgm:cxn modelId="{00ACDD02-DBAD-4F9D-9D1B-F03BF9FE8C4D}" type="presOf" srcId="{7B5BE2D6-7FE9-41AB-90C2-7437604AA5AB}" destId="{45BEF214-1420-46B0-B94E-FDBFF4BDA0D7}" srcOrd="0" destOrd="0" presId="urn:microsoft.com/office/officeart/2005/8/layout/default#1"/>
    <dgm:cxn modelId="{8F5A49DE-AA16-418B-8F02-F8E783285F73}" srcId="{D2798B07-4AB2-4C21-A086-5C289D27E198}" destId="{08EA5B45-31F5-48E4-B8B2-F87AE68507C0}" srcOrd="3" destOrd="0" parTransId="{C30E113E-C85E-4755-89A7-7579E8263A22}" sibTransId="{318ED1F0-F41F-462E-BA5A-C17F7F0F2CEA}"/>
    <dgm:cxn modelId="{DD43E71C-2532-4C3F-BCBC-91052CB64B04}" srcId="{D2798B07-4AB2-4C21-A086-5C289D27E198}" destId="{59D4AABF-C56C-47D7-836D-73109ED50371}" srcOrd="1" destOrd="0" parTransId="{08FA3918-00C5-4EE2-BDFB-48420A41F425}" sibTransId="{54E72918-1D4F-4A30-9B94-EBC1FE5CFF51}"/>
    <dgm:cxn modelId="{81DEB3D8-F94E-4D67-AA3E-88B5DCEB28D9}" type="presOf" srcId="{A877F560-6C66-4F70-9DD0-51B443755A78}" destId="{023177F6-99FE-4349-860F-CFE31F37C768}" srcOrd="0" destOrd="0" presId="urn:microsoft.com/office/officeart/2005/8/layout/default#1"/>
    <dgm:cxn modelId="{9477B7FA-8FD3-4004-93A2-FB1791302A50}" type="presOf" srcId="{72FF9F98-650D-456C-BA45-A9545D9F6FA4}" destId="{A89EFD59-1C35-423D-A6B9-EB64B4073843}" srcOrd="0" destOrd="0" presId="urn:microsoft.com/office/officeart/2005/8/layout/default#1"/>
    <dgm:cxn modelId="{7FFEC44E-8F2D-4163-855F-4147F8077127}" type="presOf" srcId="{08EA5B45-31F5-48E4-B8B2-F87AE68507C0}" destId="{9E8AF18D-9223-4168-B7CF-05BF058E3B99}" srcOrd="0" destOrd="0" presId="urn:microsoft.com/office/officeart/2005/8/layout/default#1"/>
    <dgm:cxn modelId="{8CC65590-F5CC-4766-B2D6-15CC654E8FA9}" srcId="{D2798B07-4AB2-4C21-A086-5C289D27E198}" destId="{72FF9F98-650D-456C-BA45-A9545D9F6FA4}" srcOrd="4" destOrd="0" parTransId="{541A4A47-0B2D-4ED7-8EE4-2F993E41C9DA}" sibTransId="{63402C5F-0408-4614-BCB3-CCF9C111CCF5}"/>
    <dgm:cxn modelId="{43413772-122C-4151-8F46-D08DFA5A0166}" type="presOf" srcId="{09D29739-B90A-49C5-B2A5-8CC1D55D2514}" destId="{FEDADD64-FDC2-4582-AC79-74B6917C1E0B}" srcOrd="0" destOrd="0" presId="urn:microsoft.com/office/officeart/2005/8/layout/default#1"/>
    <dgm:cxn modelId="{1125A5C3-BBA2-458C-88F0-59D494C65CD8}" srcId="{D2798B07-4AB2-4C21-A086-5C289D27E198}" destId="{D41C5187-B5E6-4264-A0AD-14DA59C50868}" srcOrd="0" destOrd="0" parTransId="{098CAC63-01A6-4FB5-8F19-0A4B89E2112E}" sibTransId="{F409F35F-D122-4834-A821-21E381A5EC66}"/>
    <dgm:cxn modelId="{1881548E-431F-434D-91C5-9F3699AEB1F5}" type="presOf" srcId="{E5070F8F-CFAA-4FB9-856F-3BF3314C65A0}" destId="{712C693E-76F1-4D7A-B044-C108E7F8621E}" srcOrd="0" destOrd="0" presId="urn:microsoft.com/office/officeart/2005/8/layout/default#1"/>
    <dgm:cxn modelId="{C7FF9112-7E6B-46ED-BD61-97881CE3EDE0}" type="presParOf" srcId="{7621B6AC-9561-4F47-9A7A-6BDF0B749BB6}" destId="{F0F7215C-703B-4490-AABA-F8DF11521D98}" srcOrd="0" destOrd="0" presId="urn:microsoft.com/office/officeart/2005/8/layout/default#1"/>
    <dgm:cxn modelId="{B2952DEF-4F86-495A-885D-963B9E2CE9F7}" type="presParOf" srcId="{7621B6AC-9561-4F47-9A7A-6BDF0B749BB6}" destId="{D26B1741-0EC6-48CD-B882-3A31AE2782CE}" srcOrd="1" destOrd="0" presId="urn:microsoft.com/office/officeart/2005/8/layout/default#1"/>
    <dgm:cxn modelId="{745B4696-0BF7-41EB-824A-C8D791213966}" type="presParOf" srcId="{7621B6AC-9561-4F47-9A7A-6BDF0B749BB6}" destId="{AECEC411-0495-4456-9850-5202860D1E50}" srcOrd="2" destOrd="0" presId="urn:microsoft.com/office/officeart/2005/8/layout/default#1"/>
    <dgm:cxn modelId="{D32B6219-664E-47D1-AF6B-BA2DE95DA25A}" type="presParOf" srcId="{7621B6AC-9561-4F47-9A7A-6BDF0B749BB6}" destId="{7B9A40B1-627D-45ED-AD00-1B09D5B6FEC4}" srcOrd="3" destOrd="0" presId="urn:microsoft.com/office/officeart/2005/8/layout/default#1"/>
    <dgm:cxn modelId="{91F2EDB1-21A2-4270-AC18-3D94F92938AC}" type="presParOf" srcId="{7621B6AC-9561-4F47-9A7A-6BDF0B749BB6}" destId="{FEDADD64-FDC2-4582-AC79-74B6917C1E0B}" srcOrd="4" destOrd="0" presId="urn:microsoft.com/office/officeart/2005/8/layout/default#1"/>
    <dgm:cxn modelId="{6F2B99B6-0032-41BC-801F-1E64994FEFDC}" type="presParOf" srcId="{7621B6AC-9561-4F47-9A7A-6BDF0B749BB6}" destId="{5AF49867-6716-4C49-9D97-2901AA5830F5}" srcOrd="5" destOrd="0" presId="urn:microsoft.com/office/officeart/2005/8/layout/default#1"/>
    <dgm:cxn modelId="{5D4192D4-984E-43B6-AD1E-E7F52C5A9E0C}" type="presParOf" srcId="{7621B6AC-9561-4F47-9A7A-6BDF0B749BB6}" destId="{9E8AF18D-9223-4168-B7CF-05BF058E3B99}" srcOrd="6" destOrd="0" presId="urn:microsoft.com/office/officeart/2005/8/layout/default#1"/>
    <dgm:cxn modelId="{55F87093-97E1-45D8-B433-4D41322AE85D}" type="presParOf" srcId="{7621B6AC-9561-4F47-9A7A-6BDF0B749BB6}" destId="{508015DD-66A6-4C75-BFA7-C865893938CB}" srcOrd="7" destOrd="0" presId="urn:microsoft.com/office/officeart/2005/8/layout/default#1"/>
    <dgm:cxn modelId="{20C1F231-CA54-4B9F-9C58-EBA1A01AD085}" type="presParOf" srcId="{7621B6AC-9561-4F47-9A7A-6BDF0B749BB6}" destId="{A89EFD59-1C35-423D-A6B9-EB64B4073843}" srcOrd="8" destOrd="0" presId="urn:microsoft.com/office/officeart/2005/8/layout/default#1"/>
    <dgm:cxn modelId="{2D4717ED-0683-40F1-B251-E2D7E65646F4}" type="presParOf" srcId="{7621B6AC-9561-4F47-9A7A-6BDF0B749BB6}" destId="{8E899979-39AA-4E3D-871F-8CF17EE7D484}" srcOrd="9" destOrd="0" presId="urn:microsoft.com/office/officeart/2005/8/layout/default#1"/>
    <dgm:cxn modelId="{6A7046D8-8DC4-4ADE-9161-8653B7E3947E}" type="presParOf" srcId="{7621B6AC-9561-4F47-9A7A-6BDF0B749BB6}" destId="{712C693E-76F1-4D7A-B044-C108E7F8621E}" srcOrd="10" destOrd="0" presId="urn:microsoft.com/office/officeart/2005/8/layout/default#1"/>
    <dgm:cxn modelId="{A747F1C7-3AC8-461C-A854-5DA2ABE86110}" type="presParOf" srcId="{7621B6AC-9561-4F47-9A7A-6BDF0B749BB6}" destId="{1096CDFE-6070-4EAE-8BDC-148035066269}" srcOrd="11" destOrd="0" presId="urn:microsoft.com/office/officeart/2005/8/layout/default#1"/>
    <dgm:cxn modelId="{0138F108-725A-4E37-A236-4F09E2046388}" type="presParOf" srcId="{7621B6AC-9561-4F47-9A7A-6BDF0B749BB6}" destId="{45BEF214-1420-46B0-B94E-FDBFF4BDA0D7}" srcOrd="12" destOrd="0" presId="urn:microsoft.com/office/officeart/2005/8/layout/default#1"/>
    <dgm:cxn modelId="{823DD38F-78BB-4B2E-91E4-5E7E1B4D2FAE}" type="presParOf" srcId="{7621B6AC-9561-4F47-9A7A-6BDF0B749BB6}" destId="{F3A5C1C8-67F7-4E14-A2B7-402EE09A3B59}" srcOrd="13" destOrd="0" presId="urn:microsoft.com/office/officeart/2005/8/layout/default#1"/>
    <dgm:cxn modelId="{1F5FECA7-FE6F-431F-935F-B6F388C21E44}" type="presParOf" srcId="{7621B6AC-9561-4F47-9A7A-6BDF0B749BB6}" destId="{286151C0-6BF8-46AD-BF04-A1B9C6DEDD6E}" srcOrd="14" destOrd="0" presId="urn:microsoft.com/office/officeart/2005/8/layout/default#1"/>
    <dgm:cxn modelId="{A1817C5D-6F84-482E-8A3C-F0C46BBD5F7F}" type="presParOf" srcId="{7621B6AC-9561-4F47-9A7A-6BDF0B749BB6}" destId="{2854E04B-3FAD-4ACD-8CF4-16232440B00E}" srcOrd="15" destOrd="0" presId="urn:microsoft.com/office/officeart/2005/8/layout/default#1"/>
    <dgm:cxn modelId="{AAF4246B-9611-4648-BB83-2B396E8ADFA0}" type="presParOf" srcId="{7621B6AC-9561-4F47-9A7A-6BDF0B749BB6}" destId="{023177F6-99FE-4349-860F-CFE31F37C768}" srcOrd="16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F7215C-703B-4490-AABA-F8DF11521D98}">
      <dsp:nvSpPr>
        <dsp:cNvPr id="0" name=""/>
        <dsp:cNvSpPr/>
      </dsp:nvSpPr>
      <dsp:spPr>
        <a:xfrm>
          <a:off x="0" y="151790"/>
          <a:ext cx="2613522" cy="15681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B050"/>
              </a:solidFill>
            </a:rPr>
            <a:t>Позволяет нормализовать жизнь  семьи и ребенка</a:t>
          </a:r>
        </a:p>
      </dsp:txBody>
      <dsp:txXfrm>
        <a:off x="0" y="151790"/>
        <a:ext cx="2613522" cy="1568113"/>
      </dsp:txXfrm>
    </dsp:sp>
    <dsp:sp modelId="{AECEC411-0495-4456-9850-5202860D1E50}">
      <dsp:nvSpPr>
        <dsp:cNvPr id="0" name=""/>
        <dsp:cNvSpPr/>
      </dsp:nvSpPr>
      <dsp:spPr>
        <a:xfrm>
          <a:off x="2874874" y="151790"/>
          <a:ext cx="2613522" cy="15681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accent6">
                  <a:lumMod val="75000"/>
                </a:schemeClr>
              </a:solidFill>
            </a:rPr>
            <a:t>Родители –партнеры и учителя для ребенка</a:t>
          </a:r>
        </a:p>
      </dsp:txBody>
      <dsp:txXfrm>
        <a:off x="2874874" y="151790"/>
        <a:ext cx="2613522" cy="1568113"/>
      </dsp:txXfrm>
    </dsp:sp>
    <dsp:sp modelId="{FEDADD64-FDC2-4582-AC79-74B6917C1E0B}">
      <dsp:nvSpPr>
        <dsp:cNvPr id="0" name=""/>
        <dsp:cNvSpPr/>
      </dsp:nvSpPr>
      <dsp:spPr>
        <a:xfrm>
          <a:off x="5749749" y="151790"/>
          <a:ext cx="2613522" cy="15681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7030A0"/>
              </a:solidFill>
            </a:rPr>
            <a:t>Ребенок-это личность со своими потребностями и интересами</a:t>
          </a:r>
        </a:p>
      </dsp:txBody>
      <dsp:txXfrm>
        <a:off x="5749749" y="151790"/>
        <a:ext cx="2613522" cy="1568113"/>
      </dsp:txXfrm>
    </dsp:sp>
    <dsp:sp modelId="{9E8AF18D-9223-4168-B7CF-05BF058E3B99}">
      <dsp:nvSpPr>
        <dsp:cNvPr id="0" name=""/>
        <dsp:cNvSpPr/>
      </dsp:nvSpPr>
      <dsp:spPr>
        <a:xfrm>
          <a:off x="0" y="1981256"/>
          <a:ext cx="2613522" cy="15681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B050"/>
              </a:solidFill>
            </a:rPr>
            <a:t>Повышается качество функционирования семьи, т.к. ребенок осваивает навыки необходимые ему  в повседневной жизни и использует их в повседневных делах</a:t>
          </a:r>
        </a:p>
      </dsp:txBody>
      <dsp:txXfrm>
        <a:off x="0" y="1981256"/>
        <a:ext cx="2613522" cy="1568113"/>
      </dsp:txXfrm>
    </dsp:sp>
    <dsp:sp modelId="{A89EFD59-1C35-423D-A6B9-EB64B4073843}">
      <dsp:nvSpPr>
        <dsp:cNvPr id="0" name=""/>
        <dsp:cNvSpPr/>
      </dsp:nvSpPr>
      <dsp:spPr>
        <a:xfrm>
          <a:off x="2874874" y="1981256"/>
          <a:ext cx="2613522" cy="15681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accent6">
                  <a:lumMod val="75000"/>
                </a:schemeClr>
              </a:solidFill>
            </a:rPr>
            <a:t>Родители учат ребенка навыкам  в естественной домашней среде, повторяющейся изо дня в день, что обеспечивает непрерывность освоения навыка</a:t>
          </a:r>
        </a:p>
      </dsp:txBody>
      <dsp:txXfrm>
        <a:off x="2874874" y="1981256"/>
        <a:ext cx="2613522" cy="1568113"/>
      </dsp:txXfrm>
    </dsp:sp>
    <dsp:sp modelId="{712C693E-76F1-4D7A-B044-C108E7F8621E}">
      <dsp:nvSpPr>
        <dsp:cNvPr id="0" name=""/>
        <dsp:cNvSpPr/>
      </dsp:nvSpPr>
      <dsp:spPr>
        <a:xfrm>
          <a:off x="5749749" y="1981256"/>
          <a:ext cx="2613522" cy="15681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7030A0"/>
              </a:solidFill>
            </a:rPr>
            <a:t>Развитие основано на сильных сторонах ребенка</a:t>
          </a:r>
        </a:p>
      </dsp:txBody>
      <dsp:txXfrm>
        <a:off x="5749749" y="1981256"/>
        <a:ext cx="2613522" cy="1568113"/>
      </dsp:txXfrm>
    </dsp:sp>
    <dsp:sp modelId="{45BEF214-1420-46B0-B94E-FDBFF4BDA0D7}">
      <dsp:nvSpPr>
        <dsp:cNvPr id="0" name=""/>
        <dsp:cNvSpPr/>
      </dsp:nvSpPr>
      <dsp:spPr>
        <a:xfrm>
          <a:off x="0" y="3810721"/>
          <a:ext cx="2613522" cy="15681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B050"/>
              </a:solidFill>
            </a:rPr>
            <a:t>Семья живет полноценной жизнью и включена в развитие и воспитание ребенка с учетом его особенностей</a:t>
          </a:r>
        </a:p>
      </dsp:txBody>
      <dsp:txXfrm>
        <a:off x="0" y="3810721"/>
        <a:ext cx="2613522" cy="1568113"/>
      </dsp:txXfrm>
    </dsp:sp>
    <dsp:sp modelId="{286151C0-6BF8-46AD-BF04-A1B9C6DEDD6E}">
      <dsp:nvSpPr>
        <dsp:cNvPr id="0" name=""/>
        <dsp:cNvSpPr/>
      </dsp:nvSpPr>
      <dsp:spPr>
        <a:xfrm>
          <a:off x="2874874" y="3810721"/>
          <a:ext cx="2613522" cy="15681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accent6">
                  <a:lumMod val="75000"/>
                </a:schemeClr>
              </a:solidFill>
            </a:rPr>
            <a:t>Родители лучше понимают своего ребенка и их взаимодействие становится более органичным</a:t>
          </a:r>
        </a:p>
      </dsp:txBody>
      <dsp:txXfrm>
        <a:off x="2874874" y="3810721"/>
        <a:ext cx="2613522" cy="1568113"/>
      </dsp:txXfrm>
    </dsp:sp>
    <dsp:sp modelId="{023177F6-99FE-4349-860F-CFE31F37C768}">
      <dsp:nvSpPr>
        <dsp:cNvPr id="0" name=""/>
        <dsp:cNvSpPr/>
      </dsp:nvSpPr>
      <dsp:spPr>
        <a:xfrm>
          <a:off x="5749749" y="3810722"/>
          <a:ext cx="2613522" cy="15681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7030A0"/>
              </a:solidFill>
            </a:rPr>
            <a:t>Ребенок умеет проявлять интерес к  окружающему и сообщать о своих потребностях</a:t>
          </a:r>
        </a:p>
      </dsp:txBody>
      <dsp:txXfrm>
        <a:off x="5749749" y="3810722"/>
        <a:ext cx="2613522" cy="15681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0F95-F77B-4AE1-A5F5-68A88353AEA2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7494-39B3-48B8-ACEE-7BA1F719F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8066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0F95-F77B-4AE1-A5F5-68A88353AEA2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7494-39B3-48B8-ACEE-7BA1F719F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818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0F95-F77B-4AE1-A5F5-68A88353AEA2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7494-39B3-48B8-ACEE-7BA1F719F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399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0F95-F77B-4AE1-A5F5-68A88353AEA2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7494-39B3-48B8-ACEE-7BA1F719F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117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0F95-F77B-4AE1-A5F5-68A88353AEA2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7494-39B3-48B8-ACEE-7BA1F719F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985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0F95-F77B-4AE1-A5F5-68A88353AEA2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7494-39B3-48B8-ACEE-7BA1F719F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306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0F95-F77B-4AE1-A5F5-68A88353AEA2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7494-39B3-48B8-ACEE-7BA1F719F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015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0F95-F77B-4AE1-A5F5-68A88353AEA2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7494-39B3-48B8-ACEE-7BA1F719F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010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0F95-F77B-4AE1-A5F5-68A88353AEA2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7494-39B3-48B8-ACEE-7BA1F719F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294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0F95-F77B-4AE1-A5F5-68A88353AEA2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7494-39B3-48B8-ACEE-7BA1F719F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735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0F95-F77B-4AE1-A5F5-68A88353AEA2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7494-39B3-48B8-ACEE-7BA1F719F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667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30F95-F77B-4AE1-A5F5-68A88353AEA2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57494-39B3-48B8-ACEE-7BA1F719F8B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67902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6B451B0-D2D5-4329-95A2-D9E6F597C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31" y="201029"/>
            <a:ext cx="8229600" cy="59397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40C632C-5CF1-4009-977E-3A31375A1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>
            <a:extLst>
              <a:ext uri="{FF2B5EF4-FFF2-40B4-BE49-F238E27FC236}">
                <a16:creationId xmlns="" xmlns:a16="http://schemas.microsoft.com/office/drawing/2014/main" id="{21CAF357-347C-460F-8BBB-67ED06E53622}"/>
              </a:ext>
            </a:extLst>
          </p:cNvPr>
          <p:cNvSpPr/>
          <p:nvPr/>
        </p:nvSpPr>
        <p:spPr>
          <a:xfrm rot="930161">
            <a:off x="5450984" y="2139466"/>
            <a:ext cx="3498850" cy="467995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="" xmlns:a16="http://schemas.microsoft.com/office/drawing/2014/main" id="{8B136A28-ED91-4552-95BF-70E0EA84F564}"/>
              </a:ext>
            </a:extLst>
          </p:cNvPr>
          <p:cNvSpPr/>
          <p:nvPr/>
        </p:nvSpPr>
        <p:spPr>
          <a:xfrm rot="20362250">
            <a:off x="333555" y="2255905"/>
            <a:ext cx="3569335" cy="4585335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BD011C63-A1D5-4F60-A16B-C2E67CDA150B}"/>
              </a:ext>
            </a:extLst>
          </p:cNvPr>
          <p:cNvSpPr/>
          <p:nvPr/>
        </p:nvSpPr>
        <p:spPr>
          <a:xfrm>
            <a:off x="2761136" y="1936267"/>
            <a:ext cx="3600450" cy="360045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Надпись 201">
            <a:extLst>
              <a:ext uri="{FF2B5EF4-FFF2-40B4-BE49-F238E27FC236}">
                <a16:creationId xmlns="" xmlns:a16="http://schemas.microsoft.com/office/drawing/2014/main" id="{D3B9E57E-73E7-40D9-B223-716B8AEE8094}"/>
              </a:ext>
            </a:extLst>
          </p:cNvPr>
          <p:cNvSpPr txBox="1">
            <a:spLocks noChangeArrowheads="1"/>
          </p:cNvSpPr>
          <p:nvPr/>
        </p:nvSpPr>
        <p:spPr bwMode="auto">
          <a:xfrm rot="21006870">
            <a:off x="64187" y="1660294"/>
            <a:ext cx="2938366" cy="5984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Консультационно-методическая</a:t>
            </a:r>
            <a:endParaRPr kumimoji="0" lang="ru-RU" alt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деятельность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Надпись 202">
            <a:extLst>
              <a:ext uri="{FF2B5EF4-FFF2-40B4-BE49-F238E27FC236}">
                <a16:creationId xmlns="" xmlns:a16="http://schemas.microsoft.com/office/drawing/2014/main" id="{817CDF49-C215-47F1-8913-330A231A8300}"/>
              </a:ext>
            </a:extLst>
          </p:cNvPr>
          <p:cNvSpPr txBox="1">
            <a:spLocks noChangeArrowheads="1"/>
          </p:cNvSpPr>
          <p:nvPr/>
        </p:nvSpPr>
        <p:spPr bwMode="auto">
          <a:xfrm rot="687852">
            <a:off x="5992738" y="1647985"/>
            <a:ext cx="3098800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Информационно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kumimoji="0" lang="ru-RU" altLang="ru-RU" sz="1400" b="1" i="1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просветительская</a:t>
            </a:r>
            <a:endParaRPr kumimoji="0" lang="ru-RU" alt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деятельность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Надпись 203">
            <a:extLst>
              <a:ext uri="{FF2B5EF4-FFF2-40B4-BE49-F238E27FC236}">
                <a16:creationId xmlns="" xmlns:a16="http://schemas.microsoft.com/office/drawing/2014/main" id="{C509A84F-54D3-438B-AADD-7AAF53B84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1156" y="1149722"/>
            <a:ext cx="2943225" cy="72643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Оказание ранней помощи семьям</a:t>
            </a:r>
            <a:endParaRPr kumimoji="0" lang="ru-RU" altLang="ru-RU" sz="9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 детьми 0-3г в рамках технологии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Надпись 204">
            <a:extLst>
              <a:ext uri="{FF2B5EF4-FFF2-40B4-BE49-F238E27FC236}">
                <a16:creationId xmlns="" xmlns:a16="http://schemas.microsoft.com/office/drawing/2014/main" id="{D815FDE4-3843-4FF0-96DC-3E801C46E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1023" y="2673907"/>
            <a:ext cx="2860675" cy="409575"/>
          </a:xfrm>
          <a:prstGeom prst="rect">
            <a:avLst/>
          </a:prstGeom>
          <a:solidFill>
            <a:srgbClr val="FAF9F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Краткосрочное консультирование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Надпись 205">
            <a:extLst>
              <a:ext uri="{FF2B5EF4-FFF2-40B4-BE49-F238E27FC236}">
                <a16:creationId xmlns="" xmlns:a16="http://schemas.microsoft.com/office/drawing/2014/main" id="{47EE80AB-D00B-4CE7-8088-6814A9412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4236" y="3120446"/>
            <a:ext cx="3314700" cy="295275"/>
          </a:xfrm>
          <a:prstGeom prst="rect">
            <a:avLst/>
          </a:prstGeom>
          <a:solidFill>
            <a:srgbClr val="FAF9F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Пролонгированное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консультирование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Надпись 206">
            <a:extLst>
              <a:ext uri="{FF2B5EF4-FFF2-40B4-BE49-F238E27FC236}">
                <a16:creationId xmlns="" xmlns:a16="http://schemas.microsoft.com/office/drawing/2014/main" id="{CC87A952-6E34-425B-98CE-BF080D579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3580" y="3546985"/>
            <a:ext cx="3209925" cy="742950"/>
          </a:xfrm>
          <a:prstGeom prst="rect">
            <a:avLst/>
          </a:prstGeom>
          <a:solidFill>
            <a:srgbClr val="FAF9F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Психолого-педагогическое сопровождение семьи на этапе адаптации ребенка к ДОУ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Надпись 207">
            <a:extLst>
              <a:ext uri="{FF2B5EF4-FFF2-40B4-BE49-F238E27FC236}">
                <a16:creationId xmlns="" xmlns:a16="http://schemas.microsoft.com/office/drawing/2014/main" id="{74EB20D8-04B8-4F73-9EBC-379C07F61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4719" y="4475657"/>
            <a:ext cx="2752725" cy="295275"/>
          </a:xfrm>
          <a:prstGeom prst="rect">
            <a:avLst/>
          </a:prstGeom>
          <a:solidFill>
            <a:srgbClr val="FAF9F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Составление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реализация ИПРП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Надпись 208">
            <a:extLst>
              <a:ext uri="{FF2B5EF4-FFF2-40B4-BE49-F238E27FC236}">
                <a16:creationId xmlns="" xmlns:a16="http://schemas.microsoft.com/office/drawing/2014/main" id="{B5249648-2D52-48EE-AFF3-CDD2956AF2C5}"/>
              </a:ext>
            </a:extLst>
          </p:cNvPr>
          <p:cNvSpPr txBox="1">
            <a:spLocks noChangeArrowheads="1"/>
          </p:cNvSpPr>
          <p:nvPr/>
        </p:nvSpPr>
        <p:spPr bwMode="auto">
          <a:xfrm rot="742153">
            <a:off x="6234474" y="4632538"/>
            <a:ext cx="2332038" cy="587375"/>
          </a:xfrm>
          <a:prstGeom prst="rect">
            <a:avLst/>
          </a:prstGeom>
          <a:solidFill>
            <a:srgbClr val="FAF9F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Взаимодействие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с организациями и учреждениями разной ведомственной принадлежности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Надпись 210">
            <a:extLst>
              <a:ext uri="{FF2B5EF4-FFF2-40B4-BE49-F238E27FC236}">
                <a16:creationId xmlns="" xmlns:a16="http://schemas.microsoft.com/office/drawing/2014/main" id="{C0100AAA-63E4-47FB-AB26-F55045F38BA0}"/>
              </a:ext>
            </a:extLst>
          </p:cNvPr>
          <p:cNvSpPr txBox="1">
            <a:spLocks noChangeArrowheads="1"/>
          </p:cNvSpPr>
          <p:nvPr/>
        </p:nvSpPr>
        <p:spPr bwMode="auto">
          <a:xfrm rot="710890">
            <a:off x="5681185" y="5304085"/>
            <a:ext cx="2358430" cy="808506"/>
          </a:xfrm>
          <a:prstGeom prst="rect">
            <a:avLst/>
          </a:prstGeom>
          <a:solidFill>
            <a:srgbClr val="FAF9F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Участие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мероприятиях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различного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уровня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целью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просвещения, распространения,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представления 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опыта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Надпись 213">
            <a:extLst>
              <a:ext uri="{FF2B5EF4-FFF2-40B4-BE49-F238E27FC236}">
                <a16:creationId xmlns="" xmlns:a16="http://schemas.microsoft.com/office/drawing/2014/main" id="{0292E861-D657-41A7-AAFE-CA64E04DE850}"/>
              </a:ext>
            </a:extLst>
          </p:cNvPr>
          <p:cNvSpPr txBox="1">
            <a:spLocks noChangeArrowheads="1"/>
          </p:cNvSpPr>
          <p:nvPr/>
        </p:nvSpPr>
        <p:spPr bwMode="auto">
          <a:xfrm rot="711770">
            <a:off x="6543243" y="2773520"/>
            <a:ext cx="1997075" cy="430213"/>
          </a:xfrm>
          <a:prstGeom prst="rect">
            <a:avLst/>
          </a:prstGeom>
          <a:solidFill>
            <a:srgbClr val="FAF9F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Информирование населения </a:t>
            </a:r>
            <a:endParaRPr kumimoji="0" lang="ru-RU" alt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через сайт, СМИ</a:t>
            </a:r>
            <a:endParaRPr kumimoji="0" lang="ru-RU" alt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Надпись 214">
            <a:extLst>
              <a:ext uri="{FF2B5EF4-FFF2-40B4-BE49-F238E27FC236}">
                <a16:creationId xmlns="" xmlns:a16="http://schemas.microsoft.com/office/drawing/2014/main" id="{C6262050-0BCD-4572-937A-894A96A08154}"/>
              </a:ext>
            </a:extLst>
          </p:cNvPr>
          <p:cNvSpPr txBox="1">
            <a:spLocks noChangeArrowheads="1"/>
          </p:cNvSpPr>
          <p:nvPr/>
        </p:nvSpPr>
        <p:spPr bwMode="auto">
          <a:xfrm rot="20678163">
            <a:off x="736613" y="3436675"/>
            <a:ext cx="1565275" cy="657225"/>
          </a:xfrm>
          <a:prstGeom prst="rect">
            <a:avLst/>
          </a:prstGeom>
          <a:solidFill>
            <a:srgbClr val="FAF9F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Консультирование педагогических работников ДОУ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Надпись 215">
            <a:extLst>
              <a:ext uri="{FF2B5EF4-FFF2-40B4-BE49-F238E27FC236}">
                <a16:creationId xmlns="" xmlns:a16="http://schemas.microsoft.com/office/drawing/2014/main" id="{7903430C-55C7-4421-B105-94C8B5173BD6}"/>
              </a:ext>
            </a:extLst>
          </p:cNvPr>
          <p:cNvSpPr txBox="1">
            <a:spLocks noChangeArrowheads="1"/>
          </p:cNvSpPr>
          <p:nvPr/>
        </p:nvSpPr>
        <p:spPr bwMode="auto">
          <a:xfrm rot="20625398">
            <a:off x="555027" y="4655035"/>
            <a:ext cx="2463800" cy="814387"/>
          </a:xfrm>
          <a:prstGeom prst="rect">
            <a:avLst/>
          </a:prstGeom>
          <a:solidFill>
            <a:srgbClr val="FAF9F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Методическая помощь  педагогам </a:t>
            </a:r>
            <a:endParaRPr kumimoji="0" lang="ru-RU" alt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ДОУ, работающим с детьми раннего возраста с ОВЗ , по вопросам реализации АОП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Надпись 216">
            <a:extLst>
              <a:ext uri="{FF2B5EF4-FFF2-40B4-BE49-F238E27FC236}">
                <a16:creationId xmlns="" xmlns:a16="http://schemas.microsoft.com/office/drawing/2014/main" id="{86A34CAD-EDD3-43EE-BFA2-2543A50DCB88}"/>
              </a:ext>
            </a:extLst>
          </p:cNvPr>
          <p:cNvSpPr txBox="1">
            <a:spLocks noChangeArrowheads="1"/>
          </p:cNvSpPr>
          <p:nvPr/>
        </p:nvSpPr>
        <p:spPr bwMode="auto">
          <a:xfrm rot="20680276">
            <a:off x="373634" y="4207334"/>
            <a:ext cx="2200275" cy="447675"/>
          </a:xfrm>
          <a:prstGeom prst="rect">
            <a:avLst/>
          </a:prstGeom>
          <a:solidFill>
            <a:srgbClr val="FAF9F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Проекты, программы, семинары </a:t>
            </a:r>
            <a:endParaRPr kumimoji="0" lang="ru-RU" alt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пр. по вопросам оказания РП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Надпись 218">
            <a:extLst>
              <a:ext uri="{FF2B5EF4-FFF2-40B4-BE49-F238E27FC236}">
                <a16:creationId xmlns="" xmlns:a16="http://schemas.microsoft.com/office/drawing/2014/main" id="{97A6321D-493B-4699-A72D-DE8639C3F83F}"/>
              </a:ext>
            </a:extLst>
          </p:cNvPr>
          <p:cNvSpPr txBox="1">
            <a:spLocks noChangeArrowheads="1"/>
          </p:cNvSpPr>
          <p:nvPr/>
        </p:nvSpPr>
        <p:spPr bwMode="auto">
          <a:xfrm rot="20674943">
            <a:off x="1263383" y="5598119"/>
            <a:ext cx="2359025" cy="447675"/>
          </a:xfrm>
          <a:prstGeom prst="rect">
            <a:avLst/>
          </a:prstGeom>
          <a:solidFill>
            <a:srgbClr val="FAF9F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Деятельность в рамках городской базовой площадки РП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Надпись 219">
            <a:extLst>
              <a:ext uri="{FF2B5EF4-FFF2-40B4-BE49-F238E27FC236}">
                <a16:creationId xmlns="" xmlns:a16="http://schemas.microsoft.com/office/drawing/2014/main" id="{FD42BAD5-943E-4606-B95D-D8C8C0C55434}"/>
              </a:ext>
            </a:extLst>
          </p:cNvPr>
          <p:cNvSpPr txBox="1">
            <a:spLocks noChangeArrowheads="1"/>
          </p:cNvSpPr>
          <p:nvPr/>
        </p:nvSpPr>
        <p:spPr bwMode="auto">
          <a:xfrm rot="711770">
            <a:off x="6493299" y="3401220"/>
            <a:ext cx="2163762" cy="1146175"/>
          </a:xfrm>
          <a:prstGeom prst="rect">
            <a:avLst/>
          </a:prstGeom>
          <a:solidFill>
            <a:srgbClr val="FAF9F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BF8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Организация и проведение мероприятий, акций информационно-просветительской направленности для педагогов, родителей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Надпись 1">
            <a:extLst>
              <a:ext uri="{FF2B5EF4-FFF2-40B4-BE49-F238E27FC236}">
                <a16:creationId xmlns="" xmlns:a16="http://schemas.microsoft.com/office/drawing/2014/main" id="{61B37282-7DC0-40CB-87DE-8DBF87EA6C16}"/>
              </a:ext>
            </a:extLst>
          </p:cNvPr>
          <p:cNvSpPr txBox="1">
            <a:spLocks noChangeArrowheads="1"/>
          </p:cNvSpPr>
          <p:nvPr/>
        </p:nvSpPr>
        <p:spPr bwMode="auto">
          <a:xfrm rot="20691597">
            <a:off x="474550" y="2909909"/>
            <a:ext cx="2359025" cy="447675"/>
          </a:xfrm>
          <a:prstGeom prst="rect">
            <a:avLst/>
          </a:prstGeom>
          <a:solidFill>
            <a:srgbClr val="FAF9F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Повышение профессиональной компетентности специалистов  СРП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0">
            <a:extLst>
              <a:ext uri="{FF2B5EF4-FFF2-40B4-BE49-F238E27FC236}">
                <a16:creationId xmlns="" xmlns:a16="http://schemas.microsoft.com/office/drawing/2014/main" id="{540437D9-0AB0-4A64-831A-9C7FEFFE5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282" y="389686"/>
            <a:ext cx="82296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 деятельности Службы ранней помощи МБУ ЦППМиСП № 6</a:t>
            </a:r>
            <a:endParaRPr kumimoji="0" lang="ru-RU" alt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Rectangle 34">
            <a:extLst>
              <a:ext uri="{FF2B5EF4-FFF2-40B4-BE49-F238E27FC236}">
                <a16:creationId xmlns="" xmlns:a16="http://schemas.microsoft.com/office/drawing/2014/main" id="{BFA3E8E0-A3CF-42FC-9C6D-F3AFFBD09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36">
            <a:extLst>
              <a:ext uri="{FF2B5EF4-FFF2-40B4-BE49-F238E27FC236}">
                <a16:creationId xmlns="" xmlns:a16="http://schemas.microsoft.com/office/drawing/2014/main" id="{4B7267C3-068C-450A-A30B-400E42449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8864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19975" algn="l"/>
              </a:tabLst>
            </a:pPr>
            <a:endParaRPr kumimoji="0" lang="ru-RU" alt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19975" algn="l"/>
              </a:tabLst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kumimoji="0" lang="ru-RU" alt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19975" algn="l"/>
              </a:tabLst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585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F2FD65-5F06-4DE0-A7F1-D04157EA7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9422"/>
            <a:ext cx="8229600" cy="4597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Технология оказания ранней помощи</a:t>
            </a: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B71DACE6-3D44-4BE9-911F-07FBE7251011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 flipV="1">
            <a:off x="9036496" y="6695648"/>
            <a:ext cx="107504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864CC97D-F209-4B1C-A351-6730A34D1CF5}"/>
              </a:ext>
            </a:extLst>
          </p:cNvPr>
          <p:cNvSpPr/>
          <p:nvPr/>
        </p:nvSpPr>
        <p:spPr>
          <a:xfrm>
            <a:off x="3322367" y="2777649"/>
            <a:ext cx="2054444" cy="1009501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Все благополучно, но имеется биологический риск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1ACCF706-6A1F-471A-8700-DC63E9B21BF1}"/>
              </a:ext>
            </a:extLst>
          </p:cNvPr>
          <p:cNvSpPr/>
          <p:nvPr/>
        </p:nvSpPr>
        <p:spPr>
          <a:xfrm>
            <a:off x="813478" y="3008386"/>
            <a:ext cx="1764196" cy="66335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 </a:t>
            </a:r>
            <a:r>
              <a:rPr lang="ru-RU" b="1" dirty="0">
                <a:solidFill>
                  <a:srgbClr val="00B050"/>
                </a:solidFill>
              </a:rPr>
              <a:t>все благополучно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781E8014-C3A7-4B51-B747-4B39486FC119}"/>
              </a:ext>
            </a:extLst>
          </p:cNvPr>
          <p:cNvSpPr/>
          <p:nvPr/>
        </p:nvSpPr>
        <p:spPr>
          <a:xfrm>
            <a:off x="1718736" y="1845648"/>
            <a:ext cx="5192191" cy="525635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tx1"/>
                </a:solidFill>
              </a:rPr>
              <a:t>Первичный прием семьи,  анализ ситуации (скрининг зрения и слуха, свободная игра) </a:t>
            </a:r>
            <a:r>
              <a:rPr lang="ru-RU" sz="1600" i="1" dirty="0" err="1"/>
              <a:t>ие</a:t>
            </a:r>
            <a:endParaRPr lang="ru-RU" sz="1600" i="1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AD0E4137-A204-42DC-83A0-38B028F9D476}"/>
              </a:ext>
            </a:extLst>
          </p:cNvPr>
          <p:cNvSpPr/>
          <p:nvPr/>
        </p:nvSpPr>
        <p:spPr>
          <a:xfrm>
            <a:off x="2814865" y="850587"/>
            <a:ext cx="3230683" cy="57606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tx1"/>
                </a:solidFill>
              </a:rPr>
              <a:t>Оценка развития ребенка (шкалы</a:t>
            </a:r>
            <a:r>
              <a:rPr lang="en-US" sz="1600" b="1" i="1" dirty="0">
                <a:solidFill>
                  <a:schemeClr val="tx1"/>
                </a:solidFill>
              </a:rPr>
              <a:t> KID</a:t>
            </a:r>
            <a:r>
              <a:rPr lang="ru-RU" sz="1600" b="1" i="1" dirty="0">
                <a:solidFill>
                  <a:schemeClr val="tx1"/>
                </a:solidFill>
              </a:rPr>
              <a:t> и</a:t>
            </a:r>
            <a:r>
              <a:rPr lang="en-US" sz="1600" b="1" i="1" dirty="0">
                <a:solidFill>
                  <a:schemeClr val="tx1"/>
                </a:solidFill>
              </a:rPr>
              <a:t> RCDI</a:t>
            </a:r>
            <a:r>
              <a:rPr lang="ru-RU" sz="1600" b="1" i="1" dirty="0">
                <a:solidFill>
                  <a:schemeClr val="tx1"/>
                </a:solidFill>
              </a:rPr>
              <a:t> )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B5857138-57C5-481A-98E9-D6C4D6B9D276}"/>
              </a:ext>
            </a:extLst>
          </p:cNvPr>
          <p:cNvSpPr/>
          <p:nvPr/>
        </p:nvSpPr>
        <p:spPr>
          <a:xfrm>
            <a:off x="6105426" y="2876544"/>
            <a:ext cx="2737681" cy="83532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Беспокойство, риск, семья нуждается в услугах РП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0EF49B1E-9745-4E32-A714-41D4D7C2BCBD}"/>
              </a:ext>
            </a:extLst>
          </p:cNvPr>
          <p:cNvSpPr/>
          <p:nvPr/>
        </p:nvSpPr>
        <p:spPr>
          <a:xfrm>
            <a:off x="457200" y="4155042"/>
            <a:ext cx="2186294" cy="66335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Консультирование семьи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BF766471-28CE-41E1-A111-9C3F5D2C3174}"/>
              </a:ext>
            </a:extLst>
          </p:cNvPr>
          <p:cNvSpPr/>
          <p:nvPr/>
        </p:nvSpPr>
        <p:spPr>
          <a:xfrm>
            <a:off x="3177274" y="5167021"/>
            <a:ext cx="2414049" cy="118371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B0F0"/>
                </a:solidFill>
              </a:rPr>
              <a:t>Пролонгированное консультирование без составления ИПРП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0C1741F6-DA4C-44FE-951F-DA6495D47B11}"/>
              </a:ext>
            </a:extLst>
          </p:cNvPr>
          <p:cNvSpPr/>
          <p:nvPr/>
        </p:nvSpPr>
        <p:spPr>
          <a:xfrm>
            <a:off x="6444208" y="5388612"/>
            <a:ext cx="2398899" cy="94275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Составление и реализация  ИПРП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DDF07218-767E-405F-86AB-F83CA91ACE22}"/>
              </a:ext>
            </a:extLst>
          </p:cNvPr>
          <p:cNvSpPr/>
          <p:nvPr/>
        </p:nvSpPr>
        <p:spPr>
          <a:xfrm>
            <a:off x="457200" y="5752140"/>
            <a:ext cx="2186295" cy="576064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Домашнее воспитание</a:t>
            </a:r>
          </a:p>
        </p:txBody>
      </p:sp>
      <p:sp>
        <p:nvSpPr>
          <p:cNvPr id="39" name="Стрелка: вправо 38">
            <a:extLst>
              <a:ext uri="{FF2B5EF4-FFF2-40B4-BE49-F238E27FC236}">
                <a16:creationId xmlns="" xmlns:a16="http://schemas.microsoft.com/office/drawing/2014/main" id="{09537A60-38FF-4C8E-8285-5F59F6B0C90E}"/>
              </a:ext>
            </a:extLst>
          </p:cNvPr>
          <p:cNvSpPr/>
          <p:nvPr/>
        </p:nvSpPr>
        <p:spPr>
          <a:xfrm rot="5400000">
            <a:off x="4242595" y="3719756"/>
            <a:ext cx="32514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: вправо 39">
            <a:extLst>
              <a:ext uri="{FF2B5EF4-FFF2-40B4-BE49-F238E27FC236}">
                <a16:creationId xmlns="" xmlns:a16="http://schemas.microsoft.com/office/drawing/2014/main" id="{FB5BC13A-4913-40CF-AD54-BEE1C6129139}"/>
              </a:ext>
            </a:extLst>
          </p:cNvPr>
          <p:cNvSpPr/>
          <p:nvPr/>
        </p:nvSpPr>
        <p:spPr>
          <a:xfrm rot="5400000">
            <a:off x="1116605" y="5042952"/>
            <a:ext cx="93374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: вправо 40">
            <a:extLst>
              <a:ext uri="{FF2B5EF4-FFF2-40B4-BE49-F238E27FC236}">
                <a16:creationId xmlns="" xmlns:a16="http://schemas.microsoft.com/office/drawing/2014/main" id="{B49AC6E6-73FE-4430-8712-DC72BB015C4F}"/>
              </a:ext>
            </a:extLst>
          </p:cNvPr>
          <p:cNvSpPr/>
          <p:nvPr/>
        </p:nvSpPr>
        <p:spPr>
          <a:xfrm rot="5400000">
            <a:off x="1328227" y="3671074"/>
            <a:ext cx="5105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: вправо 42">
            <a:extLst>
              <a:ext uri="{FF2B5EF4-FFF2-40B4-BE49-F238E27FC236}">
                <a16:creationId xmlns="" xmlns:a16="http://schemas.microsoft.com/office/drawing/2014/main" id="{27784D25-A230-466C-AD58-7AD96A205BF6}"/>
              </a:ext>
            </a:extLst>
          </p:cNvPr>
          <p:cNvSpPr/>
          <p:nvPr/>
        </p:nvSpPr>
        <p:spPr>
          <a:xfrm rot="5400000">
            <a:off x="7122340" y="3675944"/>
            <a:ext cx="41277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 стрелкой 44">
            <a:extLst>
              <a:ext uri="{FF2B5EF4-FFF2-40B4-BE49-F238E27FC236}">
                <a16:creationId xmlns="" xmlns:a16="http://schemas.microsoft.com/office/drawing/2014/main" id="{69EA1208-4767-4A62-8598-7C0E429B7919}"/>
              </a:ext>
            </a:extLst>
          </p:cNvPr>
          <p:cNvCxnSpPr>
            <a:cxnSpLocks/>
          </p:cNvCxnSpPr>
          <p:nvPr/>
        </p:nvCxnSpPr>
        <p:spPr>
          <a:xfrm>
            <a:off x="5591323" y="5618171"/>
            <a:ext cx="85288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>
            <a:extLst>
              <a:ext uri="{FF2B5EF4-FFF2-40B4-BE49-F238E27FC236}">
                <a16:creationId xmlns="" xmlns:a16="http://schemas.microsoft.com/office/drawing/2014/main" id="{F54DB14F-BF7E-4436-925F-0F5D72C6E7B6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4314831" y="1442933"/>
            <a:ext cx="1" cy="40271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>
            <a:extLst>
              <a:ext uri="{FF2B5EF4-FFF2-40B4-BE49-F238E27FC236}">
                <a16:creationId xmlns="" xmlns:a16="http://schemas.microsoft.com/office/drawing/2014/main" id="{30DB17F1-32B6-44E4-B296-C90DFEAF3A40}"/>
              </a:ext>
            </a:extLst>
          </p:cNvPr>
          <p:cNvCxnSpPr>
            <a:cxnSpLocks/>
          </p:cNvCxnSpPr>
          <p:nvPr/>
        </p:nvCxnSpPr>
        <p:spPr>
          <a:xfrm>
            <a:off x="4350671" y="2371042"/>
            <a:ext cx="0" cy="40295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>
            <a:extLst>
              <a:ext uri="{FF2B5EF4-FFF2-40B4-BE49-F238E27FC236}">
                <a16:creationId xmlns="" xmlns:a16="http://schemas.microsoft.com/office/drawing/2014/main" id="{A330533F-6285-4B15-9787-1DA48DB5212B}"/>
              </a:ext>
            </a:extLst>
          </p:cNvPr>
          <p:cNvCxnSpPr>
            <a:cxnSpLocks/>
          </p:cNvCxnSpPr>
          <p:nvPr/>
        </p:nvCxnSpPr>
        <p:spPr>
          <a:xfrm flipH="1">
            <a:off x="2267744" y="2371283"/>
            <a:ext cx="326009" cy="60162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>
            <a:extLst>
              <a:ext uri="{FF2B5EF4-FFF2-40B4-BE49-F238E27FC236}">
                <a16:creationId xmlns="" xmlns:a16="http://schemas.microsoft.com/office/drawing/2014/main" id="{32C70DF3-0258-4B51-BDFF-4D755F523B26}"/>
              </a:ext>
            </a:extLst>
          </p:cNvPr>
          <p:cNvCxnSpPr>
            <a:cxnSpLocks/>
          </p:cNvCxnSpPr>
          <p:nvPr/>
        </p:nvCxnSpPr>
        <p:spPr>
          <a:xfrm>
            <a:off x="5940153" y="2371283"/>
            <a:ext cx="504055" cy="50526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>
            <a:extLst>
              <a:ext uri="{FF2B5EF4-FFF2-40B4-BE49-F238E27FC236}">
                <a16:creationId xmlns="" xmlns:a16="http://schemas.microsoft.com/office/drawing/2014/main" id="{58EA1658-EA1A-4003-979A-36F6649420B1}"/>
              </a:ext>
            </a:extLst>
          </p:cNvPr>
          <p:cNvCxnSpPr>
            <a:cxnSpLocks/>
            <a:endCxn id="22" idx="3"/>
          </p:cNvCxnSpPr>
          <p:nvPr/>
        </p:nvCxnSpPr>
        <p:spPr>
          <a:xfrm flipH="1">
            <a:off x="2643495" y="6040172"/>
            <a:ext cx="548846" cy="0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Прямоугольник 87">
            <a:extLst>
              <a:ext uri="{FF2B5EF4-FFF2-40B4-BE49-F238E27FC236}">
                <a16:creationId xmlns="" xmlns:a16="http://schemas.microsoft.com/office/drawing/2014/main" id="{76A9D901-AC4C-4D70-A94C-E162AAF3E6A9}"/>
              </a:ext>
            </a:extLst>
          </p:cNvPr>
          <p:cNvSpPr/>
          <p:nvPr/>
        </p:nvSpPr>
        <p:spPr>
          <a:xfrm>
            <a:off x="3322368" y="2773998"/>
            <a:ext cx="2054444" cy="1009501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B0F0"/>
                </a:solidFill>
              </a:rPr>
              <a:t>Все благополучно, но имеется биологический риск</a:t>
            </a:r>
          </a:p>
        </p:txBody>
      </p:sp>
      <p:sp>
        <p:nvSpPr>
          <p:cNvPr id="90" name="Прямоугольник 89">
            <a:extLst>
              <a:ext uri="{FF2B5EF4-FFF2-40B4-BE49-F238E27FC236}">
                <a16:creationId xmlns="" xmlns:a16="http://schemas.microsoft.com/office/drawing/2014/main" id="{96FEAB47-DC9E-4620-A046-5DA51237F6EE}"/>
              </a:ext>
            </a:extLst>
          </p:cNvPr>
          <p:cNvSpPr/>
          <p:nvPr/>
        </p:nvSpPr>
        <p:spPr>
          <a:xfrm>
            <a:off x="3322366" y="4109208"/>
            <a:ext cx="5520741" cy="70918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 углубленной оценки функционирования  и ограничений жизнедеятельности ребенка 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95" name="Стрелка: вправо 94">
            <a:extLst>
              <a:ext uri="{FF2B5EF4-FFF2-40B4-BE49-F238E27FC236}">
                <a16:creationId xmlns="" xmlns:a16="http://schemas.microsoft.com/office/drawing/2014/main" id="{D5273484-B2EA-4834-86E5-5E4F10136C80}"/>
              </a:ext>
            </a:extLst>
          </p:cNvPr>
          <p:cNvSpPr/>
          <p:nvPr/>
        </p:nvSpPr>
        <p:spPr>
          <a:xfrm rot="5400000">
            <a:off x="4221327" y="4750391"/>
            <a:ext cx="34862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Стрелка: вправо 95">
            <a:extLst>
              <a:ext uri="{FF2B5EF4-FFF2-40B4-BE49-F238E27FC236}">
                <a16:creationId xmlns="" xmlns:a16="http://schemas.microsoft.com/office/drawing/2014/main" id="{1F49DAFA-29D3-4F6E-BFF2-6E0177E2D399}"/>
              </a:ext>
            </a:extLst>
          </p:cNvPr>
          <p:cNvSpPr/>
          <p:nvPr/>
        </p:nvSpPr>
        <p:spPr>
          <a:xfrm rot="5400000">
            <a:off x="7069331" y="4861187"/>
            <a:ext cx="57022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4600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0801B45-61E9-4F99-AE9A-9BCD4C5AD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14A6FD6-C66F-4CD3-95E0-60856ADBE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ctr">
              <a:buNone/>
            </a:pPr>
            <a:r>
              <a:rPr lang="ru-RU" sz="28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    Стандарт         </a:t>
            </a:r>
          </a:p>
          <a:p>
            <a:pPr indent="0" algn="ctr">
              <a:buNone/>
            </a:pPr>
            <a:r>
              <a:rPr lang="ru-RU" sz="2800" b="1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«Услуги ранней помощи детям и их семьям»</a:t>
            </a:r>
            <a:endParaRPr lang="ru-RU" sz="28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0" algn="just">
              <a:buNone/>
            </a:pPr>
            <a:endParaRPr lang="ru-RU" sz="280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 в рамках реализации п. 12 Плана мероприятий по реализации Концепции развития ранней помощи в Российской Федерации на период до 2020 года, утвержденного </a:t>
            </a:r>
            <a:r>
              <a:rPr lang="ru-RU" sz="18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распоряжением Правительства Российской Федерации от 17 декабря 2016 г. № 2723-р</a:t>
            </a:r>
            <a:r>
              <a:rPr lang="ru-RU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41660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ru-RU" sz="48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sz="48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11000" b="1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Технология ранней помощи</a:t>
            </a:r>
          </a:p>
          <a:p>
            <a:pPr marL="0" indent="0" algn="ctr">
              <a:buNone/>
            </a:pPr>
            <a:endParaRPr lang="ru-RU" sz="48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sz="48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sz="48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sz="48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sz="4800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r>
              <a:rPr lang="ru-RU" sz="3500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                                       </a:t>
            </a:r>
            <a:r>
              <a:rPr lang="ru-RU" sz="3500" b="1" dirty="0">
                <a:latin typeface="Bookman Old Style" panose="02050604050505020204" pitchFamily="18" charset="0"/>
                <a:ea typeface="Segoe UI Black" panose="020B0A02040204020203" pitchFamily="34" charset="0"/>
              </a:rPr>
              <a:t>МБУ  ЦППМиСП № 6   </a:t>
            </a:r>
          </a:p>
          <a:p>
            <a:pPr marL="0" indent="0" algn="r">
              <a:buNone/>
            </a:pPr>
            <a:r>
              <a:rPr lang="ru-RU" sz="3500" b="1" dirty="0">
                <a:latin typeface="Bookman Old Style" panose="02050604050505020204" pitchFamily="18" charset="0"/>
                <a:ea typeface="Segoe UI Black" panose="020B0A02040204020203" pitchFamily="34" charset="0"/>
              </a:rPr>
              <a:t>г. Красноярск, </a:t>
            </a:r>
          </a:p>
          <a:p>
            <a:pPr marL="0" indent="0" algn="r">
              <a:buNone/>
            </a:pPr>
            <a:r>
              <a:rPr lang="ru-RU" sz="3500" b="1" dirty="0">
                <a:latin typeface="Bookman Old Style" panose="02050604050505020204" pitchFamily="18" charset="0"/>
                <a:ea typeface="Segoe UI Black" panose="020B0A02040204020203" pitchFamily="34" charset="0"/>
              </a:rPr>
              <a:t>24.11.2020г</a:t>
            </a:r>
            <a:r>
              <a:rPr lang="ru-RU" sz="3500" b="1" strike="sngStrike" dirty="0">
                <a:latin typeface="Bookman Old Style" panose="02050604050505020204" pitchFamily="18" charset="0"/>
                <a:ea typeface="Segoe UI Black" panose="020B0A02040204020203" pitchFamily="34" charset="0"/>
              </a:rPr>
              <a:t>.</a:t>
            </a:r>
          </a:p>
          <a:p>
            <a:pPr marL="0" indent="0" algn="r">
              <a:buNone/>
            </a:pPr>
            <a:endParaRPr lang="ru-RU" sz="2000" b="1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marL="0" indent="0" algn="r">
              <a:buNone/>
            </a:pPr>
            <a:r>
              <a:rPr lang="ru-RU" sz="2000" dirty="0"/>
              <a:t>  </a:t>
            </a:r>
          </a:p>
          <a:p>
            <a:endParaRPr lang="ru-RU" dirty="0"/>
          </a:p>
          <a:p>
            <a:pPr marL="0" indent="0" algn="r">
              <a:buNone/>
            </a:pPr>
            <a:r>
              <a:rPr lang="ru-RU" dirty="0"/>
              <a:t>   </a:t>
            </a:r>
          </a:p>
          <a:p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0014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491DF92-2B58-4D53-806F-12ED9B64D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Ранняя  помощь детям и их семьям 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449E99B-CDBC-41A3-9822-24C1EED9A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i="1" dirty="0"/>
              <a:t>Комплекс услуг, оказываемых на </a:t>
            </a:r>
            <a:r>
              <a:rPr lang="ru-RU" b="1" i="1" dirty="0"/>
              <a:t>междисциплинарной </a:t>
            </a:r>
            <a:r>
              <a:rPr lang="ru-RU" i="1" dirty="0"/>
              <a:t>основе детям целевой группы и их семьям, </a:t>
            </a:r>
            <a:r>
              <a:rPr lang="ru-RU" b="1" i="1" dirty="0"/>
              <a:t>направленных на содействие:</a:t>
            </a:r>
          </a:p>
          <a:p>
            <a:pPr marL="0" indent="0" algn="ctr">
              <a:buNone/>
            </a:pPr>
            <a:endParaRPr lang="ru-RU" b="1" i="1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физическому и психическому развитию детей,</a:t>
            </a:r>
          </a:p>
          <a:p>
            <a:pPr marL="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их вовлеченности в ежедневные жизненные ситуации, 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формирование позитивного взаимодействия и отношений детей и родителей,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включение детей в среду сверстников и их интеграцию в общество,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повышение родительской компетентности.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4426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ru-RU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Цели ранней помощи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425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      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улучшение функционирования ребенка в естественных жизненных ситуациях (ЕЖС);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повышение качества взаимодействия и отношений ребенка с родителями, другими непосредственно ухаживающими за ребенком лицами, в семье;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повышение компетентности родителей и других непосредственно ухаживающих за ребенком лиц в вопросах развития и воспитания ребенка;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включение ребенка в среду сверстников, расширение социальных контактов ребенка и семьи.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9261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92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Принципы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ранней помощи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61662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b="1" i="1" dirty="0"/>
              <a:t>бесплатности </a:t>
            </a:r>
            <a:r>
              <a:rPr lang="ru-RU" dirty="0"/>
              <a:t>(услуги ранней помощи предоставляются без взимания платы с родителей/законных представителей);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i="1" dirty="0"/>
              <a:t>доступности</a:t>
            </a:r>
            <a:r>
              <a:rPr lang="ru-RU" b="1" dirty="0"/>
              <a:t> </a:t>
            </a:r>
            <a:r>
              <a:rPr lang="ru-RU" dirty="0"/>
              <a:t>(услуги ранней помощи доступны для потребителей);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/>
              <a:t> </a:t>
            </a:r>
            <a:r>
              <a:rPr lang="ru-RU" b="1" i="1" dirty="0"/>
              <a:t>регулярности</a:t>
            </a:r>
            <a:r>
              <a:rPr lang="ru-RU" b="1" dirty="0"/>
              <a:t> </a:t>
            </a:r>
            <a:r>
              <a:rPr lang="ru-RU" dirty="0"/>
              <a:t>(услуги ранней помощи в рамках индивидуальной программы ранней помощи (ИПРП) предоставляются потребителям на регулярной основе в течение всего времени ее действия);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i="1" dirty="0"/>
              <a:t>открытости</a:t>
            </a:r>
            <a:r>
              <a:rPr lang="ru-RU" b="1" dirty="0"/>
              <a:t> </a:t>
            </a:r>
            <a:r>
              <a:rPr lang="ru-RU" dirty="0"/>
              <a:t>(информация об услугах ранней помощи открыта для родителей и других непосредственно ухаживающих за детьми целевой группы лиц);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500" b="1" i="1" dirty="0" err="1">
                <a:solidFill>
                  <a:srgbClr val="C00000"/>
                </a:solidFill>
              </a:rPr>
              <a:t>семейноцентрированности</a:t>
            </a:r>
            <a:r>
              <a:rPr lang="ru-RU" sz="2500" b="1" i="1" dirty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(специалисты организации-поставщика услуг ранней помощи содействуют вовлечению родителей и других лиц, непосредственно ухаживающих за ребенком, в процесс ранней помощи, в том числе в оценочные процедуры, в составление и реализацию ИПРП, а также в оценку её эффективности);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i="1" dirty="0"/>
              <a:t>индивидуальности</a:t>
            </a:r>
            <a:r>
              <a:rPr lang="ru-RU" b="1" dirty="0"/>
              <a:t> (услуги ранней помощи предоставляются в соответствии с индивидуальными потребностями ребенка и семьи);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i="1" dirty="0">
                <a:solidFill>
                  <a:srgbClr val="FF0000"/>
                </a:solidFill>
              </a:rPr>
              <a:t>функциональной направленности </a:t>
            </a:r>
            <a:r>
              <a:rPr lang="ru-RU" b="1" dirty="0">
                <a:solidFill>
                  <a:srgbClr val="FF0000"/>
                </a:solidFill>
              </a:rPr>
              <a:t>(услуги ранней помощи направлены на формирование компетенций ребенка в ЕЖС);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i="1" dirty="0">
                <a:solidFill>
                  <a:srgbClr val="00B050"/>
                </a:solidFill>
              </a:rPr>
              <a:t>естественности</a:t>
            </a:r>
            <a:r>
              <a:rPr lang="ru-RU" b="1" dirty="0">
                <a:solidFill>
                  <a:srgbClr val="00B050"/>
                </a:solidFill>
              </a:rPr>
              <a:t> (услуги ранней помощи оказываются преимущественно в ЕЖС);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i="1" dirty="0"/>
              <a:t>этичности</a:t>
            </a:r>
            <a:r>
              <a:rPr lang="ru-RU" b="1" dirty="0"/>
              <a:t> </a:t>
            </a:r>
            <a:r>
              <a:rPr lang="ru-RU" dirty="0"/>
              <a:t>(услуги ранней помощи предоставляются потребителям в уважительной манере, с учетом их индивидуальных, семейных, религиозных и этно-культурных особенностей, ценностей, установок, мнений, приоритетов);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командной работы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(услуги ранней помощи предоставляются междисциплинарной командой специалистов из разных областей знаний о ребенке и семье);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i="1" dirty="0"/>
              <a:t>научной обоснованности </a:t>
            </a:r>
            <a:r>
              <a:rPr lang="ru-RU" dirty="0"/>
              <a:t>(при оказании услуг ранней помощи специалисты используют научно-обоснованные методы и технологии ранней помощи);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4360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6148" name="Рисунок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666" t="13333" r="16666" b="5927"/>
          <a:stretch>
            <a:fillRect/>
          </a:stretch>
        </p:blipFill>
        <p:spPr bwMode="auto">
          <a:xfrm>
            <a:off x="23813" y="274638"/>
            <a:ext cx="9163050" cy="658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055692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   </a:t>
            </a:r>
            <a:r>
              <a:rPr lang="ru-RU" b="1" i="1" dirty="0">
                <a:solidFill>
                  <a:srgbClr val="FF0000"/>
                </a:solidFill>
              </a:rPr>
              <a:t>Функциональный подход в РП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866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i="1" dirty="0">
                <a:solidFill>
                  <a:srgbClr val="C00000"/>
                </a:solidFill>
              </a:rPr>
              <a:t>Цель</a:t>
            </a:r>
            <a:r>
              <a:rPr lang="ru-RU" dirty="0"/>
              <a:t>: улучшение функционирования ребенка в естественных жизненных ситуациях через его собственную активность и участие в повседневной жизни семьи.</a:t>
            </a:r>
          </a:p>
          <a:p>
            <a:pPr marL="0" indent="0" algn="just">
              <a:buNone/>
            </a:pPr>
            <a:r>
              <a:rPr lang="ru-RU" sz="2600" b="1" dirty="0"/>
              <a:t> </a:t>
            </a:r>
            <a:r>
              <a:rPr lang="ru-RU" sz="2600" b="1" i="1" dirty="0">
                <a:solidFill>
                  <a:srgbClr val="C00000"/>
                </a:solidFill>
              </a:rPr>
              <a:t>Активность</a:t>
            </a:r>
            <a:r>
              <a:rPr lang="ru-RU" sz="2600" dirty="0"/>
              <a:t>-это самостоятельное выполнение задачи или действия(индивидуальная сторона функционирования)</a:t>
            </a:r>
          </a:p>
          <a:p>
            <a:pPr marL="0" indent="0" algn="just">
              <a:buNone/>
            </a:pPr>
            <a:r>
              <a:rPr lang="ru-RU" sz="2600" b="1" dirty="0"/>
              <a:t> </a:t>
            </a:r>
            <a:r>
              <a:rPr lang="ru-RU" sz="2600" b="1" i="1" dirty="0">
                <a:solidFill>
                  <a:srgbClr val="C00000"/>
                </a:solidFill>
              </a:rPr>
              <a:t>Участие</a:t>
            </a:r>
            <a:r>
              <a:rPr lang="ru-RU" sz="2600" dirty="0"/>
              <a:t>-это вовлечение индивида в жизненную ситуацию (социальная сторона функционирования)</a:t>
            </a:r>
          </a:p>
          <a:p>
            <a:pPr marL="0" indent="0" algn="just">
              <a:buNone/>
            </a:pPr>
            <a:r>
              <a:rPr lang="ru-RU" sz="3000" b="1" dirty="0">
                <a:solidFill>
                  <a:srgbClr val="C00000"/>
                </a:solidFill>
              </a:rPr>
              <a:t>Задача ФП</a:t>
            </a:r>
            <a:r>
              <a:rPr lang="ru-RU" sz="2600" dirty="0"/>
              <a:t>: развитие функциональных способностей, навыков ребенка   для более умелой и независимой жизни в будущем. </a:t>
            </a:r>
          </a:p>
        </p:txBody>
      </p:sp>
    </p:spTree>
    <p:extLst>
      <p:ext uri="{BB962C8B-B14F-4D97-AF65-F5344CB8AC3E}">
        <p14:creationId xmlns="" xmlns:p14="http://schemas.microsoft.com/office/powerpoint/2010/main" val="1903142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11268" name="Рисунок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833" t="10742" r="15833" b="6296"/>
          <a:stretch>
            <a:fillRect/>
          </a:stretch>
        </p:blipFill>
        <p:spPr bwMode="auto">
          <a:xfrm>
            <a:off x="-25400" y="595312"/>
            <a:ext cx="9169400" cy="6262688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832738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Плюсы ФП: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2CA0A40C-57CE-4BD5-9357-BB5CECB5CA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24587822"/>
              </p:ext>
            </p:extLst>
          </p:nvPr>
        </p:nvGraphicFramePr>
        <p:xfrm>
          <a:off x="457200" y="1052736"/>
          <a:ext cx="8363272" cy="5530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942100981"/>
      </p:ext>
    </p:extLst>
  </p:cSld>
  <p:clrMapOvr>
    <a:masterClrMapping/>
  </p:clrMapOvr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1006</TotalTime>
  <Words>787</Words>
  <Application>Microsoft Office PowerPoint</Application>
  <PresentationFormat>Экран (4:3)</PresentationFormat>
  <Paragraphs>111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La mente</vt:lpstr>
      <vt:lpstr>Слайд 1</vt:lpstr>
      <vt:lpstr>Слайд 2</vt:lpstr>
      <vt:lpstr>Ранняя  помощь детям и их семьям :</vt:lpstr>
      <vt:lpstr>Цели ранней помощи</vt:lpstr>
      <vt:lpstr>Принципы ранней помощи</vt:lpstr>
      <vt:lpstr>Слайд 6</vt:lpstr>
      <vt:lpstr>   Функциональный подход в РП</vt:lpstr>
      <vt:lpstr>Слайд 8</vt:lpstr>
      <vt:lpstr>Плюсы ФП:</vt:lpstr>
      <vt:lpstr>Технология оказания ранней помощи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службы ранней помощи</dc:title>
  <dc:creator>User</dc:creator>
  <cp:lastModifiedBy>Пользователь Windows</cp:lastModifiedBy>
  <cp:revision>101</cp:revision>
  <cp:lastPrinted>2020-11-23T06:45:41Z</cp:lastPrinted>
  <dcterms:created xsi:type="dcterms:W3CDTF">2019-08-21T07:07:39Z</dcterms:created>
  <dcterms:modified xsi:type="dcterms:W3CDTF">2020-11-23T07:33:33Z</dcterms:modified>
</cp:coreProperties>
</file>