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4" r:id="rId3"/>
    <p:sldId id="272" r:id="rId4"/>
    <p:sldId id="273" r:id="rId5"/>
    <p:sldId id="271" r:id="rId6"/>
    <p:sldId id="270" r:id="rId7"/>
    <p:sldId id="274" r:id="rId8"/>
    <p:sldId id="319" r:id="rId9"/>
    <p:sldId id="260" r:id="rId10"/>
    <p:sldId id="259" r:id="rId11"/>
    <p:sldId id="308" r:id="rId12"/>
    <p:sldId id="276" r:id="rId13"/>
    <p:sldId id="324" r:id="rId14"/>
    <p:sldId id="322" r:id="rId15"/>
    <p:sldId id="323" r:id="rId16"/>
    <p:sldId id="325" r:id="rId17"/>
    <p:sldId id="326" r:id="rId18"/>
    <p:sldId id="327" r:id="rId19"/>
    <p:sldId id="293" r:id="rId20"/>
    <p:sldId id="294" r:id="rId21"/>
    <p:sldId id="297" r:id="rId22"/>
    <p:sldId id="304" r:id="rId23"/>
    <p:sldId id="287" r:id="rId24"/>
    <p:sldId id="298" r:id="rId25"/>
    <p:sldId id="299" r:id="rId26"/>
    <p:sldId id="283" r:id="rId27"/>
    <p:sldId id="302" r:id="rId28"/>
    <p:sldId id="279" r:id="rId29"/>
    <p:sldId id="305" r:id="rId30"/>
    <p:sldId id="306" r:id="rId31"/>
    <p:sldId id="307" r:id="rId32"/>
    <p:sldId id="320" r:id="rId33"/>
    <p:sldId id="321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 autoAdjust="0"/>
    <p:restoredTop sz="94718" autoAdjust="0"/>
  </p:normalViewPr>
  <p:slideViewPr>
    <p:cSldViewPr>
      <p:cViewPr varScale="1">
        <p:scale>
          <a:sx n="105" d="100"/>
          <a:sy n="105" d="100"/>
        </p:scale>
        <p:origin x="-111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A33B99-D6CA-4276-8C74-1B33A73B75F0}" type="doc">
      <dgm:prSet loTypeId="urn:microsoft.com/office/officeart/2005/8/layout/hList3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5DAE45BB-84DE-47A1-89CB-C02B562FE0B9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r"/>
          <a:r>
            <a:rPr lang="ru-RU" sz="2000" b="1" dirty="0" smtClean="0">
              <a:solidFill>
                <a:schemeClr val="tx1"/>
              </a:solidFill>
            </a:rPr>
            <a:t>            п.12   Освоение обучающимися основной образовательной программы завершается обязательной государственной (итоговой) аттестацией выпускников </a:t>
          </a:r>
          <a:endParaRPr lang="ru-RU" sz="2000" b="1" dirty="0">
            <a:solidFill>
              <a:schemeClr val="tx1"/>
            </a:solidFill>
          </a:endParaRPr>
        </a:p>
      </dgm:t>
    </dgm:pt>
    <dgm:pt modelId="{1685F971-0355-4DA5-AD71-385A6B2A14F7}" type="parTrans" cxnId="{71F6A882-F95B-4356-AF70-403B2C738EB7}">
      <dgm:prSet/>
      <dgm:spPr/>
      <dgm:t>
        <a:bodyPr/>
        <a:lstStyle/>
        <a:p>
          <a:endParaRPr lang="ru-RU"/>
        </a:p>
      </dgm:t>
    </dgm:pt>
    <dgm:pt modelId="{55CF568B-35BE-47B2-9E4F-76782AFAB331}" type="sibTrans" cxnId="{71F6A882-F95B-4356-AF70-403B2C738EB7}">
      <dgm:prSet/>
      <dgm:spPr/>
      <dgm:t>
        <a:bodyPr/>
        <a:lstStyle/>
        <a:p>
          <a:endParaRPr lang="ru-RU"/>
        </a:p>
      </dgm:t>
    </dgm:pt>
    <dgm:pt modelId="{0A1DF8F1-A151-4B80-80E0-5536AC966D91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Государственная (итоговая) аттестация обучающихся проводится </a:t>
          </a:r>
          <a:r>
            <a:rPr lang="ru-RU" sz="2000" b="1" dirty="0" smtClean="0">
              <a:solidFill>
                <a:srgbClr val="FF0000"/>
              </a:solidFill>
            </a:rPr>
            <a:t>по всем изучавшимся учебным предметам</a:t>
          </a:r>
          <a:endParaRPr lang="ru-RU" sz="1600" b="1" dirty="0">
            <a:solidFill>
              <a:srgbClr val="FF0000"/>
            </a:solidFill>
          </a:endParaRPr>
        </a:p>
      </dgm:t>
    </dgm:pt>
    <dgm:pt modelId="{07CC008A-3106-49CC-A79D-0D4DF76674C8}" type="parTrans" cxnId="{0E117C98-ABD4-419B-B741-5F9F3C6C6D9E}">
      <dgm:prSet/>
      <dgm:spPr/>
      <dgm:t>
        <a:bodyPr/>
        <a:lstStyle/>
        <a:p>
          <a:endParaRPr lang="ru-RU"/>
        </a:p>
      </dgm:t>
    </dgm:pt>
    <dgm:pt modelId="{C2D1F47A-C396-4FE7-B55E-9AC553F65054}" type="sibTrans" cxnId="{0E117C98-ABD4-419B-B741-5F9F3C6C6D9E}">
      <dgm:prSet/>
      <dgm:spPr/>
      <dgm:t>
        <a:bodyPr/>
        <a:lstStyle/>
        <a:p>
          <a:endParaRPr lang="ru-RU"/>
        </a:p>
      </dgm:t>
    </dgm:pt>
    <dgm:pt modelId="{1E69FE4F-7C0C-49DC-842C-866732891668}">
      <dgm:prSet phldrT="[Текст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ГИА проводится в форме </a:t>
          </a:r>
          <a:r>
            <a:rPr lang="ru-RU" b="1" dirty="0" smtClean="0">
              <a:solidFill>
                <a:schemeClr val="tx1"/>
              </a:solidFill>
            </a:rPr>
            <a:t>ЕГЭ </a:t>
          </a:r>
          <a:r>
            <a:rPr lang="ru-RU" dirty="0" smtClean="0">
              <a:solidFill>
                <a:schemeClr val="tx1"/>
              </a:solidFill>
            </a:rPr>
            <a:t>по окончании 11 класса </a:t>
          </a:r>
          <a:r>
            <a:rPr lang="ru-RU" b="1" dirty="0" smtClean="0">
              <a:solidFill>
                <a:schemeClr val="tx1"/>
              </a:solidFill>
            </a:rPr>
            <a:t>в обязательном порядке по учебным предметам: </a:t>
          </a:r>
        </a:p>
        <a:p>
          <a:r>
            <a:rPr lang="ru-RU" b="1" dirty="0" smtClean="0">
              <a:solidFill>
                <a:srgbClr val="FF0000"/>
              </a:solidFill>
            </a:rPr>
            <a:t>«Русский язык и литература»;</a:t>
          </a:r>
        </a:p>
        <a:p>
          <a:r>
            <a:rPr lang="ru-RU" b="1" dirty="0" smtClean="0">
              <a:solidFill>
                <a:srgbClr val="FF0000"/>
              </a:solidFill>
            </a:rPr>
            <a:t>«Математика: алгебра и начала анализа, геометрия»;</a:t>
          </a:r>
        </a:p>
        <a:p>
          <a:r>
            <a:rPr lang="ru-RU" b="1" dirty="0" smtClean="0">
              <a:solidFill>
                <a:srgbClr val="FF0000"/>
              </a:solidFill>
            </a:rPr>
            <a:t>«Иностранный язык»</a:t>
          </a:r>
          <a:endParaRPr lang="ru-RU" b="1" dirty="0">
            <a:solidFill>
              <a:srgbClr val="FF0000"/>
            </a:solidFill>
          </a:endParaRPr>
        </a:p>
      </dgm:t>
    </dgm:pt>
    <dgm:pt modelId="{92FFD94B-87BE-4008-BF01-7637912F942A}" type="parTrans" cxnId="{4A958558-5624-4D45-B3F8-464CC3AAC875}">
      <dgm:prSet/>
      <dgm:spPr/>
      <dgm:t>
        <a:bodyPr/>
        <a:lstStyle/>
        <a:p>
          <a:endParaRPr lang="ru-RU"/>
        </a:p>
      </dgm:t>
    </dgm:pt>
    <dgm:pt modelId="{1A2ED7D1-4029-4647-9AF2-42C36B94BF43}" type="sibTrans" cxnId="{4A958558-5624-4D45-B3F8-464CC3AAC875}">
      <dgm:prSet/>
      <dgm:spPr/>
      <dgm:t>
        <a:bodyPr/>
        <a:lstStyle/>
        <a:p>
          <a:endParaRPr lang="ru-RU"/>
        </a:p>
      </dgm:t>
    </dgm:pt>
    <dgm:pt modelId="{47C26C75-D970-4730-B911-2E6F49BC9297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Допускается прохождение обучающимися ГИА по завершению изучения отдельных учебных предметов </a:t>
          </a:r>
          <a:r>
            <a:rPr lang="ru-RU" sz="2000" b="1" dirty="0" smtClean="0">
              <a:solidFill>
                <a:srgbClr val="FF0000"/>
              </a:solidFill>
            </a:rPr>
            <a:t>на базовом уровне после 10 класса</a:t>
          </a:r>
          <a:r>
            <a:rPr lang="ru-RU" sz="1700" b="1" dirty="0" smtClean="0">
              <a:solidFill>
                <a:schemeClr val="tx1"/>
              </a:solidFill>
            </a:rPr>
            <a:t>.</a:t>
          </a:r>
          <a:endParaRPr lang="ru-RU" sz="1700" b="1" dirty="0">
            <a:solidFill>
              <a:schemeClr val="tx1"/>
            </a:solidFill>
          </a:endParaRPr>
        </a:p>
      </dgm:t>
    </dgm:pt>
    <dgm:pt modelId="{76C4BCC1-1955-4A3C-9463-6B76B584E9F1}" type="sibTrans" cxnId="{5297E1D2-5C12-43FA-A61C-359299184F91}">
      <dgm:prSet/>
      <dgm:spPr/>
      <dgm:t>
        <a:bodyPr/>
        <a:lstStyle/>
        <a:p>
          <a:endParaRPr lang="ru-RU"/>
        </a:p>
      </dgm:t>
    </dgm:pt>
    <dgm:pt modelId="{E2129F42-4E6B-4CFB-8680-CA4C5210E73E}" type="parTrans" cxnId="{5297E1D2-5C12-43FA-A61C-359299184F91}">
      <dgm:prSet/>
      <dgm:spPr/>
      <dgm:t>
        <a:bodyPr/>
        <a:lstStyle/>
        <a:p>
          <a:endParaRPr lang="ru-RU"/>
        </a:p>
      </dgm:t>
    </dgm:pt>
    <dgm:pt modelId="{B18C01A7-8CBD-47FF-AC2A-07006FCCB55F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Обучающийся может </a:t>
          </a:r>
          <a:r>
            <a:rPr lang="ru-RU" sz="2000" b="1" dirty="0" smtClean="0">
              <a:solidFill>
                <a:srgbClr val="FF0000"/>
              </a:solidFill>
            </a:rPr>
            <a:t>самостоятельно выбрать уровень (базовый или углубленный</a:t>
          </a:r>
          <a:r>
            <a:rPr lang="ru-RU" sz="2000" dirty="0" smtClean="0">
              <a:solidFill>
                <a:srgbClr val="FF0000"/>
              </a:solidFill>
            </a:rPr>
            <a:t>)</a:t>
          </a:r>
          <a:r>
            <a:rPr lang="ru-RU" sz="2000" dirty="0" smtClean="0">
              <a:solidFill>
                <a:schemeClr val="tx1"/>
              </a:solidFill>
            </a:rPr>
            <a:t>, в соответствии с которым будет проводиться ГИА в форме  ЕГЭ</a:t>
          </a:r>
          <a:endParaRPr lang="ru-RU" sz="2000" dirty="0">
            <a:solidFill>
              <a:schemeClr val="tx1"/>
            </a:solidFill>
          </a:endParaRPr>
        </a:p>
      </dgm:t>
    </dgm:pt>
    <dgm:pt modelId="{15DAA8B3-8FF9-4B43-A41D-9742F1C758CA}" type="sibTrans" cxnId="{AC8C8923-EF83-40E6-8496-5FA132177451}">
      <dgm:prSet/>
      <dgm:spPr/>
      <dgm:t>
        <a:bodyPr/>
        <a:lstStyle/>
        <a:p>
          <a:endParaRPr lang="ru-RU"/>
        </a:p>
      </dgm:t>
    </dgm:pt>
    <dgm:pt modelId="{293B5F2E-E5B5-4DF9-BDAE-73666865595E}" type="parTrans" cxnId="{AC8C8923-EF83-40E6-8496-5FA132177451}">
      <dgm:prSet/>
      <dgm:spPr/>
      <dgm:t>
        <a:bodyPr/>
        <a:lstStyle/>
        <a:p>
          <a:endParaRPr lang="ru-RU"/>
        </a:p>
      </dgm:t>
    </dgm:pt>
    <dgm:pt modelId="{3CDFA72C-E53B-494C-8BB5-F85D991CF9E3}">
      <dgm:prSet/>
      <dgm:spPr/>
      <dgm:t>
        <a:bodyPr/>
        <a:lstStyle/>
        <a:p>
          <a:endParaRPr lang="ru-RU" dirty="0"/>
        </a:p>
      </dgm:t>
    </dgm:pt>
    <dgm:pt modelId="{7AB8241D-27E9-4CCB-B49C-7A3FDEC57BD4}" type="parTrans" cxnId="{3A4A9D53-7806-46C2-95EE-F05B91CD4353}">
      <dgm:prSet/>
      <dgm:spPr/>
      <dgm:t>
        <a:bodyPr/>
        <a:lstStyle/>
        <a:p>
          <a:endParaRPr lang="ru-RU"/>
        </a:p>
      </dgm:t>
    </dgm:pt>
    <dgm:pt modelId="{4229D9F9-7FD4-48C7-9BB5-5C95B4C3FF95}" type="sibTrans" cxnId="{3A4A9D53-7806-46C2-95EE-F05B91CD4353}">
      <dgm:prSet/>
      <dgm:spPr/>
      <dgm:t>
        <a:bodyPr/>
        <a:lstStyle/>
        <a:p>
          <a:endParaRPr lang="ru-RU"/>
        </a:p>
      </dgm:t>
    </dgm:pt>
    <dgm:pt modelId="{60A9F07A-312F-41CD-BE69-5289376C807C}" type="pres">
      <dgm:prSet presAssocID="{9AA33B99-D6CA-4276-8C74-1B33A73B75F0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310CC81-AA56-4E8E-B36F-B752846041DE}" type="pres">
      <dgm:prSet presAssocID="{5DAE45BB-84DE-47A1-89CB-C02B562FE0B9}" presName="roof" presStyleLbl="dkBgShp" presStyleIdx="0" presStyleCnt="2" custScaleY="74242" custLinFactNeighborX="8197" custLinFactNeighborY="-5653"/>
      <dgm:spPr/>
      <dgm:t>
        <a:bodyPr/>
        <a:lstStyle/>
        <a:p>
          <a:endParaRPr lang="ru-RU"/>
        </a:p>
      </dgm:t>
    </dgm:pt>
    <dgm:pt modelId="{AEA1B809-B5CC-4867-8D14-E4831511647A}" type="pres">
      <dgm:prSet presAssocID="{5DAE45BB-84DE-47A1-89CB-C02B562FE0B9}" presName="pillars" presStyleCnt="0"/>
      <dgm:spPr/>
    </dgm:pt>
    <dgm:pt modelId="{8B9C4159-F7F5-48CC-8383-BC9182AD0C8A}" type="pres">
      <dgm:prSet presAssocID="{5DAE45BB-84DE-47A1-89CB-C02B562FE0B9}" presName="pillar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A4FDFC-A368-406B-8391-A800F7F1BFFE}" type="pres">
      <dgm:prSet presAssocID="{1E69FE4F-7C0C-49DC-842C-866732891668}" presName="pillar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BBF56F-1C1B-4657-8FB2-5C2303E20059}" type="pres">
      <dgm:prSet presAssocID="{B18C01A7-8CBD-47FF-AC2A-07006FCCB55F}" presName="pillarX" presStyleLbl="node1" presStyleIdx="2" presStyleCnt="4" custAng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124C48-C807-4B50-8DD8-648757B43BE6}" type="pres">
      <dgm:prSet presAssocID="{47C26C75-D970-4730-B911-2E6F49BC9297}" presName="pillar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F4C815-B2E9-4205-BE5E-961CFB5642EE}" type="pres">
      <dgm:prSet presAssocID="{5DAE45BB-84DE-47A1-89CB-C02B562FE0B9}" presName="base" presStyleLbl="dkBgShp" presStyleIdx="1" presStyleCnt="2"/>
      <dgm:spPr/>
    </dgm:pt>
  </dgm:ptLst>
  <dgm:cxnLst>
    <dgm:cxn modelId="{71F6A882-F95B-4356-AF70-403B2C738EB7}" srcId="{9AA33B99-D6CA-4276-8C74-1B33A73B75F0}" destId="{5DAE45BB-84DE-47A1-89CB-C02B562FE0B9}" srcOrd="0" destOrd="0" parTransId="{1685F971-0355-4DA5-AD71-385A6B2A14F7}" sibTransId="{55CF568B-35BE-47B2-9E4F-76782AFAB331}"/>
    <dgm:cxn modelId="{8C2C096A-1644-4636-B8F6-EA9940B9E8CB}" type="presOf" srcId="{9AA33B99-D6CA-4276-8C74-1B33A73B75F0}" destId="{60A9F07A-312F-41CD-BE69-5289376C807C}" srcOrd="0" destOrd="0" presId="urn:microsoft.com/office/officeart/2005/8/layout/hList3"/>
    <dgm:cxn modelId="{1C3D9CD5-71D9-4E9E-A89A-35332B85B1A4}" type="presOf" srcId="{1E69FE4F-7C0C-49DC-842C-866732891668}" destId="{C3A4FDFC-A368-406B-8391-A800F7F1BFFE}" srcOrd="0" destOrd="0" presId="urn:microsoft.com/office/officeart/2005/8/layout/hList3"/>
    <dgm:cxn modelId="{5297E1D2-5C12-43FA-A61C-359299184F91}" srcId="{5DAE45BB-84DE-47A1-89CB-C02B562FE0B9}" destId="{47C26C75-D970-4730-B911-2E6F49BC9297}" srcOrd="3" destOrd="0" parTransId="{E2129F42-4E6B-4CFB-8680-CA4C5210E73E}" sibTransId="{76C4BCC1-1955-4A3C-9463-6B76B584E9F1}"/>
    <dgm:cxn modelId="{FF92EC2E-39AE-45D4-810C-07FA8AFE5571}" type="presOf" srcId="{5DAE45BB-84DE-47A1-89CB-C02B562FE0B9}" destId="{B310CC81-AA56-4E8E-B36F-B752846041DE}" srcOrd="0" destOrd="0" presId="urn:microsoft.com/office/officeart/2005/8/layout/hList3"/>
    <dgm:cxn modelId="{087CD5DD-CB2F-429F-A259-29AD815DD2CC}" type="presOf" srcId="{B18C01A7-8CBD-47FF-AC2A-07006FCCB55F}" destId="{8DBBF56F-1C1B-4657-8FB2-5C2303E20059}" srcOrd="0" destOrd="0" presId="urn:microsoft.com/office/officeart/2005/8/layout/hList3"/>
    <dgm:cxn modelId="{AC8C8923-EF83-40E6-8496-5FA132177451}" srcId="{5DAE45BB-84DE-47A1-89CB-C02B562FE0B9}" destId="{B18C01A7-8CBD-47FF-AC2A-07006FCCB55F}" srcOrd="2" destOrd="0" parTransId="{293B5F2E-E5B5-4DF9-BDAE-73666865595E}" sibTransId="{15DAA8B3-8FF9-4B43-A41D-9742F1C758CA}"/>
    <dgm:cxn modelId="{D9150765-7445-4F95-8248-A5BDDC0692DD}" type="presOf" srcId="{0A1DF8F1-A151-4B80-80E0-5536AC966D91}" destId="{8B9C4159-F7F5-48CC-8383-BC9182AD0C8A}" srcOrd="0" destOrd="0" presId="urn:microsoft.com/office/officeart/2005/8/layout/hList3"/>
    <dgm:cxn modelId="{1FBFB27D-FE96-4CFE-9EC5-32DBDA942866}" type="presOf" srcId="{47C26C75-D970-4730-B911-2E6F49BC9297}" destId="{59124C48-C807-4B50-8DD8-648757B43BE6}" srcOrd="0" destOrd="0" presId="urn:microsoft.com/office/officeart/2005/8/layout/hList3"/>
    <dgm:cxn modelId="{3A4A9D53-7806-46C2-95EE-F05B91CD4353}" srcId="{9AA33B99-D6CA-4276-8C74-1B33A73B75F0}" destId="{3CDFA72C-E53B-494C-8BB5-F85D991CF9E3}" srcOrd="1" destOrd="0" parTransId="{7AB8241D-27E9-4CCB-B49C-7A3FDEC57BD4}" sibTransId="{4229D9F9-7FD4-48C7-9BB5-5C95B4C3FF95}"/>
    <dgm:cxn modelId="{0E117C98-ABD4-419B-B741-5F9F3C6C6D9E}" srcId="{5DAE45BB-84DE-47A1-89CB-C02B562FE0B9}" destId="{0A1DF8F1-A151-4B80-80E0-5536AC966D91}" srcOrd="0" destOrd="0" parTransId="{07CC008A-3106-49CC-A79D-0D4DF76674C8}" sibTransId="{C2D1F47A-C396-4FE7-B55E-9AC553F65054}"/>
    <dgm:cxn modelId="{4A958558-5624-4D45-B3F8-464CC3AAC875}" srcId="{5DAE45BB-84DE-47A1-89CB-C02B562FE0B9}" destId="{1E69FE4F-7C0C-49DC-842C-866732891668}" srcOrd="1" destOrd="0" parTransId="{92FFD94B-87BE-4008-BF01-7637912F942A}" sibTransId="{1A2ED7D1-4029-4647-9AF2-42C36B94BF43}"/>
    <dgm:cxn modelId="{38923891-2638-43AF-8129-00D47FD7D24F}" type="presParOf" srcId="{60A9F07A-312F-41CD-BE69-5289376C807C}" destId="{B310CC81-AA56-4E8E-B36F-B752846041DE}" srcOrd="0" destOrd="0" presId="urn:microsoft.com/office/officeart/2005/8/layout/hList3"/>
    <dgm:cxn modelId="{56174D31-5CCC-4A70-96BF-197A36C0EF22}" type="presParOf" srcId="{60A9F07A-312F-41CD-BE69-5289376C807C}" destId="{AEA1B809-B5CC-4867-8D14-E4831511647A}" srcOrd="1" destOrd="0" presId="urn:microsoft.com/office/officeart/2005/8/layout/hList3"/>
    <dgm:cxn modelId="{370100AD-84C2-4FCD-985E-49071CA2F329}" type="presParOf" srcId="{AEA1B809-B5CC-4867-8D14-E4831511647A}" destId="{8B9C4159-F7F5-48CC-8383-BC9182AD0C8A}" srcOrd="0" destOrd="0" presId="urn:microsoft.com/office/officeart/2005/8/layout/hList3"/>
    <dgm:cxn modelId="{40AAC1DE-3797-4B30-A2D0-DD173537B5DF}" type="presParOf" srcId="{AEA1B809-B5CC-4867-8D14-E4831511647A}" destId="{C3A4FDFC-A368-406B-8391-A800F7F1BFFE}" srcOrd="1" destOrd="0" presId="urn:microsoft.com/office/officeart/2005/8/layout/hList3"/>
    <dgm:cxn modelId="{BF55F64E-FC91-437D-BB9C-CDFC9BB6F613}" type="presParOf" srcId="{AEA1B809-B5CC-4867-8D14-E4831511647A}" destId="{8DBBF56F-1C1B-4657-8FB2-5C2303E20059}" srcOrd="2" destOrd="0" presId="urn:microsoft.com/office/officeart/2005/8/layout/hList3"/>
    <dgm:cxn modelId="{26FDFB3F-2747-48CA-AF6F-C7F1AB7ECA96}" type="presParOf" srcId="{AEA1B809-B5CC-4867-8D14-E4831511647A}" destId="{59124C48-C807-4B50-8DD8-648757B43BE6}" srcOrd="3" destOrd="0" presId="urn:microsoft.com/office/officeart/2005/8/layout/hList3"/>
    <dgm:cxn modelId="{BE882F2A-2E5F-40A3-ABD6-B76D9819A9D6}" type="presParOf" srcId="{60A9F07A-312F-41CD-BE69-5289376C807C}" destId="{51F4C815-B2E9-4205-BE5E-961CFB5642EE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E5AA021-C1A6-4C48-9EE0-3196CAACB3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23C36E3B-066F-445D-B5AD-0F58CD508B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5663749-69D2-4E40-AD6F-9D7A5252E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355EA-0DDC-488B-99CA-98C0FC89D37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C5877AC-4D16-46F9-A518-7A4E8D12D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7843524-07F9-46AB-B64B-3739E0915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CD73E-F99F-4FCD-8232-A1B8F5FE226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347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918FD25-3488-401F-8F27-36F163341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AAA2C46C-46D3-4E5F-AFC3-62F29C7C35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717D1B0-C20D-4013-AF1E-2377EB3E9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355EA-0DDC-488B-99CA-98C0FC89D37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B71018B-D42D-4D1D-95E5-B5D5CEC75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029E5F7-D203-4D6B-9510-FAB8A1C2A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CD73E-F99F-4FCD-8232-A1B8F5FE226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462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6B7470F5-48EC-44DB-9E41-8DF06B98DE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365126"/>
            <a:ext cx="1971675" cy="581183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FB932D30-3117-4C36-AA1F-4B79072056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1" y="365126"/>
            <a:ext cx="5800725" cy="581183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039DE18-5BB8-4586-8DD0-9B0EED871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355EA-0DDC-488B-99CA-98C0FC89D37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CE73E90-E4E3-4944-88A7-084EFF703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431728A-CE27-42C3-BC10-6FAA44FDC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CD73E-F99F-4FCD-8232-A1B8F5FE226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135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AB73522-5FC3-40DB-8A76-D77846B4B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E33A91E-ED97-4D88-918B-EDD1D83226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9F2ECB5-3B1C-477A-BF91-2267A5FC4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355EA-0DDC-488B-99CA-98C0FC89D37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6977665-2EEB-41F0-A521-E541FAA4C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5755051-EFC5-4666-ADFF-E5866D605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CD73E-F99F-4FCD-8232-A1B8F5FE226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378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A526ED1-A645-4AED-A3A3-94C728FBC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2325239-FEBD-4567-8254-0B0F463B67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C283FF3-91E3-419C-9144-72BB858A8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355EA-0DDC-488B-99CA-98C0FC89D37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1485B2D-4762-4F82-A52B-71B213BE1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CD872A6-29E3-4E3E-B7B0-A8249D28F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CD73E-F99F-4FCD-8232-A1B8F5FE226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451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8F445CC-821E-4C27-9E65-B0CA72969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73A6DDA-B9D1-4DEE-90EE-80F9C221FF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89907861-6704-4CF5-9D1E-57227127BC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198011BE-A202-47EC-B4C9-1885A9EE6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355EA-0DDC-488B-99CA-98C0FC89D37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6DBF2C4D-8CDD-4EB7-82B3-C483C5CCD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55056832-CD17-4D11-935A-CBFACCBD3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CD73E-F99F-4FCD-8232-A1B8F5FE226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622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1E2F4AB-4440-4226-98FD-73B4BE091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6CAC41A6-63E6-4B1F-AC50-4D8D289388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E0BD5BEE-EE63-4E66-B71A-EE032A79FD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9CC4D347-EED2-4604-B05B-81F7DACEEF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F0509CF7-068E-48A2-AB8C-19146302EB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D171F932-D247-4211-A0A2-71F62D948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355EA-0DDC-488B-99CA-98C0FC89D37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B2B78DEE-3374-4570-BED9-B83AD634E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1CC37E28-11CE-40FF-BD1D-BE7F7F474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CD73E-F99F-4FCD-8232-A1B8F5FE226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434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D10B96F-C333-4B52-9016-EC26BDB9D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4D6B9061-5154-4977-ACD4-3A6A1535C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355EA-0DDC-488B-99CA-98C0FC89D37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A8D2ED6E-B5EB-4FFB-B46D-1450C92CA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513A4238-1CB0-4B24-B21D-706BC29A4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CD73E-F99F-4FCD-8232-A1B8F5FE226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690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156240DA-C62E-4A3A-B5CB-A689A3F32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355EA-0DDC-488B-99CA-98C0FC89D37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4DB80548-69D3-4427-BCC7-6BA19E474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A730C53E-9CD7-4993-86E1-4C9CA41E0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CD73E-F99F-4FCD-8232-A1B8F5FE226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228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673D311-8506-4AC3-B246-3C953AEA3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E982199-6000-4394-ADEF-3CAE68D35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0C58210C-BA47-480C-AAE4-A4341C488F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A2DBDFC5-D89A-4556-ACAA-5E97F4E87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355EA-0DDC-488B-99CA-98C0FC89D37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77B25CFF-BBC2-4006-9BEC-820BCC08E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ACDB2AB3-3703-4F85-8D4A-FC80A4D6E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CD73E-F99F-4FCD-8232-A1B8F5FE226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512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B50A84F-A1FC-419E-8EEF-BBCFE607B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E55F998C-18FB-49A1-BF0A-48E51ED3FD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107D53BF-EAAC-474A-9674-B537A63D1A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753D648E-0967-46BC-AD0A-433839E2C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355EA-0DDC-488B-99CA-98C0FC89D37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1F39BE98-72E7-49D4-BC67-B377394CC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21F2D5AD-BE1D-4977-AE47-C6F09416D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CD73E-F99F-4FCD-8232-A1B8F5FE226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597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7C6D388-D1DE-4991-A77C-8374666FC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435AA7C6-8517-48FF-AB02-2400B4A47A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9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A0E80CF-B332-495C-B9CD-E9E46B8D5F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5CA355EA-0DDC-488B-99CA-98C0FC89D37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/>
              <a:t>06.03.2020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50A2BC2-FBAA-4506-A9C0-7E6AE59099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0E23F36-37E0-4898-9A93-671C2B5EBC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CB0CD73E-F99F-4FCD-8232-A1B8F5FE226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59" name="Группа 58"/>
          <p:cNvGrpSpPr/>
          <p:nvPr userDrawn="1"/>
        </p:nvGrpSpPr>
        <p:grpSpPr>
          <a:xfrm>
            <a:off x="-969527" y="441315"/>
            <a:ext cx="2239528" cy="5760949"/>
            <a:chOff x="-982228" y="292885"/>
            <a:chExt cx="2298883" cy="4435225"/>
          </a:xfrm>
          <a:gradFill flip="none" rotWithShape="1">
            <a:gsLst>
              <a:gs pos="0">
                <a:schemeClr val="accent2"/>
              </a:gs>
              <a:gs pos="100000">
                <a:srgbClr val="0070C0"/>
              </a:gs>
            </a:gsLst>
            <a:lin ang="5400000" scaled="1"/>
            <a:tileRect/>
          </a:gradFill>
        </p:grpSpPr>
        <p:grpSp>
          <p:nvGrpSpPr>
            <p:cNvPr id="32" name="Группа 31"/>
            <p:cNvGrpSpPr/>
            <p:nvPr userDrawn="1"/>
          </p:nvGrpSpPr>
          <p:grpSpPr>
            <a:xfrm rot="2738062" flipH="1">
              <a:off x="-946846" y="334744"/>
              <a:ext cx="1893692" cy="1809973"/>
              <a:chOff x="2893202" y="692696"/>
              <a:chExt cx="4063555" cy="4052429"/>
            </a:xfrm>
            <a:grpFill/>
          </p:grpSpPr>
          <p:sp>
            <p:nvSpPr>
              <p:cNvPr id="33" name="Freeform 10"/>
              <p:cNvSpPr>
                <a:spLocks/>
              </p:cNvSpPr>
              <p:nvPr userDrawn="1"/>
            </p:nvSpPr>
            <p:spPr bwMode="auto">
              <a:xfrm>
                <a:off x="4959746" y="1713453"/>
                <a:ext cx="970692" cy="973473"/>
              </a:xfrm>
              <a:custGeom>
                <a:avLst/>
                <a:gdLst>
                  <a:gd name="T0" fmla="*/ 0 w 698"/>
                  <a:gd name="T1" fmla="*/ 0 h 699"/>
                  <a:gd name="T2" fmla="*/ 698 w 698"/>
                  <a:gd name="T3" fmla="*/ 0 h 699"/>
                  <a:gd name="T4" fmla="*/ 0 w 698"/>
                  <a:gd name="T5" fmla="*/ 699 h 699"/>
                  <a:gd name="T6" fmla="*/ 0 w 698"/>
                  <a:gd name="T7" fmla="*/ 0 h 6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98" h="699">
                    <a:moveTo>
                      <a:pt x="0" y="0"/>
                    </a:moveTo>
                    <a:lnTo>
                      <a:pt x="698" y="0"/>
                    </a:lnTo>
                    <a:lnTo>
                      <a:pt x="0" y="699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/>
                <a:endParaRPr lang="ru-RU" sz="1400">
                  <a:solidFill>
                    <a:prstClr val="black"/>
                  </a:solidFill>
                </a:endParaRPr>
              </a:p>
            </p:txBody>
          </p:sp>
          <p:sp>
            <p:nvSpPr>
              <p:cNvPr id="34" name="Freeform 11"/>
              <p:cNvSpPr>
                <a:spLocks/>
              </p:cNvSpPr>
              <p:nvPr userDrawn="1"/>
            </p:nvSpPr>
            <p:spPr bwMode="auto">
              <a:xfrm>
                <a:off x="3933427" y="1713453"/>
                <a:ext cx="970692" cy="973473"/>
              </a:xfrm>
              <a:custGeom>
                <a:avLst/>
                <a:gdLst>
                  <a:gd name="T0" fmla="*/ 700 w 700"/>
                  <a:gd name="T1" fmla="*/ 0 h 699"/>
                  <a:gd name="T2" fmla="*/ 700 w 700"/>
                  <a:gd name="T3" fmla="*/ 699 h 699"/>
                  <a:gd name="T4" fmla="*/ 0 w 700"/>
                  <a:gd name="T5" fmla="*/ 699 h 699"/>
                  <a:gd name="T6" fmla="*/ 700 w 700"/>
                  <a:gd name="T7" fmla="*/ 0 h 6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00" h="699">
                    <a:moveTo>
                      <a:pt x="700" y="0"/>
                    </a:moveTo>
                    <a:lnTo>
                      <a:pt x="700" y="699"/>
                    </a:lnTo>
                    <a:lnTo>
                      <a:pt x="0" y="699"/>
                    </a:lnTo>
                    <a:lnTo>
                      <a:pt x="70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/>
                <a:endParaRPr lang="ru-RU" sz="1400">
                  <a:solidFill>
                    <a:prstClr val="black"/>
                  </a:solidFill>
                </a:endParaRPr>
              </a:p>
            </p:txBody>
          </p:sp>
          <p:sp>
            <p:nvSpPr>
              <p:cNvPr id="35" name="Freeform 47"/>
              <p:cNvSpPr>
                <a:spLocks/>
              </p:cNvSpPr>
              <p:nvPr userDrawn="1"/>
            </p:nvSpPr>
            <p:spPr bwMode="auto">
              <a:xfrm>
                <a:off x="5983284" y="692696"/>
                <a:ext cx="973473" cy="970692"/>
              </a:xfrm>
              <a:custGeom>
                <a:avLst/>
                <a:gdLst>
                  <a:gd name="T0" fmla="*/ 0 w 700"/>
                  <a:gd name="T1" fmla="*/ 0 h 698"/>
                  <a:gd name="T2" fmla="*/ 700 w 700"/>
                  <a:gd name="T3" fmla="*/ 0 h 698"/>
                  <a:gd name="T4" fmla="*/ 0 w 700"/>
                  <a:gd name="T5" fmla="*/ 698 h 698"/>
                  <a:gd name="T6" fmla="*/ 0 w 700"/>
                  <a:gd name="T7" fmla="*/ 0 h 6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00" h="698">
                    <a:moveTo>
                      <a:pt x="0" y="0"/>
                    </a:moveTo>
                    <a:lnTo>
                      <a:pt x="700" y="0"/>
                    </a:lnTo>
                    <a:lnTo>
                      <a:pt x="0" y="698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/>
                <a:endParaRPr lang="ru-RU" sz="1400">
                  <a:solidFill>
                    <a:prstClr val="black"/>
                  </a:solidFill>
                </a:endParaRPr>
              </a:p>
            </p:txBody>
          </p:sp>
          <p:sp>
            <p:nvSpPr>
              <p:cNvPr id="36" name="Freeform 48"/>
              <p:cNvSpPr>
                <a:spLocks/>
              </p:cNvSpPr>
              <p:nvPr userDrawn="1"/>
            </p:nvSpPr>
            <p:spPr bwMode="auto">
              <a:xfrm>
                <a:off x="4956964" y="692696"/>
                <a:ext cx="973473" cy="970692"/>
              </a:xfrm>
              <a:custGeom>
                <a:avLst/>
                <a:gdLst>
                  <a:gd name="T0" fmla="*/ 700 w 700"/>
                  <a:gd name="T1" fmla="*/ 0 h 698"/>
                  <a:gd name="T2" fmla="*/ 700 w 700"/>
                  <a:gd name="T3" fmla="*/ 698 h 698"/>
                  <a:gd name="T4" fmla="*/ 0 w 700"/>
                  <a:gd name="T5" fmla="*/ 698 h 698"/>
                  <a:gd name="T6" fmla="*/ 700 w 700"/>
                  <a:gd name="T7" fmla="*/ 0 h 6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00" h="698">
                    <a:moveTo>
                      <a:pt x="700" y="0"/>
                    </a:moveTo>
                    <a:lnTo>
                      <a:pt x="700" y="698"/>
                    </a:lnTo>
                    <a:lnTo>
                      <a:pt x="0" y="698"/>
                    </a:lnTo>
                    <a:lnTo>
                      <a:pt x="70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/>
                <a:endParaRPr lang="ru-RU" sz="1400">
                  <a:solidFill>
                    <a:prstClr val="black"/>
                  </a:solidFill>
                </a:endParaRPr>
              </a:p>
            </p:txBody>
          </p:sp>
          <p:sp>
            <p:nvSpPr>
              <p:cNvPr id="37" name="Freeform 105"/>
              <p:cNvSpPr>
                <a:spLocks/>
              </p:cNvSpPr>
              <p:nvPr userDrawn="1"/>
            </p:nvSpPr>
            <p:spPr bwMode="auto">
              <a:xfrm>
                <a:off x="2893202" y="3774433"/>
                <a:ext cx="973473" cy="970692"/>
              </a:xfrm>
              <a:custGeom>
                <a:avLst/>
                <a:gdLst>
                  <a:gd name="T0" fmla="*/ 0 w 699"/>
                  <a:gd name="T1" fmla="*/ 0 h 698"/>
                  <a:gd name="T2" fmla="*/ 699 w 699"/>
                  <a:gd name="T3" fmla="*/ 0 h 698"/>
                  <a:gd name="T4" fmla="*/ 0 w 699"/>
                  <a:gd name="T5" fmla="*/ 698 h 698"/>
                  <a:gd name="T6" fmla="*/ 0 w 699"/>
                  <a:gd name="T7" fmla="*/ 0 h 6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99" h="698">
                    <a:moveTo>
                      <a:pt x="0" y="0"/>
                    </a:moveTo>
                    <a:lnTo>
                      <a:pt x="699" y="0"/>
                    </a:lnTo>
                    <a:lnTo>
                      <a:pt x="0" y="698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/>
                <a:endParaRPr lang="ru-RU" sz="1400">
                  <a:solidFill>
                    <a:prstClr val="black"/>
                  </a:solidFill>
                </a:endParaRPr>
              </a:p>
            </p:txBody>
          </p:sp>
          <p:sp>
            <p:nvSpPr>
              <p:cNvPr id="38" name="Freeform 128"/>
              <p:cNvSpPr>
                <a:spLocks/>
              </p:cNvSpPr>
              <p:nvPr userDrawn="1"/>
            </p:nvSpPr>
            <p:spPr bwMode="auto">
              <a:xfrm>
                <a:off x="3925084" y="2745333"/>
                <a:ext cx="973473" cy="970692"/>
              </a:xfrm>
              <a:custGeom>
                <a:avLst/>
                <a:gdLst>
                  <a:gd name="T0" fmla="*/ 0 w 699"/>
                  <a:gd name="T1" fmla="*/ 0 h 698"/>
                  <a:gd name="T2" fmla="*/ 699 w 699"/>
                  <a:gd name="T3" fmla="*/ 0 h 698"/>
                  <a:gd name="T4" fmla="*/ 0 w 699"/>
                  <a:gd name="T5" fmla="*/ 698 h 698"/>
                  <a:gd name="T6" fmla="*/ 0 w 699"/>
                  <a:gd name="T7" fmla="*/ 0 h 6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99" h="698">
                    <a:moveTo>
                      <a:pt x="0" y="0"/>
                    </a:moveTo>
                    <a:lnTo>
                      <a:pt x="699" y="0"/>
                    </a:lnTo>
                    <a:lnTo>
                      <a:pt x="0" y="698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/>
                <a:endParaRPr lang="ru-RU" sz="1400">
                  <a:solidFill>
                    <a:prstClr val="black"/>
                  </a:solidFill>
                </a:endParaRPr>
              </a:p>
            </p:txBody>
          </p:sp>
          <p:sp>
            <p:nvSpPr>
              <p:cNvPr id="39" name="Freeform 129"/>
              <p:cNvSpPr>
                <a:spLocks/>
              </p:cNvSpPr>
              <p:nvPr userDrawn="1"/>
            </p:nvSpPr>
            <p:spPr bwMode="auto">
              <a:xfrm>
                <a:off x="2898765" y="2745333"/>
                <a:ext cx="973473" cy="970692"/>
              </a:xfrm>
              <a:custGeom>
                <a:avLst/>
                <a:gdLst>
                  <a:gd name="T0" fmla="*/ 699 w 699"/>
                  <a:gd name="T1" fmla="*/ 0 h 698"/>
                  <a:gd name="T2" fmla="*/ 699 w 699"/>
                  <a:gd name="T3" fmla="*/ 698 h 698"/>
                  <a:gd name="T4" fmla="*/ 0 w 699"/>
                  <a:gd name="T5" fmla="*/ 698 h 698"/>
                  <a:gd name="T6" fmla="*/ 699 w 699"/>
                  <a:gd name="T7" fmla="*/ 0 h 6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99" h="698">
                    <a:moveTo>
                      <a:pt x="699" y="0"/>
                    </a:moveTo>
                    <a:lnTo>
                      <a:pt x="699" y="698"/>
                    </a:lnTo>
                    <a:lnTo>
                      <a:pt x="0" y="698"/>
                    </a:lnTo>
                    <a:lnTo>
                      <a:pt x="69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/>
                <a:endParaRPr lang="ru-RU" sz="140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48" name="Группа 47"/>
            <p:cNvGrpSpPr/>
            <p:nvPr userDrawn="1"/>
          </p:nvGrpSpPr>
          <p:grpSpPr>
            <a:xfrm rot="2738062" flipH="1">
              <a:off x="-790417" y="2621037"/>
              <a:ext cx="1915262" cy="2298883"/>
              <a:chOff x="1820595" y="692696"/>
              <a:chExt cx="4109843" cy="5147070"/>
            </a:xfrm>
            <a:grpFill/>
          </p:grpSpPr>
          <p:sp>
            <p:nvSpPr>
              <p:cNvPr id="49" name="Freeform 10"/>
              <p:cNvSpPr>
                <a:spLocks/>
              </p:cNvSpPr>
              <p:nvPr userDrawn="1"/>
            </p:nvSpPr>
            <p:spPr bwMode="auto">
              <a:xfrm>
                <a:off x="4959746" y="1713453"/>
                <a:ext cx="970692" cy="973473"/>
              </a:xfrm>
              <a:custGeom>
                <a:avLst/>
                <a:gdLst>
                  <a:gd name="T0" fmla="*/ 0 w 698"/>
                  <a:gd name="T1" fmla="*/ 0 h 699"/>
                  <a:gd name="T2" fmla="*/ 698 w 698"/>
                  <a:gd name="T3" fmla="*/ 0 h 699"/>
                  <a:gd name="T4" fmla="*/ 0 w 698"/>
                  <a:gd name="T5" fmla="*/ 699 h 699"/>
                  <a:gd name="T6" fmla="*/ 0 w 698"/>
                  <a:gd name="T7" fmla="*/ 0 h 6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98" h="699">
                    <a:moveTo>
                      <a:pt x="0" y="0"/>
                    </a:moveTo>
                    <a:lnTo>
                      <a:pt x="698" y="0"/>
                    </a:lnTo>
                    <a:lnTo>
                      <a:pt x="0" y="699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/>
                <a:endParaRPr lang="ru-RU" sz="1400">
                  <a:solidFill>
                    <a:prstClr val="black"/>
                  </a:solidFill>
                </a:endParaRPr>
              </a:p>
            </p:txBody>
          </p:sp>
          <p:sp>
            <p:nvSpPr>
              <p:cNvPr id="50" name="Freeform 11"/>
              <p:cNvSpPr>
                <a:spLocks/>
              </p:cNvSpPr>
              <p:nvPr userDrawn="1"/>
            </p:nvSpPr>
            <p:spPr bwMode="auto">
              <a:xfrm>
                <a:off x="3933427" y="1713453"/>
                <a:ext cx="970692" cy="973473"/>
              </a:xfrm>
              <a:custGeom>
                <a:avLst/>
                <a:gdLst>
                  <a:gd name="T0" fmla="*/ 700 w 700"/>
                  <a:gd name="T1" fmla="*/ 0 h 699"/>
                  <a:gd name="T2" fmla="*/ 700 w 700"/>
                  <a:gd name="T3" fmla="*/ 699 h 699"/>
                  <a:gd name="T4" fmla="*/ 0 w 700"/>
                  <a:gd name="T5" fmla="*/ 699 h 699"/>
                  <a:gd name="T6" fmla="*/ 700 w 700"/>
                  <a:gd name="T7" fmla="*/ 0 h 6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00" h="699">
                    <a:moveTo>
                      <a:pt x="700" y="0"/>
                    </a:moveTo>
                    <a:lnTo>
                      <a:pt x="700" y="699"/>
                    </a:lnTo>
                    <a:lnTo>
                      <a:pt x="0" y="699"/>
                    </a:lnTo>
                    <a:lnTo>
                      <a:pt x="70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/>
                <a:endParaRPr lang="ru-RU" sz="1400">
                  <a:solidFill>
                    <a:prstClr val="black"/>
                  </a:solidFill>
                </a:endParaRPr>
              </a:p>
            </p:txBody>
          </p:sp>
          <p:sp>
            <p:nvSpPr>
              <p:cNvPr id="52" name="Freeform 48"/>
              <p:cNvSpPr>
                <a:spLocks/>
              </p:cNvSpPr>
              <p:nvPr userDrawn="1"/>
            </p:nvSpPr>
            <p:spPr bwMode="auto">
              <a:xfrm>
                <a:off x="4956964" y="692696"/>
                <a:ext cx="973473" cy="970692"/>
              </a:xfrm>
              <a:custGeom>
                <a:avLst/>
                <a:gdLst>
                  <a:gd name="T0" fmla="*/ 700 w 700"/>
                  <a:gd name="T1" fmla="*/ 0 h 698"/>
                  <a:gd name="T2" fmla="*/ 700 w 700"/>
                  <a:gd name="T3" fmla="*/ 698 h 698"/>
                  <a:gd name="T4" fmla="*/ 0 w 700"/>
                  <a:gd name="T5" fmla="*/ 698 h 698"/>
                  <a:gd name="T6" fmla="*/ 700 w 700"/>
                  <a:gd name="T7" fmla="*/ 0 h 6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00" h="698">
                    <a:moveTo>
                      <a:pt x="700" y="0"/>
                    </a:moveTo>
                    <a:lnTo>
                      <a:pt x="700" y="698"/>
                    </a:lnTo>
                    <a:lnTo>
                      <a:pt x="0" y="698"/>
                    </a:lnTo>
                    <a:lnTo>
                      <a:pt x="70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/>
                <a:endParaRPr lang="ru-RU" sz="1400">
                  <a:solidFill>
                    <a:prstClr val="black"/>
                  </a:solidFill>
                </a:endParaRPr>
              </a:p>
            </p:txBody>
          </p:sp>
          <p:sp>
            <p:nvSpPr>
              <p:cNvPr id="53" name="Freeform 105"/>
              <p:cNvSpPr>
                <a:spLocks/>
              </p:cNvSpPr>
              <p:nvPr userDrawn="1"/>
            </p:nvSpPr>
            <p:spPr bwMode="auto">
              <a:xfrm>
                <a:off x="2893202" y="3774433"/>
                <a:ext cx="973473" cy="970692"/>
              </a:xfrm>
              <a:custGeom>
                <a:avLst/>
                <a:gdLst>
                  <a:gd name="T0" fmla="*/ 0 w 699"/>
                  <a:gd name="T1" fmla="*/ 0 h 698"/>
                  <a:gd name="T2" fmla="*/ 699 w 699"/>
                  <a:gd name="T3" fmla="*/ 0 h 698"/>
                  <a:gd name="T4" fmla="*/ 0 w 699"/>
                  <a:gd name="T5" fmla="*/ 698 h 698"/>
                  <a:gd name="T6" fmla="*/ 0 w 699"/>
                  <a:gd name="T7" fmla="*/ 0 h 6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99" h="698">
                    <a:moveTo>
                      <a:pt x="0" y="0"/>
                    </a:moveTo>
                    <a:lnTo>
                      <a:pt x="699" y="0"/>
                    </a:lnTo>
                    <a:lnTo>
                      <a:pt x="0" y="698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/>
                <a:endParaRPr lang="ru-RU" sz="1400">
                  <a:solidFill>
                    <a:prstClr val="black"/>
                  </a:solidFill>
                </a:endParaRPr>
              </a:p>
            </p:txBody>
          </p:sp>
          <p:sp>
            <p:nvSpPr>
              <p:cNvPr id="54" name="Freeform 128"/>
              <p:cNvSpPr>
                <a:spLocks/>
              </p:cNvSpPr>
              <p:nvPr userDrawn="1"/>
            </p:nvSpPr>
            <p:spPr bwMode="auto">
              <a:xfrm>
                <a:off x="3925084" y="2745333"/>
                <a:ext cx="973473" cy="970692"/>
              </a:xfrm>
              <a:custGeom>
                <a:avLst/>
                <a:gdLst>
                  <a:gd name="T0" fmla="*/ 0 w 699"/>
                  <a:gd name="T1" fmla="*/ 0 h 698"/>
                  <a:gd name="T2" fmla="*/ 699 w 699"/>
                  <a:gd name="T3" fmla="*/ 0 h 698"/>
                  <a:gd name="T4" fmla="*/ 0 w 699"/>
                  <a:gd name="T5" fmla="*/ 698 h 698"/>
                  <a:gd name="T6" fmla="*/ 0 w 699"/>
                  <a:gd name="T7" fmla="*/ 0 h 6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99" h="698">
                    <a:moveTo>
                      <a:pt x="0" y="0"/>
                    </a:moveTo>
                    <a:lnTo>
                      <a:pt x="699" y="0"/>
                    </a:lnTo>
                    <a:lnTo>
                      <a:pt x="0" y="698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/>
                <a:endParaRPr lang="ru-RU" sz="1400">
                  <a:solidFill>
                    <a:prstClr val="black"/>
                  </a:solidFill>
                </a:endParaRPr>
              </a:p>
            </p:txBody>
          </p:sp>
          <p:sp>
            <p:nvSpPr>
              <p:cNvPr id="55" name="Freeform 129"/>
              <p:cNvSpPr>
                <a:spLocks/>
              </p:cNvSpPr>
              <p:nvPr userDrawn="1"/>
            </p:nvSpPr>
            <p:spPr bwMode="auto">
              <a:xfrm>
                <a:off x="2898765" y="2745333"/>
                <a:ext cx="973473" cy="970692"/>
              </a:xfrm>
              <a:custGeom>
                <a:avLst/>
                <a:gdLst>
                  <a:gd name="T0" fmla="*/ 699 w 699"/>
                  <a:gd name="T1" fmla="*/ 0 h 698"/>
                  <a:gd name="T2" fmla="*/ 699 w 699"/>
                  <a:gd name="T3" fmla="*/ 698 h 698"/>
                  <a:gd name="T4" fmla="*/ 0 w 699"/>
                  <a:gd name="T5" fmla="*/ 698 h 698"/>
                  <a:gd name="T6" fmla="*/ 699 w 699"/>
                  <a:gd name="T7" fmla="*/ 0 h 6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99" h="698">
                    <a:moveTo>
                      <a:pt x="699" y="0"/>
                    </a:moveTo>
                    <a:lnTo>
                      <a:pt x="699" y="698"/>
                    </a:lnTo>
                    <a:lnTo>
                      <a:pt x="0" y="698"/>
                    </a:lnTo>
                    <a:lnTo>
                      <a:pt x="69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/>
                <a:endParaRPr lang="ru-RU" sz="1400">
                  <a:solidFill>
                    <a:prstClr val="black"/>
                  </a:solidFill>
                </a:endParaRPr>
              </a:p>
            </p:txBody>
          </p:sp>
          <p:sp>
            <p:nvSpPr>
              <p:cNvPr id="56" name="Freeform 129"/>
              <p:cNvSpPr>
                <a:spLocks/>
              </p:cNvSpPr>
              <p:nvPr userDrawn="1"/>
            </p:nvSpPr>
            <p:spPr bwMode="auto">
              <a:xfrm>
                <a:off x="1850528" y="3815099"/>
                <a:ext cx="973473" cy="970692"/>
              </a:xfrm>
              <a:custGeom>
                <a:avLst/>
                <a:gdLst>
                  <a:gd name="T0" fmla="*/ 699 w 699"/>
                  <a:gd name="T1" fmla="*/ 0 h 698"/>
                  <a:gd name="T2" fmla="*/ 699 w 699"/>
                  <a:gd name="T3" fmla="*/ 698 h 698"/>
                  <a:gd name="T4" fmla="*/ 0 w 699"/>
                  <a:gd name="T5" fmla="*/ 698 h 698"/>
                  <a:gd name="T6" fmla="*/ 699 w 699"/>
                  <a:gd name="T7" fmla="*/ 0 h 6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99" h="698">
                    <a:moveTo>
                      <a:pt x="699" y="0"/>
                    </a:moveTo>
                    <a:lnTo>
                      <a:pt x="699" y="698"/>
                    </a:lnTo>
                    <a:lnTo>
                      <a:pt x="0" y="698"/>
                    </a:lnTo>
                    <a:lnTo>
                      <a:pt x="69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/>
                <a:endParaRPr lang="ru-RU" sz="1400">
                  <a:solidFill>
                    <a:prstClr val="black"/>
                  </a:solidFill>
                </a:endParaRPr>
              </a:p>
            </p:txBody>
          </p:sp>
          <p:sp>
            <p:nvSpPr>
              <p:cNvPr id="57" name="Freeform 105"/>
              <p:cNvSpPr>
                <a:spLocks/>
              </p:cNvSpPr>
              <p:nvPr userDrawn="1"/>
            </p:nvSpPr>
            <p:spPr bwMode="auto">
              <a:xfrm>
                <a:off x="1820595" y="4869074"/>
                <a:ext cx="973473" cy="970692"/>
              </a:xfrm>
              <a:custGeom>
                <a:avLst/>
                <a:gdLst>
                  <a:gd name="T0" fmla="*/ 0 w 699"/>
                  <a:gd name="T1" fmla="*/ 0 h 698"/>
                  <a:gd name="T2" fmla="*/ 699 w 699"/>
                  <a:gd name="T3" fmla="*/ 0 h 698"/>
                  <a:gd name="T4" fmla="*/ 0 w 699"/>
                  <a:gd name="T5" fmla="*/ 698 h 698"/>
                  <a:gd name="T6" fmla="*/ 0 w 699"/>
                  <a:gd name="T7" fmla="*/ 0 h 6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99" h="698">
                    <a:moveTo>
                      <a:pt x="0" y="0"/>
                    </a:moveTo>
                    <a:lnTo>
                      <a:pt x="699" y="0"/>
                    </a:lnTo>
                    <a:lnTo>
                      <a:pt x="0" y="698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/>
                <a:endParaRPr lang="ru-RU" sz="1400">
                  <a:solidFill>
                    <a:prstClr val="black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15623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4624"/>
            <a:ext cx="8496944" cy="3465339"/>
          </a:xfrm>
        </p:spPr>
        <p:txBody>
          <a:bodyPr>
            <a:normAutofit/>
          </a:bodyPr>
          <a:lstStyle/>
          <a:p>
            <a:pPr algn="l"/>
            <a:r>
              <a:rPr lang="ru-RU" sz="4800" b="1" dirty="0" smtClean="0"/>
              <a:t>Федеральный государственный</a:t>
            </a:r>
            <a:br>
              <a:rPr lang="ru-RU" sz="4800" b="1" dirty="0" smtClean="0"/>
            </a:br>
            <a:r>
              <a:rPr lang="ru-RU" sz="4800" b="1" dirty="0" smtClean="0"/>
              <a:t> стандарт среднего </a:t>
            </a:r>
            <a:br>
              <a:rPr lang="ru-RU" sz="4800" b="1" dirty="0" smtClean="0"/>
            </a:br>
            <a:r>
              <a:rPr lang="ru-RU" sz="4800" b="1" dirty="0" smtClean="0"/>
              <a:t>общего образования: организационный раздел</a:t>
            </a:r>
            <a:endParaRPr lang="ru-RU" sz="4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7749480" cy="2923307"/>
          </a:xfrm>
        </p:spPr>
        <p:txBody>
          <a:bodyPr>
            <a:normAutofit fontScale="70000" lnSpcReduction="20000"/>
          </a:bodyPr>
          <a:lstStyle/>
          <a:p>
            <a:pPr algn="r"/>
            <a:endParaRPr lang="ru-RU" sz="3200" dirty="0" smtClean="0">
              <a:solidFill>
                <a:srgbClr val="FF0000"/>
              </a:solidFill>
            </a:endParaRPr>
          </a:p>
          <a:p>
            <a:pPr algn="r"/>
            <a:endParaRPr lang="en-US" sz="3600" dirty="0" smtClean="0">
              <a:solidFill>
                <a:srgbClr val="FF0000"/>
              </a:solidFill>
            </a:endParaRPr>
          </a:p>
          <a:p>
            <a:pPr algn="r"/>
            <a:endParaRPr lang="en-US" sz="3600" dirty="0" smtClean="0">
              <a:solidFill>
                <a:srgbClr val="FF0000"/>
              </a:solidFill>
            </a:endParaRPr>
          </a:p>
          <a:p>
            <a:pPr algn="r"/>
            <a:endParaRPr lang="en-US" sz="3600" dirty="0" smtClean="0">
              <a:solidFill>
                <a:srgbClr val="FF0000"/>
              </a:solidFill>
            </a:endParaRPr>
          </a:p>
          <a:p>
            <a:pPr algn="r"/>
            <a:r>
              <a:rPr lang="ru-RU" sz="3600" dirty="0" err="1" smtClean="0">
                <a:solidFill>
                  <a:srgbClr val="FF0000"/>
                </a:solidFill>
              </a:rPr>
              <a:t>Гребенцова</a:t>
            </a:r>
            <a:r>
              <a:rPr lang="ru-RU" sz="3600" dirty="0" smtClean="0">
                <a:solidFill>
                  <a:srgbClr val="FF0000"/>
                </a:solidFill>
              </a:rPr>
              <a:t> Галина Васильевна</a:t>
            </a:r>
          </a:p>
          <a:p>
            <a:pPr algn="l"/>
            <a:r>
              <a:rPr lang="ru-RU" sz="3600" dirty="0" smtClean="0">
                <a:solidFill>
                  <a:srgbClr val="FF0000"/>
                </a:solidFill>
              </a:rPr>
              <a:t>                     </a:t>
            </a:r>
            <a:r>
              <a:rPr lang="en-US" sz="3600" dirty="0" smtClean="0">
                <a:solidFill>
                  <a:srgbClr val="FF0000"/>
                </a:solidFill>
              </a:rPr>
              <a:t>                           </a:t>
            </a:r>
            <a:r>
              <a:rPr lang="ru-RU" sz="3600" dirty="0" smtClean="0">
                <a:solidFill>
                  <a:srgbClr val="FF0000"/>
                </a:solidFill>
              </a:rPr>
              <a:t>заместитель  директора КИМЦ</a:t>
            </a:r>
          </a:p>
          <a:p>
            <a:pPr algn="l"/>
            <a:r>
              <a:rPr lang="ru-RU" sz="3600" dirty="0" smtClean="0">
                <a:solidFill>
                  <a:srgbClr val="FF0000"/>
                </a:solidFill>
              </a:rPr>
              <a:t>                        </a:t>
            </a:r>
            <a:r>
              <a:rPr lang="en-US" sz="3600" dirty="0" smtClean="0">
                <a:solidFill>
                  <a:srgbClr val="FF0000"/>
                </a:solidFill>
              </a:rPr>
              <a:t>                        grebencova.g@kimc.ms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</a:p>
          <a:p>
            <a:pPr algn="l"/>
            <a:r>
              <a:rPr lang="ru-RU" sz="3600" dirty="0" smtClean="0">
                <a:solidFill>
                  <a:srgbClr val="FF0000"/>
                </a:solidFill>
              </a:rPr>
              <a:t>     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endParaRPr lang="ru-RU" sz="3600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0"/>
            <a:ext cx="2304256" cy="1844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27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6984776" cy="144016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t">
            <a:no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Требования к структуре ООП   среднего общего образования 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3" y="1700808"/>
            <a:ext cx="8853138" cy="504056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ru-RU" dirty="0" err="1" smtClean="0"/>
              <a:t>вввввввммП</a:t>
            </a:r>
            <a:endParaRPr lang="ru-RU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16632"/>
            <a:ext cx="2084387" cy="1656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7504" y="1700808"/>
            <a:ext cx="8925147" cy="105841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Структура основной образовательной программы</a:t>
            </a:r>
            <a:endParaRPr lang="ru-RU" sz="32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7504" y="2852936"/>
            <a:ext cx="1872208" cy="113042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Целевой  раздел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23728" y="2866142"/>
            <a:ext cx="3384376" cy="111721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Содержательный раздел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580112" y="2924944"/>
            <a:ext cx="4032448" cy="105841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Организационный раздел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214282" y="4143380"/>
            <a:ext cx="1785950" cy="714380"/>
          </a:xfrm>
          <a:prstGeom prst="round2Diag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Пояснительная записка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285720" y="4929198"/>
            <a:ext cx="1700218" cy="642942"/>
          </a:xfrm>
          <a:prstGeom prst="round2Diag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Планируемые результаты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14282" y="5715016"/>
            <a:ext cx="1771656" cy="928694"/>
          </a:xfrm>
          <a:prstGeom prst="round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система оценки результатов </a:t>
            </a:r>
            <a:endParaRPr lang="ru-RU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285984" y="4071942"/>
            <a:ext cx="3143272" cy="50006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857620" y="5286388"/>
            <a:ext cx="45719" cy="457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214546" y="4714884"/>
            <a:ext cx="3214710" cy="57150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Программа отдельных учебных предметов, курсор</a:t>
            </a:r>
            <a:endParaRPr lang="ru-RU" b="1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285984" y="5429264"/>
            <a:ext cx="3071834" cy="50006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Программа воспитания и социализации</a:t>
            </a:r>
            <a:endParaRPr lang="ru-RU" b="1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285984" y="6072206"/>
            <a:ext cx="3071834" cy="57152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Программа коррекционной работы</a:t>
            </a:r>
            <a:endParaRPr lang="ru-RU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2285984" y="4071942"/>
            <a:ext cx="3071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Программа развития универсальных учебных действий</a:t>
            </a:r>
            <a:endParaRPr lang="ru-RU" sz="1400" b="1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786446" y="4071942"/>
            <a:ext cx="3143272" cy="428628"/>
          </a:xfrm>
          <a:prstGeom prst="roundRect">
            <a:avLst/>
          </a:prstGeom>
          <a:ln w="57150"/>
          <a:effectLst>
            <a:innerShdw blurRad="114300">
              <a:prstClr val="black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Учебные планы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715008" y="4572008"/>
            <a:ext cx="3214710" cy="642942"/>
          </a:xfrm>
          <a:prstGeom prst="roundRect">
            <a:avLst/>
          </a:prstGeom>
          <a:ln w="28575"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План внеурочной деятельности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643570" y="5286388"/>
            <a:ext cx="3214710" cy="785818"/>
          </a:xfrm>
          <a:prstGeom prst="roundRect">
            <a:avLst/>
          </a:prstGeom>
          <a:ln w="57150"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Календарный учебный график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715008" y="6143644"/>
            <a:ext cx="3286148" cy="500066"/>
          </a:xfrm>
          <a:prstGeom prst="roundRect">
            <a:avLst/>
          </a:prstGeom>
          <a:ln w="57150"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Система условий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11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8640"/>
            <a:ext cx="8352928" cy="1325563"/>
          </a:xfrm>
        </p:spPr>
        <p:txBody>
          <a:bodyPr/>
          <a:lstStyle/>
          <a:p>
            <a:pPr eaLnBrk="1" hangingPunct="1"/>
            <a:r>
              <a:rPr lang="ru-RU" sz="2800" b="1" dirty="0" smtClean="0"/>
              <a:t>Статья 2. Основные понятия, используемые в Федеральном законе №273 «Об образовании в Российской Федерации»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1484784"/>
            <a:ext cx="8335838" cy="5112567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ru-RU" sz="2400" dirty="0" smtClean="0"/>
              <a:t>22) </a:t>
            </a:r>
            <a:r>
              <a:rPr lang="ru-RU" sz="2400" b="1" i="1" dirty="0" smtClean="0">
                <a:solidFill>
                  <a:srgbClr val="800000"/>
                </a:solidFill>
              </a:rPr>
              <a:t>учебный план</a:t>
            </a:r>
            <a:r>
              <a:rPr lang="ru-RU" sz="2400" dirty="0" smtClean="0"/>
              <a:t> - документ, который определяет перечень, трудоемкость, последовательность и распределение по периодам обучения учебных предметов, курсов, дисциплин (модулей), практики, иных видов учебной деятельности … формы промежуточной аттестации обучающихся;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400" dirty="0" smtClean="0"/>
              <a:t>23) </a:t>
            </a:r>
            <a:r>
              <a:rPr lang="ru-RU" sz="2400" b="1" i="1" dirty="0" smtClean="0">
                <a:solidFill>
                  <a:srgbClr val="800000"/>
                </a:solidFill>
              </a:rPr>
              <a:t>индивидуальный учебный план</a:t>
            </a:r>
            <a:r>
              <a:rPr lang="ru-RU" sz="2400" dirty="0" smtClean="0"/>
              <a:t> - учебный план, обеспечивающий освоение образовательной программы на основе индивидуализации ее содержания с учетом особенностей и образовательных потребностей конкретного обучающегося;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400" dirty="0" smtClean="0"/>
              <a:t>25) </a:t>
            </a:r>
            <a:r>
              <a:rPr lang="ru-RU" sz="2400" b="1" i="1" dirty="0" smtClean="0">
                <a:solidFill>
                  <a:srgbClr val="800000"/>
                </a:solidFill>
              </a:rPr>
              <a:t>направленность (профиль) образования</a:t>
            </a:r>
            <a:r>
              <a:rPr lang="ru-RU" sz="2400" dirty="0" smtClean="0"/>
              <a:t> - ориентация образовательной программы на конкретные области знания и (или) виды деятельности, определяющая ее предметно-тематическое содержание, преобладающие виды учебной деятельности обучающегося и требования к результатам освоения образовательной программы;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3"/>
            <a:ext cx="8229630" cy="154783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4400" b="1" dirty="0" smtClean="0"/>
              <a:t>18.3. Организационный </a:t>
            </a:r>
            <a:br>
              <a:rPr lang="ru-RU" sz="4400" b="1" dirty="0" smtClean="0"/>
            </a:br>
            <a:r>
              <a:rPr lang="ru-RU" sz="4400" b="1" dirty="0" smtClean="0"/>
              <a:t>раздел ООП: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825625"/>
            <a:ext cx="8715436" cy="503237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000" b="1" dirty="0" smtClean="0"/>
              <a:t>18.3.1. </a:t>
            </a:r>
            <a:r>
              <a:rPr lang="ru-RU" sz="3600" dirty="0" smtClean="0"/>
              <a:t>Учебный план среднего общего образования (далее - учебный план) является одним из </a:t>
            </a:r>
            <a:r>
              <a:rPr lang="ru-RU" sz="3600" dirty="0" smtClean="0">
                <a:solidFill>
                  <a:srgbClr val="FF0000"/>
                </a:solidFill>
              </a:rPr>
              <a:t>основных механизмов</a:t>
            </a:r>
            <a:r>
              <a:rPr lang="ru-RU" sz="3600" dirty="0" smtClean="0"/>
              <a:t>, обеспечивающих достижение обучающимися результатов освоения ООП.</a:t>
            </a:r>
          </a:p>
          <a:p>
            <a:pPr algn="just"/>
            <a:r>
              <a:rPr lang="ru-RU" sz="3600" dirty="0" smtClean="0"/>
              <a:t>ООП может включать </a:t>
            </a:r>
            <a:r>
              <a:rPr lang="ru-RU" sz="3600" dirty="0" smtClean="0">
                <a:solidFill>
                  <a:srgbClr val="FF0000"/>
                </a:solidFill>
              </a:rPr>
              <a:t>как один, </a:t>
            </a:r>
            <a:r>
              <a:rPr lang="ru-RU" sz="3600" dirty="0" smtClean="0"/>
              <a:t>так и </a:t>
            </a:r>
            <a:r>
              <a:rPr lang="ru-RU" sz="3600" dirty="0" smtClean="0">
                <a:solidFill>
                  <a:srgbClr val="FF0000"/>
                </a:solidFill>
              </a:rPr>
              <a:t>несколько учебных планов</a:t>
            </a:r>
            <a:r>
              <a:rPr lang="ru-RU" sz="3600" dirty="0" smtClean="0"/>
              <a:t>, в том числе учебные планы различных профилей обучения.</a:t>
            </a:r>
          </a:p>
          <a:p>
            <a:pPr algn="just"/>
            <a:endParaRPr lang="ru-RU" sz="3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16632"/>
            <a:ext cx="2084387" cy="1656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1"/>
            <a:ext cx="7344816" cy="1502048"/>
          </a:xfrm>
        </p:spPr>
        <p:txBody>
          <a:bodyPr>
            <a:noAutofit/>
          </a:bodyPr>
          <a:lstStyle/>
          <a:p>
            <a:r>
              <a:rPr lang="ru-RU" sz="4000" b="1" dirty="0"/>
              <a:t>Чем отличаются учебные планы профилей по ФГОС СОО и </a:t>
            </a:r>
            <a:r>
              <a:rPr lang="ru-RU" sz="4000" b="1" dirty="0" smtClean="0"/>
              <a:t>БУП?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25625"/>
            <a:ext cx="8640960" cy="4843735"/>
          </a:xfrm>
        </p:spPr>
        <p:txBody>
          <a:bodyPr>
            <a:normAutofit/>
          </a:bodyPr>
          <a:lstStyle/>
          <a:p>
            <a:r>
              <a:rPr lang="ru-RU" sz="4000" dirty="0"/>
              <a:t>В БУП на 7 профилей больше, чем в ФГОС среднего общего </a:t>
            </a:r>
            <a:r>
              <a:rPr lang="ru-RU" sz="4000" dirty="0" smtClean="0"/>
              <a:t>образования;</a:t>
            </a:r>
          </a:p>
          <a:p>
            <a:pPr algn="just"/>
            <a:r>
              <a:rPr lang="ru-RU" sz="4000" dirty="0"/>
              <a:t>БУП не дает понятия </a:t>
            </a:r>
            <a:r>
              <a:rPr lang="ru-RU" sz="4000" dirty="0" smtClean="0"/>
              <a:t>универсального </a:t>
            </a:r>
            <a:r>
              <a:rPr lang="ru-RU" sz="4000" dirty="0"/>
              <a:t>профиля, при этом допускает универсальное непрофильное обучение. </a:t>
            </a:r>
            <a:r>
              <a:rPr lang="ru-RU" sz="4000" dirty="0">
                <a:solidFill>
                  <a:srgbClr val="FF0000"/>
                </a:solidFill>
              </a:rPr>
              <a:t>ФГОС</a:t>
            </a:r>
            <a:r>
              <a:rPr lang="ru-RU" sz="4000" dirty="0"/>
              <a:t> СОО вводит </a:t>
            </a:r>
            <a:r>
              <a:rPr lang="ru-RU" sz="4000" dirty="0">
                <a:solidFill>
                  <a:srgbClr val="FF0000"/>
                </a:solidFill>
              </a:rPr>
              <a:t>универсальный профиль.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16632"/>
            <a:ext cx="2084387" cy="165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57707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1"/>
            <a:ext cx="7488832" cy="1368151"/>
          </a:xfrm>
        </p:spPr>
        <p:txBody>
          <a:bodyPr/>
          <a:lstStyle/>
          <a:p>
            <a:r>
              <a:rPr lang="ru-RU" b="1" dirty="0"/>
              <a:t>Чем отличаются учебные планы профилей по ФГОС СОО и </a:t>
            </a:r>
            <a:r>
              <a:rPr lang="ru-RU" b="1" dirty="0" smtClean="0"/>
              <a:t>БУП?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3" y="1775569"/>
            <a:ext cx="8421091" cy="4893791"/>
          </a:xfrm>
        </p:spPr>
        <p:txBody>
          <a:bodyPr>
            <a:normAutofit fontScale="62500" lnSpcReduction="20000"/>
          </a:bodyPr>
          <a:lstStyle/>
          <a:p>
            <a:r>
              <a:rPr lang="ru-RU" sz="5800" u="sng" dirty="0"/>
              <a:t>Второе отличие – количество </a:t>
            </a:r>
            <a:r>
              <a:rPr lang="ru-RU" sz="5800" u="sng" dirty="0" smtClean="0"/>
              <a:t>предметов</a:t>
            </a:r>
          </a:p>
          <a:p>
            <a:pPr marL="0" indent="0" algn="just">
              <a:buNone/>
            </a:pPr>
            <a:r>
              <a:rPr lang="ru-RU" sz="4000" dirty="0"/>
              <a:t>Учебный план профиля обучения и (или) индивидуальный учебный план должны содержать максимум </a:t>
            </a:r>
            <a:r>
              <a:rPr lang="ru-RU" sz="4000" dirty="0">
                <a:solidFill>
                  <a:srgbClr val="FF0000"/>
                </a:solidFill>
              </a:rPr>
              <a:t>12 </a:t>
            </a:r>
            <a:r>
              <a:rPr lang="ru-RU" sz="4000" dirty="0"/>
              <a:t>учебных предметов и предусматривать изучение </a:t>
            </a:r>
            <a:r>
              <a:rPr lang="ru-RU" sz="4000" dirty="0">
                <a:solidFill>
                  <a:srgbClr val="FF0000"/>
                </a:solidFill>
              </a:rPr>
              <a:t>не менее одного учебного предмета из каждой предметной области</a:t>
            </a:r>
            <a:r>
              <a:rPr lang="ru-RU" sz="4000" dirty="0"/>
              <a:t>:</a:t>
            </a:r>
          </a:p>
          <a:p>
            <a:pPr marL="0" indent="0" algn="just">
              <a:buNone/>
            </a:pPr>
            <a:r>
              <a:rPr lang="ru-RU" sz="4000" dirty="0"/>
              <a:t>1."Русский язык и литература",</a:t>
            </a:r>
          </a:p>
          <a:p>
            <a:pPr marL="0" indent="0" algn="just">
              <a:buNone/>
            </a:pPr>
            <a:r>
              <a:rPr lang="ru-RU" sz="4000" dirty="0"/>
              <a:t>2."Родной язык и родная литература",</a:t>
            </a:r>
          </a:p>
          <a:p>
            <a:pPr marL="0" indent="0" algn="just">
              <a:buNone/>
            </a:pPr>
            <a:r>
              <a:rPr lang="ru-RU" sz="4000" dirty="0"/>
              <a:t>3."Иностранные языки",</a:t>
            </a:r>
          </a:p>
          <a:p>
            <a:pPr marL="0" indent="0" algn="just">
              <a:buNone/>
            </a:pPr>
            <a:r>
              <a:rPr lang="ru-RU" sz="4000" dirty="0"/>
              <a:t>4."Общественные науки",</a:t>
            </a:r>
          </a:p>
          <a:p>
            <a:pPr marL="0" indent="0" algn="just">
              <a:buNone/>
            </a:pPr>
            <a:r>
              <a:rPr lang="ru-RU" sz="4000" dirty="0"/>
              <a:t>5."Математика и информатика",</a:t>
            </a:r>
          </a:p>
          <a:p>
            <a:pPr marL="0" indent="0" algn="just">
              <a:buNone/>
            </a:pPr>
            <a:r>
              <a:rPr lang="ru-RU" sz="4000" dirty="0"/>
              <a:t>6."Естественные науки",</a:t>
            </a:r>
          </a:p>
          <a:p>
            <a:pPr marL="0" indent="0" algn="just">
              <a:buNone/>
            </a:pPr>
            <a:r>
              <a:rPr lang="ru-RU" sz="4000" dirty="0"/>
              <a:t>7."Физическая культура, экология и основы безопасности жизнедеятельности".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16632"/>
            <a:ext cx="2084387" cy="165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92119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3"/>
            <a:ext cx="7344816" cy="1368152"/>
          </a:xfrm>
        </p:spPr>
        <p:txBody>
          <a:bodyPr/>
          <a:lstStyle/>
          <a:p>
            <a:r>
              <a:rPr lang="ru-RU" dirty="0"/>
              <a:t>Чем отличаются учебные планы профилей по ФГОС СОО и </a:t>
            </a:r>
            <a:r>
              <a:rPr lang="ru-RU" dirty="0" smtClean="0"/>
              <a:t>БУП?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00808"/>
            <a:ext cx="8712968" cy="4968551"/>
          </a:xfrm>
        </p:spPr>
        <p:txBody>
          <a:bodyPr/>
          <a:lstStyle/>
          <a:p>
            <a:pPr algn="just"/>
            <a:r>
              <a:rPr lang="ru-RU" sz="3200" b="1" dirty="0"/>
              <a:t>Третье отличие – три (четыре) предмета на углубленном </a:t>
            </a:r>
            <a:r>
              <a:rPr lang="ru-RU" sz="3200" b="1" dirty="0" smtClean="0"/>
              <a:t>уровне </a:t>
            </a:r>
            <a:r>
              <a:rPr lang="ru-RU" sz="3200" b="1" dirty="0"/>
              <a:t>в четырех </a:t>
            </a:r>
            <a:r>
              <a:rPr lang="ru-RU" sz="3200" b="1" dirty="0" smtClean="0"/>
              <a:t>профиля</a:t>
            </a:r>
          </a:p>
          <a:p>
            <a:pPr marL="0" indent="0" algn="just">
              <a:buNone/>
            </a:pPr>
            <a:r>
              <a:rPr lang="ru-RU" sz="3600" dirty="0"/>
              <a:t>Предметная область, из которой вы выбираете три предмета, должна соответствовать профилю обучения (пункт 18.3.1 ФГОС СОО).</a:t>
            </a:r>
          </a:p>
          <a:p>
            <a:pPr marL="0" indent="0" algn="just">
              <a:buNone/>
            </a:pPr>
            <a:r>
              <a:rPr lang="ru-RU" sz="3600" dirty="0"/>
              <a:t>К примеру, </a:t>
            </a:r>
            <a:r>
              <a:rPr lang="ru-RU" sz="3600" dirty="0">
                <a:solidFill>
                  <a:srgbClr val="FF0000"/>
                </a:solidFill>
              </a:rPr>
              <a:t>нельзя заявить гуманитарный профиль с профильными математикой, физикой и информатикой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16632"/>
            <a:ext cx="2084387" cy="165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49183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3"/>
            <a:ext cx="7344816" cy="1368152"/>
          </a:xfrm>
        </p:spPr>
        <p:txBody>
          <a:bodyPr/>
          <a:lstStyle/>
          <a:p>
            <a:r>
              <a:rPr lang="ru-RU" dirty="0"/>
              <a:t>Чем отличаются учебные планы профилей по ФГОС СОО и </a:t>
            </a:r>
            <a:r>
              <a:rPr lang="ru-RU" dirty="0" smtClean="0"/>
              <a:t>БУП?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00808"/>
            <a:ext cx="8712968" cy="496855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3600" b="1" dirty="0">
                <a:solidFill>
                  <a:srgbClr val="FF0000"/>
                </a:solidFill>
              </a:rPr>
              <a:t>Четвертое отличие – обязательные </a:t>
            </a:r>
            <a:r>
              <a:rPr lang="ru-RU" sz="3600" b="1" dirty="0" smtClean="0">
                <a:solidFill>
                  <a:srgbClr val="FF0000"/>
                </a:solidFill>
              </a:rPr>
              <a:t>предметы</a:t>
            </a:r>
          </a:p>
          <a:p>
            <a:endParaRPr lang="ru-RU" sz="2000" dirty="0">
              <a:solidFill>
                <a:srgbClr val="000000"/>
              </a:solidFill>
            </a:endParaRPr>
          </a:p>
          <a:p>
            <a:pPr algn="just"/>
            <a:r>
              <a:rPr lang="ru-RU" sz="3600" dirty="0"/>
              <a:t>В любом учебном плане должны быть обязательные предметы. В примерной ООП учебный предмет «</a:t>
            </a:r>
            <a:r>
              <a:rPr lang="ru-RU" sz="3600" b="1" dirty="0"/>
              <a:t>Астрономия</a:t>
            </a:r>
            <a:r>
              <a:rPr lang="ru-RU" sz="3600" dirty="0"/>
              <a:t>» отсутствует, а предмет «</a:t>
            </a:r>
            <a:r>
              <a:rPr lang="ru-RU" sz="3600" b="1" dirty="0"/>
              <a:t>Математика</a:t>
            </a:r>
            <a:r>
              <a:rPr lang="ru-RU" sz="3600" dirty="0"/>
              <a:t>» называется «</a:t>
            </a:r>
            <a:r>
              <a:rPr lang="ru-RU" sz="3600" b="1" dirty="0"/>
              <a:t>Математика: алгебра и начала математического анализа, геометрия</a:t>
            </a:r>
            <a:r>
              <a:rPr lang="ru-RU" sz="3600" dirty="0" smtClean="0"/>
              <a:t>». </a:t>
            </a:r>
            <a:endParaRPr lang="ru-RU" sz="3600" dirty="0"/>
          </a:p>
          <a:p>
            <a:pPr algn="just"/>
            <a:r>
              <a:rPr lang="ru-RU" sz="3600" b="1" dirty="0"/>
              <a:t>Это </a:t>
            </a:r>
            <a:r>
              <a:rPr lang="ru-RU" sz="3600" b="1" dirty="0" smtClean="0"/>
              <a:t>неверно! </a:t>
            </a:r>
            <a:r>
              <a:rPr lang="ru-RU" sz="3600" dirty="0"/>
              <a:t>Поэтому важно разрабатывать ООП, </a:t>
            </a:r>
            <a:r>
              <a:rPr lang="ru-RU" sz="3600" u="sng" dirty="0">
                <a:solidFill>
                  <a:srgbClr val="FF0000"/>
                </a:solidFill>
              </a:rPr>
              <a:t>пользуясь текстом ФГОС</a:t>
            </a:r>
            <a:r>
              <a:rPr lang="ru-RU" sz="3600" dirty="0"/>
              <a:t>, а не копировать ООП.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16632"/>
            <a:ext cx="2084387" cy="165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33752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3"/>
            <a:ext cx="7344816" cy="1368152"/>
          </a:xfrm>
        </p:spPr>
        <p:txBody>
          <a:bodyPr/>
          <a:lstStyle/>
          <a:p>
            <a:r>
              <a:rPr lang="ru-RU" dirty="0"/>
              <a:t>Чем отличаются учебные планы профилей по ФГОС СОО и </a:t>
            </a:r>
            <a:r>
              <a:rPr lang="ru-RU" dirty="0" smtClean="0"/>
              <a:t>БУП?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00808"/>
            <a:ext cx="8712968" cy="496855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5400" b="1" dirty="0">
                <a:solidFill>
                  <a:srgbClr val="FF0000"/>
                </a:solidFill>
              </a:rPr>
              <a:t>Пятое отличие – обязательный курс «Индивидуальный проект»</a:t>
            </a:r>
            <a:endParaRPr lang="ru-RU" sz="5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16632"/>
            <a:ext cx="2084387" cy="165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98470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3"/>
            <a:ext cx="7344816" cy="1368152"/>
          </a:xfrm>
        </p:spPr>
        <p:txBody>
          <a:bodyPr/>
          <a:lstStyle/>
          <a:p>
            <a:r>
              <a:rPr lang="ru-RU" dirty="0"/>
              <a:t>Чем отличаются учебные планы профилей по ФГОС СОО и </a:t>
            </a:r>
            <a:r>
              <a:rPr lang="ru-RU" dirty="0" smtClean="0"/>
              <a:t>БУП?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00808"/>
            <a:ext cx="8712968" cy="496855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5400" b="1" dirty="0">
                <a:solidFill>
                  <a:srgbClr val="FF0000"/>
                </a:solidFill>
              </a:rPr>
              <a:t>Шестое отличие – Государственная итоговая аттестация обучающихся </a:t>
            </a:r>
            <a:r>
              <a:rPr lang="ru-RU" sz="5400" dirty="0"/>
              <a:t>(ФГОС СОО п.12 изменен с 7 августа 2017 г. - Приказ </a:t>
            </a:r>
            <a:r>
              <a:rPr lang="ru-RU" sz="5400" dirty="0" err="1"/>
              <a:t>Минобрнауки</a:t>
            </a:r>
            <a:r>
              <a:rPr lang="ru-RU" sz="5400" dirty="0"/>
              <a:t> России от 29 июня 2017 г. N 613)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16632"/>
            <a:ext cx="2084387" cy="165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76079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640960" cy="87816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П. 18.3.1. ФГОС СОО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5330952"/>
          </a:xfrm>
        </p:spPr>
        <p:txBody>
          <a:bodyPr/>
          <a:lstStyle/>
          <a:p>
            <a:pPr algn="just">
              <a:buNone/>
            </a:pPr>
            <a:r>
              <a:rPr lang="ru-RU" sz="3600" dirty="0" smtClean="0"/>
              <a:t>1)  изучение </a:t>
            </a:r>
            <a:r>
              <a:rPr lang="ru-RU" sz="3600" b="1" dirty="0" smtClean="0"/>
              <a:t>обязательных учебных предметов;</a:t>
            </a:r>
            <a:endParaRPr lang="ru-RU" sz="3600" dirty="0" smtClean="0"/>
          </a:p>
          <a:p>
            <a:pPr algn="just">
              <a:buNone/>
            </a:pPr>
            <a:r>
              <a:rPr lang="ru-RU" sz="3600" dirty="0" smtClean="0"/>
              <a:t>2)  учебных </a:t>
            </a:r>
            <a:r>
              <a:rPr lang="ru-RU" sz="3600" b="1" dirty="0" smtClean="0"/>
              <a:t>предметов по выбору </a:t>
            </a:r>
            <a:r>
              <a:rPr lang="ru-RU" sz="3600" dirty="0" smtClean="0"/>
              <a:t>из обязательных предметных областей; </a:t>
            </a:r>
          </a:p>
          <a:p>
            <a:pPr algn="just">
              <a:buNone/>
            </a:pPr>
            <a:r>
              <a:rPr lang="ru-RU" sz="3600" dirty="0" smtClean="0"/>
              <a:t>3)  </a:t>
            </a:r>
            <a:r>
              <a:rPr lang="ru-RU" sz="3600" b="1" dirty="0" smtClean="0"/>
              <a:t>дополнительных </a:t>
            </a:r>
            <a:r>
              <a:rPr lang="ru-RU" sz="3600" dirty="0" smtClean="0"/>
              <a:t>учебных предметов; </a:t>
            </a:r>
          </a:p>
          <a:p>
            <a:pPr algn="just">
              <a:buNone/>
            </a:pPr>
            <a:r>
              <a:rPr lang="ru-RU" sz="3600" dirty="0" smtClean="0"/>
              <a:t>4)  </a:t>
            </a:r>
            <a:r>
              <a:rPr lang="ru-RU" sz="3600" b="1" dirty="0" smtClean="0"/>
              <a:t>курсов по выбору </a:t>
            </a:r>
            <a:r>
              <a:rPr lang="ru-RU" sz="3600" dirty="0" smtClean="0"/>
              <a:t>и </a:t>
            </a:r>
          </a:p>
          <a:p>
            <a:pPr algn="just">
              <a:buNone/>
            </a:pPr>
            <a:r>
              <a:rPr lang="ru-RU" sz="3600" dirty="0" smtClean="0"/>
              <a:t>5)  </a:t>
            </a:r>
            <a:r>
              <a:rPr lang="ru-RU" sz="3600" b="1" dirty="0" smtClean="0"/>
              <a:t>общих</a:t>
            </a:r>
            <a:r>
              <a:rPr lang="ru-RU" sz="3600" dirty="0" smtClean="0"/>
              <a:t> </a:t>
            </a:r>
            <a:r>
              <a:rPr lang="ru-RU" sz="3600" b="1" dirty="0" smtClean="0"/>
              <a:t>для включения во все учебные планы учебных предметов</a:t>
            </a:r>
            <a:r>
              <a:rPr lang="ru-RU" sz="3600" dirty="0" smtClean="0"/>
              <a:t>, в том числе на углубленном уровне.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3"/>
            <a:ext cx="8515350" cy="154783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000" b="1" dirty="0" smtClean="0"/>
              <a:t>НОРМАТИВНЫЕ ДОКУМЕНТЫ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5720" y="1825625"/>
            <a:ext cx="8643998" cy="481808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ru-RU" sz="3600" dirty="0"/>
              <a:t>ФГОС среднего общего образования Приказ </a:t>
            </a:r>
            <a:r>
              <a:rPr lang="ru-RU" sz="3600" dirty="0" err="1"/>
              <a:t>Минобрнауки</a:t>
            </a:r>
            <a:r>
              <a:rPr lang="ru-RU" sz="3600" dirty="0"/>
              <a:t> России от </a:t>
            </a:r>
            <a:r>
              <a:rPr lang="ru-RU" sz="3600" b="1" dirty="0">
                <a:solidFill>
                  <a:srgbClr val="FF0000"/>
                </a:solidFill>
              </a:rPr>
              <a:t>17.05.2012 N 413 </a:t>
            </a:r>
            <a:r>
              <a:rPr lang="ru-RU" sz="3600" dirty="0"/>
              <a:t>(ред. от 29.06.2017)"Об утверждении федерального государственного образовательного стандарта среднего общего образования" В ред. Приказов </a:t>
            </a:r>
            <a:r>
              <a:rPr lang="ru-RU" sz="3600" dirty="0" err="1"/>
              <a:t>Минобрнауки</a:t>
            </a:r>
            <a:r>
              <a:rPr lang="ru-RU" sz="3600" dirty="0"/>
              <a:t> России от 29.12.2014 N 1645, от 31.12.2015 N 1578, от 29.06.2017 N 613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0"/>
            <a:ext cx="2304256" cy="1844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898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1"/>
            <a:ext cx="8784976" cy="1296143"/>
          </a:xfrm>
        </p:spPr>
        <p:txBody>
          <a:bodyPr>
            <a:normAutofit/>
          </a:bodyPr>
          <a:lstStyle/>
          <a:p>
            <a:pPr algn="just"/>
            <a:r>
              <a:rPr lang="ru-RU" sz="2700" b="1" dirty="0" smtClean="0">
                <a:solidFill>
                  <a:srgbClr val="C00000"/>
                </a:solidFill>
              </a:rPr>
              <a:t>Общие для включения во все учебные планы</a:t>
            </a:r>
            <a:br>
              <a:rPr lang="ru-RU" sz="2700" b="1" dirty="0" smtClean="0">
                <a:solidFill>
                  <a:srgbClr val="C00000"/>
                </a:solidFill>
              </a:rPr>
            </a:br>
            <a:r>
              <a:rPr lang="ru-RU" sz="2700" b="1" dirty="0" smtClean="0">
                <a:solidFill>
                  <a:srgbClr val="C00000"/>
                </a:solidFill>
              </a:rPr>
              <a:t> учебные предметы, в том числе на углубленном уровне</a:t>
            </a:r>
            <a:endParaRPr lang="ru-RU" sz="27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28650" y="1484784"/>
            <a:ext cx="7886700" cy="5184575"/>
          </a:xfrm>
        </p:spPr>
        <p:txBody>
          <a:bodyPr>
            <a:normAutofit lnSpcReduction="10000"/>
          </a:bodyPr>
          <a:lstStyle/>
          <a:p>
            <a:r>
              <a:rPr lang="ru-RU" sz="3600" b="1" dirty="0" smtClean="0"/>
              <a:t>1 "Русский язык", </a:t>
            </a:r>
            <a:endParaRPr lang="ru-RU" sz="3600" dirty="0" smtClean="0"/>
          </a:p>
          <a:p>
            <a:r>
              <a:rPr lang="ru-RU" sz="3600" b="1" dirty="0" smtClean="0"/>
              <a:t>2  "Литература", </a:t>
            </a:r>
            <a:endParaRPr lang="ru-RU" sz="3600" dirty="0" smtClean="0"/>
          </a:p>
          <a:p>
            <a:r>
              <a:rPr lang="ru-RU" sz="3600" b="1" dirty="0" smtClean="0"/>
              <a:t>3 "Иностранный язык", </a:t>
            </a:r>
            <a:endParaRPr lang="ru-RU" sz="3600" dirty="0" smtClean="0"/>
          </a:p>
          <a:p>
            <a:r>
              <a:rPr lang="ru-RU" sz="3600" b="1" dirty="0" smtClean="0"/>
              <a:t>4 "Математика", </a:t>
            </a:r>
            <a:endParaRPr lang="ru-RU" sz="3600" dirty="0" smtClean="0"/>
          </a:p>
          <a:p>
            <a:r>
              <a:rPr lang="ru-RU" sz="3600" b="1" dirty="0" smtClean="0"/>
              <a:t>5 "История" (или "Россия в мире"), </a:t>
            </a:r>
            <a:endParaRPr lang="ru-RU" sz="3600" dirty="0" smtClean="0"/>
          </a:p>
          <a:p>
            <a:r>
              <a:rPr lang="ru-RU" sz="3600" b="1" dirty="0" smtClean="0"/>
              <a:t>6 "Физическая культура",</a:t>
            </a:r>
            <a:endParaRPr lang="ru-RU" sz="3600" dirty="0" smtClean="0"/>
          </a:p>
          <a:p>
            <a:r>
              <a:rPr lang="ru-RU" sz="3600" b="1" dirty="0" smtClean="0"/>
              <a:t>7  "Основы безопасности жизнедеятельности", </a:t>
            </a:r>
            <a:endParaRPr lang="ru-RU" sz="3600" dirty="0" smtClean="0"/>
          </a:p>
          <a:p>
            <a:r>
              <a:rPr lang="ru-RU" sz="3600" b="1" dirty="0" smtClean="0"/>
              <a:t>8 "Астрономия".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П. 18.3.1. ФГОС СОО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382000" cy="54071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b="1" u="sng" dirty="0" smtClean="0"/>
              <a:t>Дополнительные учебные предметы, курсы по выбору.</a:t>
            </a:r>
          </a:p>
          <a:p>
            <a:pPr algn="ctr">
              <a:buNone/>
            </a:pPr>
            <a:endParaRPr lang="ru-RU" sz="3200" dirty="0" smtClean="0"/>
          </a:p>
          <a:p>
            <a:pPr algn="just">
              <a:buNone/>
            </a:pPr>
            <a:r>
              <a:rPr lang="ru-RU" sz="3200" b="1" dirty="0" smtClean="0"/>
              <a:t> 		</a:t>
            </a:r>
            <a:r>
              <a:rPr lang="ru-RU" sz="3200" dirty="0" smtClean="0"/>
              <a:t>В учебные планы могут быть включены дополнительные учебные предметы, курсы по выбору:</a:t>
            </a:r>
            <a:r>
              <a:rPr lang="ru-RU" sz="3200" b="1" dirty="0" smtClean="0"/>
              <a:t>"Искусство", "Психология", "Технология", "Дизайн", "История родного края", "Экология моего края")</a:t>
            </a:r>
            <a:r>
              <a:rPr lang="ru-RU" sz="3200" dirty="0" smtClean="0"/>
              <a:t> </a:t>
            </a:r>
            <a:r>
              <a:rPr lang="ru-RU" sz="3200" u="sng" dirty="0" smtClean="0"/>
              <a:t>в соответствии со спецификой и возможностями организации, осуществляющей образовательную деятельность.</a:t>
            </a:r>
            <a:endParaRPr lang="ru-RU" sz="3200" dirty="0" smtClean="0"/>
          </a:p>
          <a:p>
            <a:pPr algn="ctr">
              <a:buNone/>
            </a:pPr>
            <a:endParaRPr lang="ru-RU" sz="3200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332656"/>
            <a:ext cx="8496944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Возможные профили обучения </a:t>
            </a:r>
            <a:r>
              <a:rPr lang="ru-RU" sz="3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(</a:t>
            </a:r>
            <a:r>
              <a:rPr lang="ru-RU" sz="3200" i="1" dirty="0">
                <a:solidFill>
                  <a:srgbClr val="000099"/>
                </a:solidFill>
                <a:latin typeface="Arial Black" panose="020B0A04020102020204" pitchFamily="34" charset="0"/>
              </a:rPr>
              <a:t>п.18.3.1</a:t>
            </a:r>
            <a:r>
              <a:rPr lang="ru-RU" sz="32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)</a:t>
            </a:r>
            <a:r>
              <a:rPr lang="ru-RU" sz="32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:</a:t>
            </a:r>
          </a:p>
          <a:p>
            <a:pPr marL="285750" indent="-285750">
              <a:buFont typeface="Calibri" panose="020F0502020204030204" pitchFamily="34" charset="0"/>
              <a:buChar char="―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естественнонаучный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buFont typeface="Calibri" panose="020F0502020204030204" pitchFamily="34" charset="0"/>
              <a:buChar char="―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уманитарный;</a:t>
            </a:r>
          </a:p>
          <a:p>
            <a:pPr marL="285750" indent="-285750">
              <a:buFont typeface="Calibri" panose="020F0502020204030204" pitchFamily="34" charset="0"/>
              <a:buChar char="―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социально-экономический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buFont typeface="Calibri" panose="020F0502020204030204" pitchFamily="34" charset="0"/>
              <a:buChar char="―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ехнологический;</a:t>
            </a:r>
          </a:p>
          <a:p>
            <a:pPr marL="285750" indent="-285750">
              <a:buFont typeface="Calibri" panose="020F0502020204030204" pitchFamily="34" charset="0"/>
              <a:buChar char="―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универсальный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/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Учебный 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план профиля обучения 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(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кроме универсального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 должен содержать не менее 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3-4 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учебных предметов на </a:t>
            </a:r>
            <a:r>
              <a:rPr lang="ru-RU" sz="24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углублённом </a:t>
            </a:r>
            <a:r>
              <a:rPr lang="ru-RU" sz="2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уровне 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изучения из соответствующей профилю обучения предметной области и (или) смежной с ней предметной области. </a:t>
            </a:r>
          </a:p>
        </p:txBody>
      </p:sp>
    </p:spTree>
    <p:extLst>
      <p:ext uri="{BB962C8B-B14F-4D97-AF65-F5344CB8AC3E}">
        <p14:creationId xmlns:p14="http://schemas.microsoft.com/office/powerpoint/2010/main" val="597003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2005053"/>
              </p:ext>
            </p:extLst>
          </p:nvPr>
        </p:nvGraphicFramePr>
        <p:xfrm>
          <a:off x="755650" y="404813"/>
          <a:ext cx="8229600" cy="5031378"/>
        </p:xfrm>
        <a:graphic>
          <a:graphicData uri="http://schemas.openxmlformats.org/drawingml/2006/table">
            <a:tbl>
              <a:tblPr bandCol="1">
                <a:tableStyleId>{5C22544A-7EE6-4342-B048-85BDC9FD1C3A}</a:tableStyleId>
              </a:tblPr>
              <a:tblGrid>
                <a:gridCol w="1656184"/>
                <a:gridCol w="1799244"/>
                <a:gridCol w="1552441"/>
                <a:gridCol w="1552441"/>
                <a:gridCol w="1669290"/>
              </a:tblGrid>
              <a:tr h="459378">
                <a:tc rowSpan="2"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rgbClr val="A50021"/>
                          </a:solidFill>
                        </a:rPr>
                        <a:t>        Профили</a:t>
                      </a:r>
                      <a:r>
                        <a:rPr lang="ru-RU" sz="1600" b="1" kern="1200" baseline="0" dirty="0" smtClean="0">
                          <a:solidFill>
                            <a:srgbClr val="A50021"/>
                          </a:solidFill>
                        </a:rPr>
                        <a:t> 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rgbClr val="A50021"/>
                          </a:solidFill>
                        </a:rPr>
                        <a:t>      обучения: </a:t>
                      </a:r>
                    </a:p>
                    <a:p>
                      <a:endParaRPr lang="ru-RU" sz="1600" b="1" kern="1200" dirty="0" smtClean="0"/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600" b="1" kern="1200" dirty="0" err="1" smtClean="0"/>
                        <a:t>естественно-научный</a:t>
                      </a:r>
                      <a:r>
                        <a:rPr lang="ru-RU" sz="1600" b="1" kern="1200" dirty="0" smtClean="0"/>
                        <a:t> 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lang="ru-RU" sz="1600" b="1" kern="1200" dirty="0" smtClean="0"/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600" b="1" kern="1200" dirty="0" smtClean="0"/>
                        <a:t>гуманитарный 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lang="ru-RU" sz="1600" b="1" kern="1200" dirty="0" smtClean="0"/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600" b="1" kern="1200" dirty="0" smtClean="0"/>
                        <a:t>социально-экономический 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lang="ru-RU" sz="1600" b="1" kern="1200" dirty="0" smtClean="0"/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400" b="1" kern="1200" dirty="0" smtClean="0"/>
                        <a:t>технологический 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lang="ru-RU" sz="1600" b="1" kern="1200" dirty="0" smtClean="0"/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400" b="1" kern="1200" dirty="0" smtClean="0"/>
                        <a:t>универсальный</a:t>
                      </a:r>
                      <a:endParaRPr lang="ru-RU" sz="1400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rgbClr val="A50021"/>
                          </a:solidFill>
                        </a:rPr>
                        <a:t>Профессиональное обучение </a:t>
                      </a:r>
                      <a:r>
                        <a:rPr lang="ru-RU" sz="1400" b="1" kern="1200" dirty="0" smtClean="0"/>
                        <a:t>–</a:t>
                      </a:r>
                    </a:p>
                    <a:p>
                      <a:endParaRPr lang="ru-RU" sz="1400" b="1" kern="1200" dirty="0" smtClean="0"/>
                    </a:p>
                    <a:p>
                      <a:r>
                        <a:rPr lang="ru-RU" sz="1400" b="1" kern="1200" dirty="0" smtClean="0"/>
                        <a:t> </a:t>
                      </a:r>
                      <a:r>
                        <a:rPr lang="ru-RU" sz="1400" b="0" kern="1200" dirty="0" smtClean="0"/>
                        <a:t>при наличии необходимых условий для выполнения определенного вида трудовой деятельности в сфере технического и обслуживающего труда</a:t>
                      </a:r>
                      <a:endParaRPr lang="ru-RU" sz="1400" b="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Должен содержать 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50917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A50021"/>
                          </a:solidFill>
                          <a:latin typeface="+mn-lt"/>
                          <a:ea typeface="+mn-ea"/>
                          <a:cs typeface="+mn-cs"/>
                        </a:rPr>
                        <a:t>11(12) учебных предметов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 предусматривать </a:t>
                      </a:r>
                      <a:r>
                        <a:rPr lang="ru-RU" sz="1400" kern="1200" dirty="0" smtClean="0">
                          <a:solidFill>
                            <a:srgbClr val="A50021"/>
                          </a:solidFill>
                          <a:latin typeface="+mn-lt"/>
                          <a:ea typeface="+mn-ea"/>
                          <a:cs typeface="+mn-cs"/>
                        </a:rPr>
                        <a:t>изучение не менее одного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учебного предмета из каждой предметной области</a:t>
                      </a:r>
                      <a:endParaRPr lang="ru-RU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A50021"/>
                          </a:solidFill>
                          <a:latin typeface="+mn-lt"/>
                          <a:ea typeface="+mn-ea"/>
                          <a:cs typeface="+mn-cs"/>
                        </a:rPr>
                        <a:t>не менее 3(4) учебных предметов на углубленном уровне изучения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кроме универсального профиля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 соответствующей профилю обучения предметной области и (или) смежной с ней предметной области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A50021"/>
                          </a:solidFill>
                          <a:latin typeface="+mn-lt"/>
                          <a:ea typeface="+mn-ea"/>
                          <a:cs typeface="+mn-cs"/>
                        </a:rPr>
                        <a:t>Общие</a:t>
                      </a:r>
                      <a:r>
                        <a:rPr lang="ru-RU" sz="1400" kern="1200" baseline="0" dirty="0" smtClean="0">
                          <a:solidFill>
                            <a:srgbClr val="A5002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rgbClr val="A50021"/>
                          </a:solidFill>
                          <a:latin typeface="+mn-lt"/>
                          <a:ea typeface="+mn-ea"/>
                          <a:cs typeface="+mn-cs"/>
                        </a:rPr>
                        <a:t>учебные предметы: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«Русский язык» «Литература», «Иностранный язык», «Математика: алгебра и начала математического анализа, геометрия», «История» (или «Россия в мире»), «Физическая культура», «Основы безопасности жизнедеятельности»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«Астрономия»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1762" name="Заголовок 1"/>
          <p:cNvSpPr>
            <a:spLocks noGrp="1"/>
          </p:cNvSpPr>
          <p:nvPr>
            <p:ph type="title"/>
          </p:nvPr>
        </p:nvSpPr>
        <p:spPr>
          <a:xfrm>
            <a:off x="684213" y="0"/>
            <a:ext cx="8229600" cy="404813"/>
          </a:xfrm>
        </p:spPr>
        <p:txBody>
          <a:bodyPr/>
          <a:lstStyle/>
          <a:p>
            <a:r>
              <a:rPr lang="ru-RU" sz="2000" b="1" smtClean="0"/>
              <a:t>Учебный план профиля обучения</a:t>
            </a:r>
          </a:p>
        </p:txBody>
      </p:sp>
      <p:sp>
        <p:nvSpPr>
          <p:cNvPr id="31763" name="Rectangle 3"/>
          <p:cNvSpPr>
            <a:spLocks noChangeArrowheads="1"/>
          </p:cNvSpPr>
          <p:nvPr/>
        </p:nvSpPr>
        <p:spPr bwMode="auto">
          <a:xfrm>
            <a:off x="-468313" y="5661025"/>
            <a:ext cx="8399463" cy="58578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450850" algn="just">
              <a:tabLst>
                <a:tab pos="800100" algn="l"/>
              </a:tabLst>
            </a:pPr>
            <a:r>
              <a:rPr lang="ru-RU" sz="1600" b="1">
                <a:solidFill>
                  <a:schemeClr val="bg1"/>
                </a:solidFill>
                <a:ea typeface="Times New Roman" pitchFamily="18" charset="0"/>
              </a:rPr>
              <a:t>В учебном плане должно быть предусмотрено выполнение обучающимися</a:t>
            </a:r>
          </a:p>
          <a:p>
            <a:pPr indent="450850" algn="just">
              <a:tabLst>
                <a:tab pos="800100" algn="l"/>
              </a:tabLst>
            </a:pPr>
            <a:r>
              <a:rPr lang="ru-RU" sz="1600" b="1">
                <a:solidFill>
                  <a:schemeClr val="bg1"/>
                </a:solidFill>
                <a:ea typeface="Times New Roman" pitchFamily="18" charset="0"/>
              </a:rPr>
              <a:t> индивидуального(ых) проекта(ов).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-252536" y="0"/>
            <a:ext cx="1656184" cy="914400"/>
          </a:xfrm>
          <a:prstGeom prst="roundRect">
            <a:avLst>
              <a:gd name="adj" fmla="val 15196"/>
            </a:avLst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perspectiveContrastingRightFacing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/>
              <a:t>Ключевые особенности ФГОС СОО</a:t>
            </a:r>
          </a:p>
        </p:txBody>
      </p:sp>
      <p:pic>
        <p:nvPicPr>
          <p:cNvPr id="31765" name="Picture 2" descr="C:\Users\Admin\Pictures\t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58150" y="5373688"/>
            <a:ext cx="1085850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66" name="TextBox 9"/>
          <p:cNvSpPr txBox="1">
            <a:spLocks noChangeArrowheads="1"/>
          </p:cNvSpPr>
          <p:nvPr/>
        </p:nvSpPr>
        <p:spPr bwMode="auto">
          <a:xfrm>
            <a:off x="6732588" y="6165850"/>
            <a:ext cx="1382712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accent2"/>
                </a:solidFill>
                <a:latin typeface="Calibri" pitchFamily="34" charset="0"/>
              </a:rPr>
              <a:t>Уровень ОО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91264" cy="990600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Индивидуальный проект 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28650" y="980728"/>
            <a:ext cx="8191822" cy="5688631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 </a:t>
            </a:r>
            <a:r>
              <a:rPr lang="ru-RU" sz="4400" dirty="0" smtClean="0"/>
              <a:t>В учебном плане должно быть предусмотрено выполнение обучающимися индивидуального(</a:t>
            </a:r>
            <a:r>
              <a:rPr lang="ru-RU" sz="4400" dirty="0" err="1" smtClean="0"/>
              <a:t>ых</a:t>
            </a:r>
            <a:r>
              <a:rPr lang="ru-RU" sz="4400" dirty="0" smtClean="0"/>
              <a:t>) проекта (</a:t>
            </a:r>
            <a:r>
              <a:rPr lang="ru-RU" sz="4400" dirty="0" err="1" smtClean="0"/>
              <a:t>ов</a:t>
            </a:r>
            <a:r>
              <a:rPr lang="ru-RU" sz="4400" dirty="0" smtClean="0"/>
              <a:t>)</a:t>
            </a:r>
            <a:endParaRPr lang="ru-RU" sz="4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Индивидуальный проект 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sz="2000" dirty="0" smtClean="0"/>
              <a:t>    </a:t>
            </a:r>
            <a:r>
              <a:rPr lang="ru-RU" sz="3200" dirty="0" smtClean="0"/>
              <a:t>Индивидуальный проект выполняется обучающимся </a:t>
            </a:r>
            <a:r>
              <a:rPr lang="ru-RU" sz="3200" b="1" u="sng" dirty="0" smtClean="0"/>
              <a:t>в течение одного или двух лет </a:t>
            </a:r>
            <a:r>
              <a:rPr lang="ru-RU" sz="3200" dirty="0" smtClean="0"/>
              <a:t>в рамках учебного времени, специально отведенного учебным планом, и должен быть представлен в виде завершенного учебного исследования или разработанного проекта: </a:t>
            </a:r>
            <a:r>
              <a:rPr lang="ru-RU" sz="3200" b="1" u="sng" dirty="0" smtClean="0"/>
              <a:t>информационного, творческого, социального, прикладного, инновационного, конструкторского, инженерного.</a:t>
            </a:r>
            <a:endParaRPr lang="ru-RU" sz="3200" dirty="0" smtClean="0"/>
          </a:p>
          <a:p>
            <a:endParaRPr lang="ru-RU" sz="32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1116013" y="0"/>
            <a:ext cx="7570787" cy="1125538"/>
          </a:xfrm>
        </p:spPr>
        <p:txBody>
          <a:bodyPr/>
          <a:lstStyle/>
          <a:p>
            <a:r>
              <a:rPr lang="ru-RU" sz="2000" b="1" smtClean="0"/>
              <a:t>ФГОС СОО п.11 Индивидуальный проект представляет собой особую форму организации деятельности обучающихся (учебное исследование или учебный проект)</a:t>
            </a:r>
          </a:p>
        </p:txBody>
      </p:sp>
      <p:sp>
        <p:nvSpPr>
          <p:cNvPr id="20483" name="Текст 2"/>
          <p:cNvSpPr>
            <a:spLocks noGrp="1"/>
          </p:cNvSpPr>
          <p:nvPr>
            <p:ph type="body" idx="1"/>
          </p:nvPr>
        </p:nvSpPr>
        <p:spPr>
          <a:xfrm>
            <a:off x="539750" y="981075"/>
            <a:ext cx="4040188" cy="639763"/>
          </a:xfrm>
        </p:spPr>
        <p:txBody>
          <a:bodyPr/>
          <a:lstStyle/>
          <a:p>
            <a:r>
              <a:rPr lang="ru-RU" smtClean="0"/>
              <a:t>Требования к организации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8313" y="1628775"/>
            <a:ext cx="4032250" cy="3529013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rgbClr val="A50021"/>
                </a:solidFill>
              </a:rPr>
              <a:t>Индивидуальный проект выполняется: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 самостоятельно под руководством учителя (</a:t>
            </a:r>
            <a:r>
              <a:rPr lang="ru-RU" dirty="0" err="1" smtClean="0"/>
              <a:t>тьютора</a:t>
            </a:r>
            <a:r>
              <a:rPr lang="ru-RU" dirty="0" smtClean="0"/>
              <a:t>) по выбранной теме в рамках </a:t>
            </a:r>
            <a:r>
              <a:rPr lang="ru-RU" dirty="0" smtClean="0">
                <a:solidFill>
                  <a:srgbClr val="A50021"/>
                </a:solidFill>
              </a:rPr>
              <a:t>одного или нескольких изучаемых учебных предметов, курсов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 течение </a:t>
            </a:r>
            <a:r>
              <a:rPr lang="ru-RU" dirty="0" smtClean="0">
                <a:solidFill>
                  <a:srgbClr val="A50021"/>
                </a:solidFill>
              </a:rPr>
              <a:t>одного или двух лет </a:t>
            </a:r>
            <a:r>
              <a:rPr lang="ru-RU" dirty="0" smtClean="0"/>
              <a:t>в рамках учебного времени, специально отведённого учебным планом, и должен быть представлен в виде </a:t>
            </a:r>
            <a:r>
              <a:rPr lang="ru-RU" dirty="0" smtClean="0">
                <a:solidFill>
                  <a:srgbClr val="A50021"/>
                </a:solidFill>
              </a:rPr>
              <a:t>завершённого учебного исследования или разработанного проекта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20485" name="Текст 4"/>
          <p:cNvSpPr>
            <a:spLocks noGrp="1"/>
          </p:cNvSpPr>
          <p:nvPr>
            <p:ph type="body" sz="quarter" idx="3"/>
          </p:nvPr>
        </p:nvSpPr>
        <p:spPr>
          <a:xfrm>
            <a:off x="4643438" y="981075"/>
            <a:ext cx="4041775" cy="576263"/>
          </a:xfrm>
        </p:spPr>
        <p:txBody>
          <a:bodyPr/>
          <a:lstStyle/>
          <a:p>
            <a:r>
              <a:rPr lang="ru-RU" smtClean="0"/>
              <a:t>Требования к результатам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3438" y="1557338"/>
            <a:ext cx="4321175" cy="4103687"/>
          </a:xfrm>
        </p:spPr>
        <p:txBody>
          <a:bodyPr rtlCol="0">
            <a:normAutofit fontScale="2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500" b="1" dirty="0" smtClean="0">
                <a:solidFill>
                  <a:srgbClr val="A50021"/>
                </a:solidFill>
              </a:rPr>
              <a:t>Результаты выполнения индивидуального проекта должны отражать: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500" dirty="0" err="1" smtClean="0"/>
              <a:t>сформированность</a:t>
            </a:r>
            <a:r>
              <a:rPr lang="ru-RU" sz="5500" dirty="0" smtClean="0"/>
              <a:t> навыков коммуникативной, учебно-исследовательской, проектной  деятельности,  критического мышления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55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500" dirty="0" smtClean="0"/>
              <a:t>способность к </a:t>
            </a:r>
            <a:r>
              <a:rPr lang="ru-RU" sz="5500" dirty="0" smtClean="0">
                <a:solidFill>
                  <a:srgbClr val="A50021"/>
                </a:solidFill>
              </a:rPr>
              <a:t>инновационной, аналитической, творческой, интеллектуальной </a:t>
            </a:r>
            <a:r>
              <a:rPr lang="ru-RU" sz="5500" dirty="0" smtClean="0"/>
              <a:t>деятельности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55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500" dirty="0" err="1" smtClean="0"/>
              <a:t>сформированность</a:t>
            </a:r>
            <a:r>
              <a:rPr lang="ru-RU" sz="5500" dirty="0" smtClean="0"/>
              <a:t> навыков самостоятельного применения приобретённых </a:t>
            </a:r>
            <a:r>
              <a:rPr lang="ru-RU" sz="5500" dirty="0" smtClean="0">
                <a:solidFill>
                  <a:srgbClr val="A50021"/>
                </a:solidFill>
              </a:rPr>
              <a:t>знаний и способов действий при решении различных задач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55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500" dirty="0" smtClean="0"/>
              <a:t>способность </a:t>
            </a:r>
            <a:r>
              <a:rPr lang="ru-RU" sz="5500" dirty="0" smtClean="0">
                <a:solidFill>
                  <a:srgbClr val="A50021"/>
                </a:solidFill>
              </a:rPr>
              <a:t>постановки цели и формулирования гипотезы исследования, планирования работы, отбора и интерпретации необходимой информации, структурирования аргументации </a:t>
            </a:r>
            <a:r>
              <a:rPr lang="ru-RU" sz="5500" dirty="0" smtClean="0"/>
              <a:t>результатов исследования на основе собранных данных, презентации результатов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-180528" y="0"/>
            <a:ext cx="1656184" cy="91440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perspectiveContrastingRightFacing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/>
              <a:t>Ключевые особенности ФГОС СОО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84213" y="5300663"/>
            <a:ext cx="7991475" cy="576262"/>
          </a:xfrm>
          <a:prstGeom prst="roundRect">
            <a:avLst>
              <a:gd name="adj" fmla="val 4394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A50021"/>
                </a:solidFill>
              </a:rPr>
              <a:t>Области проектной деятельности: </a:t>
            </a:r>
            <a:r>
              <a:rPr lang="ru-RU" sz="1400" dirty="0">
                <a:solidFill>
                  <a:schemeClr val="tx1"/>
                </a:solidFill>
              </a:rPr>
              <a:t>познавательная, практическая, учебно-исследовательская, социальная, художественно-творческая, иная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55650" y="6021388"/>
            <a:ext cx="7993063" cy="503237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A50021"/>
                </a:solidFill>
              </a:rPr>
              <a:t>Примерные виды проектов </a:t>
            </a:r>
            <a:r>
              <a:rPr lang="ru-RU" sz="1400" b="1" dirty="0">
                <a:solidFill>
                  <a:schemeClr val="tx1"/>
                </a:solidFill>
              </a:rPr>
              <a:t>: </a:t>
            </a:r>
            <a:r>
              <a:rPr lang="ru-RU" sz="1400" dirty="0">
                <a:solidFill>
                  <a:schemeClr val="tx1"/>
                </a:solidFill>
              </a:rPr>
              <a:t>информационный, творческий, социальный, прикладной, инновационный, конструкторский, инженерный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908443"/>
              </p:ext>
            </p:extLst>
          </p:nvPr>
        </p:nvGraphicFramePr>
        <p:xfrm>
          <a:off x="30762" y="0"/>
          <a:ext cx="9077741" cy="7171436"/>
        </p:xfrm>
        <a:graphic>
          <a:graphicData uri="http://schemas.openxmlformats.org/drawingml/2006/table">
            <a:tbl>
              <a:tblPr>
                <a:solidFill>
                  <a:srgbClr val="FFFF99"/>
                </a:solidFill>
                <a:tableStyleId>{5C22544A-7EE6-4342-B048-85BDC9FD1C3A}</a:tableStyleId>
              </a:tblPr>
              <a:tblGrid>
                <a:gridCol w="261438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0159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517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001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3818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Предметная область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Учебный предмет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Уровень изучения</a:t>
                      </a:r>
                      <a:endParaRPr lang="ru-RU" sz="1600" b="1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53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базовый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углубл</a:t>
                      </a: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6847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Русский язык и литература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Русский </a:t>
                      </a:r>
                      <a:r>
                        <a:rPr lang="ru-RU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язык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68478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Литература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6847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Иностранные языки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Иностранный язык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</a:t>
                      </a:r>
                      <a:endParaRPr lang="ru-RU" sz="1600" b="1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684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Второй</a:t>
                      </a: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иностранный язык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endParaRPr lang="ru-RU" sz="1600" b="1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68478">
                <a:tc row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Общественные науки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История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684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или</a:t>
                      </a:r>
                      <a:r>
                        <a:rPr lang="ru-RU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Россия </a:t>
                      </a: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мире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115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Экономика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Право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684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Обществознание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684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География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6847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 и информатика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?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?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684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Информатика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68478"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Естественные науки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Физика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684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Астрономия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Б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684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Химия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684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Биология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684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Естествознание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268478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Физическая культура, </a:t>
                      </a:r>
                      <a:endParaRPr lang="ru-RU" sz="1600" b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экология </a:t>
                      </a: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ОБЖ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Физическая культура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2684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Экология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2684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ОБЖ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238180"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Индивидуальный </a:t>
                      </a:r>
                      <a:r>
                        <a:rPr lang="ru-RU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проект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  <a:tr h="238092"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Курсы по выбору  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Элективные, </a:t>
                      </a:r>
                      <a:r>
                        <a:rPr lang="ru-RU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факультативные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3120399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084455807"/>
              </p:ext>
            </p:extLst>
          </p:nvPr>
        </p:nvGraphicFramePr>
        <p:xfrm>
          <a:off x="179512" y="188640"/>
          <a:ext cx="8784976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251520" y="188640"/>
            <a:ext cx="1656184" cy="91440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perspectiveContrastingRightFacing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</a:rPr>
              <a:t>Ключевые особенности ФГОС СОО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0486810"/>
              </p:ext>
            </p:extLst>
          </p:nvPr>
        </p:nvGraphicFramePr>
        <p:xfrm>
          <a:off x="251520" y="44624"/>
          <a:ext cx="8630073" cy="66949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7669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29010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2662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3664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15025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2400" b="1" dirty="0" smtClean="0"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Учебный план ТЕХНОЛОГИЧЕСКОГО ПРОФИЛЯ</a:t>
                      </a:r>
                      <a:endParaRPr lang="ru-RU" sz="2400" b="1" dirty="0"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29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Предметная область</a:t>
                      </a:r>
                      <a:endParaRPr lang="ru-RU" sz="1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Учебный предмет</a:t>
                      </a:r>
                      <a:endParaRPr lang="ru-RU" sz="1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</a:t>
                      </a:r>
                      <a:endParaRPr lang="ru-RU" sz="1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10/11 </a:t>
                      </a:r>
                      <a:r>
                        <a:rPr lang="ru-RU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 и литература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</a:t>
                      </a:r>
                      <a:r>
                        <a:rPr lang="ru-RU" sz="17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язык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1/1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Литература </a:t>
                      </a:r>
                      <a:endParaRPr lang="ru-RU" sz="1700" b="1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3/3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3107033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Иностранные языки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Иностранный язык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3/3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2000"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Общественные науки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 (или Россия в мире)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2/2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Экономика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Обществознание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и информатика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17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У???</a:t>
                      </a:r>
                      <a:endParaRPr lang="ru-RU" sz="17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6/6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 </a:t>
                      </a:r>
                      <a:endParaRPr lang="ru-RU" sz="17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endParaRPr lang="ru-RU" sz="17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4/4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52000"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Естественные науки 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 </a:t>
                      </a:r>
                      <a:endParaRPr lang="ru-RU" sz="17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endParaRPr lang="ru-RU" sz="17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5/5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Астрономия</a:t>
                      </a:r>
                      <a:endParaRPr lang="ru-RU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</a:t>
                      </a:r>
                      <a:endParaRPr lang="ru-RU" sz="17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0/1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Естествознание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52000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культура, экология и ОБЖ 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3/3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Экология 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ОБЖ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1/1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Индивидуальный проект*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1/1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Биохимия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2/1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Компьютерная графика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1/1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Элективные, факультативные курсы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ЭК, ФК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5/5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часов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37/37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49763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3"/>
            <a:ext cx="8515350" cy="154783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000" b="1" dirty="0" smtClean="0"/>
              <a:t>НОРМАТИВНЫЕ ДОКУМЕНТЫ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5720" y="1825625"/>
            <a:ext cx="8858280" cy="503237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>
              <a:buNone/>
            </a:pPr>
            <a:endParaRPr lang="en-US" sz="3600" b="1" dirty="0" smtClean="0">
              <a:solidFill>
                <a:srgbClr val="383838"/>
              </a:solidFill>
              <a:latin typeface="Open Sans"/>
            </a:endParaRPr>
          </a:p>
          <a:p>
            <a:pPr algn="just">
              <a:buNone/>
            </a:pPr>
            <a:r>
              <a:rPr lang="ru-RU" sz="4100" b="1" dirty="0" smtClean="0">
                <a:solidFill>
                  <a:srgbClr val="383838"/>
                </a:solidFill>
                <a:latin typeface="Open Sans"/>
              </a:rPr>
              <a:t>Федеральный закон №273 "Об образовании в РФ»</a:t>
            </a:r>
            <a:endParaRPr lang="en-US" sz="4100" b="1" dirty="0" smtClean="0">
              <a:solidFill>
                <a:srgbClr val="383838"/>
              </a:solidFill>
              <a:latin typeface="Open Sans"/>
            </a:endParaRPr>
          </a:p>
          <a:p>
            <a:pPr algn="just">
              <a:buNone/>
            </a:pPr>
            <a:r>
              <a:rPr lang="ru-RU" sz="3600" b="1" dirty="0" smtClean="0">
                <a:solidFill>
                  <a:srgbClr val="383838"/>
                </a:solidFill>
                <a:latin typeface="Open Sans"/>
              </a:rPr>
              <a:t> </a:t>
            </a:r>
            <a:r>
              <a:rPr lang="ru-RU" sz="4000" dirty="0" smtClean="0">
                <a:solidFill>
                  <a:srgbClr val="383838"/>
                </a:solidFill>
                <a:latin typeface="Open Sans"/>
              </a:rPr>
              <a:t>Среднее общее образование направлено на дальнейшее становление и формирование </a:t>
            </a:r>
            <a:r>
              <a:rPr lang="ru-RU" sz="4000" dirty="0" smtClean="0">
                <a:solidFill>
                  <a:srgbClr val="FF0000"/>
                </a:solidFill>
                <a:latin typeface="Open Sans"/>
              </a:rPr>
              <a:t>личности обучающегося, развитие интереса к познанию и творческих способностей обучающихся</a:t>
            </a:r>
            <a:r>
              <a:rPr lang="ru-RU" sz="4000" dirty="0" smtClean="0">
                <a:solidFill>
                  <a:srgbClr val="383838"/>
                </a:solidFill>
                <a:latin typeface="Open Sans"/>
              </a:rPr>
              <a:t>, формирование навыков </a:t>
            </a:r>
            <a:r>
              <a:rPr lang="ru-RU" sz="4000" dirty="0" smtClean="0">
                <a:solidFill>
                  <a:srgbClr val="FF0000"/>
                </a:solidFill>
                <a:latin typeface="Open Sans"/>
              </a:rPr>
              <a:t>самостоятельной учебной деятельности </a:t>
            </a:r>
            <a:r>
              <a:rPr lang="ru-RU" sz="4000" dirty="0" smtClean="0">
                <a:solidFill>
                  <a:srgbClr val="383838"/>
                </a:solidFill>
                <a:latin typeface="Open Sans"/>
              </a:rPr>
              <a:t>на основе индивидуализации профессиональной ориентации содержания среднего общего образования, </a:t>
            </a:r>
            <a:r>
              <a:rPr lang="ru-RU" sz="4000" dirty="0" smtClean="0">
                <a:solidFill>
                  <a:srgbClr val="FF0000"/>
                </a:solidFill>
                <a:latin typeface="Open Sans"/>
              </a:rPr>
              <a:t>подготовку обучающегося к жизни в обществе,</a:t>
            </a:r>
            <a:r>
              <a:rPr lang="ru-RU" sz="4000" dirty="0" smtClean="0">
                <a:solidFill>
                  <a:srgbClr val="383838"/>
                </a:solidFill>
                <a:latin typeface="Open Sans"/>
              </a:rPr>
              <a:t> самостоятельному жизненному выбору, </a:t>
            </a:r>
            <a:r>
              <a:rPr lang="ru-RU" sz="4000" dirty="0" smtClean="0">
                <a:solidFill>
                  <a:srgbClr val="FF0000"/>
                </a:solidFill>
                <a:latin typeface="Open Sans"/>
              </a:rPr>
              <a:t>продолжению обучения и началу профессиональной деятельности.</a:t>
            </a:r>
            <a:endParaRPr lang="ru-RU" sz="4000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endParaRPr lang="ru-RU" sz="4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0"/>
            <a:ext cx="2304256" cy="1844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898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0486638"/>
              </p:ext>
            </p:extLst>
          </p:nvPr>
        </p:nvGraphicFramePr>
        <p:xfrm>
          <a:off x="251520" y="260648"/>
          <a:ext cx="8630073" cy="64634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7669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29010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2662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3664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15383"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2400" b="1" dirty="0" smtClean="0"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Учебный план ГУМАНИТАРНОГО ПРОФИЛЯ</a:t>
                      </a:r>
                      <a:endParaRPr lang="ru-RU" sz="2400" b="1" dirty="0"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829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Предметная область</a:t>
                      </a:r>
                      <a:endParaRPr lang="ru-RU" sz="1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Учебный предмет</a:t>
                      </a:r>
                      <a:endParaRPr lang="ru-RU" sz="1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</a:t>
                      </a:r>
                      <a:endParaRPr lang="ru-RU" sz="1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10/11 </a:t>
                      </a:r>
                      <a:r>
                        <a:rPr lang="ru-RU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Филология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</a:t>
                      </a:r>
                      <a:r>
                        <a:rPr lang="ru-RU" sz="17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язык</a:t>
                      </a:r>
                      <a:endParaRPr lang="ru-RU" sz="17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</a:t>
                      </a:r>
                      <a:endParaRPr lang="ru-RU" sz="17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4/4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Литература</a:t>
                      </a:r>
                      <a:endParaRPr lang="ru-RU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3/3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3176136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Иностранные языки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Иностранный язык </a:t>
                      </a:r>
                      <a:endParaRPr lang="ru-RU" sz="17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</a:t>
                      </a:r>
                      <a:endParaRPr lang="ru-RU" sz="17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6/6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2000"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Общественные науки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 </a:t>
                      </a:r>
                      <a:r>
                        <a:rPr lang="ru-RU" sz="17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7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</a:t>
                      </a:r>
                      <a:endParaRPr lang="ru-RU" sz="17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4/4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Экономика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 </a:t>
                      </a:r>
                      <a:endParaRPr lang="ru-RU" sz="17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</a:t>
                      </a:r>
                      <a:endParaRPr lang="ru-RU" sz="17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2/2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Обществознание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2/2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и информатика 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Б???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5/5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52000"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Естественные науки 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Астрономия</a:t>
                      </a:r>
                      <a:endParaRPr lang="ru-RU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</a:t>
                      </a:r>
                      <a:endParaRPr lang="ru-RU" sz="17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1/0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Естествознание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3/3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52000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культура, экология и ОБЖ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3/3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Экология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ОБЖ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1/1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Индивидуальный проект* 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1/1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Психология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ЭК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1/1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Элективные, факультативные курсы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ЭК,</a:t>
                      </a:r>
                      <a:r>
                        <a:rPr lang="ru-RU" sz="1700" b="1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ФК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1/2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часов 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37/37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56791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0112077"/>
              </p:ext>
            </p:extLst>
          </p:nvPr>
        </p:nvGraphicFramePr>
        <p:xfrm>
          <a:off x="251520" y="37510"/>
          <a:ext cx="8630073" cy="68409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7669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29010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2662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3664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15383"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2400" b="1" dirty="0" smtClean="0"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Учебный план УНИВЕРСАЛЬНОГО ПРОФИЛЯ</a:t>
                      </a:r>
                      <a:endParaRPr lang="ru-RU" sz="2400" b="1" dirty="0"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829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Предметная область</a:t>
                      </a:r>
                      <a:endParaRPr lang="ru-RU" sz="1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Учебный предмет</a:t>
                      </a:r>
                      <a:endParaRPr lang="ru-RU" sz="1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</a:t>
                      </a:r>
                      <a:endParaRPr lang="ru-RU" sz="1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10/11 </a:t>
                      </a:r>
                      <a:r>
                        <a:rPr lang="ru-RU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689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 и литература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</a:t>
                      </a:r>
                      <a:endParaRPr lang="ru-RU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1/1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6890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Литература</a:t>
                      </a:r>
                      <a:endParaRPr lang="ru-RU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</a:t>
                      </a:r>
                      <a:endParaRPr lang="ru-RU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3/3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905553053"/>
                  </a:ext>
                </a:extLst>
              </a:tr>
              <a:tr h="2868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Иностранные языки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FF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Иностранный язык </a:t>
                      </a:r>
                      <a:endParaRPr lang="ru-RU" sz="1700" b="1" dirty="0">
                        <a:solidFill>
                          <a:srgbClr val="FF33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FF33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</a:t>
                      </a:r>
                      <a:endParaRPr lang="ru-RU" sz="1700" b="1" dirty="0">
                        <a:solidFill>
                          <a:srgbClr val="FF33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6/6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6890"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Общественные науки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 (или</a:t>
                      </a:r>
                      <a:r>
                        <a:rPr lang="ru-RU" sz="17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Россия в мире)</a:t>
                      </a:r>
                      <a:r>
                        <a:rPr lang="ru-RU" sz="17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</a:t>
                      </a:r>
                      <a:endParaRPr lang="ru-RU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2/2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868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Экономика </a:t>
                      </a:r>
                      <a:endParaRPr lang="ru-RU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868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 </a:t>
                      </a:r>
                      <a:endParaRPr lang="ru-RU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868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Обществознание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2/2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868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13202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и информатика 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Б???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5/5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132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1/1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86890"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Естественные науки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2/2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868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Астрономия</a:t>
                      </a:r>
                      <a:endParaRPr lang="ru-RU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</a:t>
                      </a:r>
                      <a:endParaRPr lang="ru-RU" sz="17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1/0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868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1/1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68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1/1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868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Естествознание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86890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культура, экология и ОБЖ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3/3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868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Экология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868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ОБЖ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1/1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286890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Индивидуальный проект* 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2/2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286890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Элективные, факультативные курсы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ЭК,</a:t>
                      </a:r>
                      <a:r>
                        <a:rPr lang="ru-RU" sz="1700" b="1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ФК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6/7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286890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часов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37/37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715233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Grp="1" noChangeArrowheads="1"/>
          </p:cNvSpPr>
          <p:nvPr>
            <p:ph type="title"/>
          </p:nvPr>
        </p:nvSpPr>
        <p:spPr>
          <a:xfrm>
            <a:off x="251520" y="116632"/>
            <a:ext cx="8712968" cy="56254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400" b="1" dirty="0" smtClean="0"/>
              <a:t>Примеры: </a:t>
            </a:r>
            <a:r>
              <a:rPr lang="ru-RU" sz="1800" b="1" dirty="0" smtClean="0"/>
              <a:t>профиль естественно-научный с направленностями;</a:t>
            </a:r>
            <a:br>
              <a:rPr lang="ru-RU" sz="1800" b="1" dirty="0" smtClean="0"/>
            </a:br>
            <a:r>
              <a:rPr lang="ru-RU" sz="1800" b="1" dirty="0" smtClean="0"/>
              <a:t>модель предметная «диверсифицированная»</a:t>
            </a:r>
          </a:p>
        </p:txBody>
      </p:sp>
      <p:pic>
        <p:nvPicPr>
          <p:cNvPr id="28675" name="Содержимое 6" descr="Учебный план модель макс.pn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67544" y="836712"/>
            <a:ext cx="8568952" cy="60212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88641"/>
            <a:ext cx="8263830" cy="6552728"/>
          </a:xfrm>
        </p:spPr>
        <p:txBody>
          <a:bodyPr>
            <a:normAutofit/>
          </a:bodyPr>
          <a:lstStyle/>
          <a:p>
            <a:r>
              <a:rPr lang="ru-RU" sz="7200" dirty="0" smtClean="0"/>
              <a:t>СПАСИБО ЗА ВНИМАНИЕ</a:t>
            </a:r>
            <a:endParaRPr lang="ru-RU" sz="72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0"/>
            <a:ext cx="2304256" cy="1844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8467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3"/>
            <a:ext cx="6804248" cy="154783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000" b="1" dirty="0" smtClean="0"/>
              <a:t>Ориентиры при формировании ООП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5720" y="1825625"/>
            <a:ext cx="8643998" cy="503237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endParaRPr lang="en-US" sz="3600" b="1" dirty="0" smtClean="0">
              <a:solidFill>
                <a:srgbClr val="383838"/>
              </a:solidFill>
              <a:latin typeface="Open Sans"/>
            </a:endParaRPr>
          </a:p>
          <a:p>
            <a:pPr algn="just">
              <a:buNone/>
            </a:pPr>
            <a:r>
              <a:rPr lang="ru-RU" sz="4000" dirty="0" smtClean="0">
                <a:solidFill>
                  <a:srgbClr val="383838"/>
                </a:solidFill>
                <a:latin typeface="Arial Black" pitchFamily="34" charset="0"/>
              </a:rPr>
              <a:t>Примерная ООП СОО – одобрена </a:t>
            </a:r>
          </a:p>
          <a:p>
            <a:pPr algn="just">
              <a:buNone/>
            </a:pPr>
            <a:endParaRPr lang="ru-RU" sz="4000" dirty="0" smtClean="0">
              <a:solidFill>
                <a:srgbClr val="383838"/>
              </a:solidFill>
              <a:latin typeface="Arial Black" pitchFamily="34" charset="0"/>
            </a:endParaRPr>
          </a:p>
          <a:p>
            <a:pPr algn="just">
              <a:buNone/>
            </a:pPr>
            <a:r>
              <a:rPr lang="ru-RU" sz="4000" dirty="0" smtClean="0">
                <a:solidFill>
                  <a:srgbClr val="383838"/>
                </a:solidFill>
                <a:latin typeface="Arial Black" pitchFamily="34" charset="0"/>
              </a:rPr>
              <a:t>и размещена на сайте:</a:t>
            </a:r>
            <a:r>
              <a:rPr lang="en-US" sz="4000" dirty="0" smtClean="0">
                <a:solidFill>
                  <a:srgbClr val="383838"/>
                </a:solidFill>
                <a:latin typeface="Arial Black" pitchFamily="34" charset="0"/>
              </a:rPr>
              <a:t>    </a:t>
            </a:r>
            <a:endParaRPr lang="ru-RU" sz="4000" dirty="0" smtClean="0">
              <a:solidFill>
                <a:srgbClr val="383838"/>
              </a:solidFill>
              <a:latin typeface="Arial Black" pitchFamily="34" charset="0"/>
            </a:endParaRPr>
          </a:p>
          <a:p>
            <a:pPr algn="just">
              <a:buNone/>
            </a:pPr>
            <a:endParaRPr lang="ru-RU" sz="4000" dirty="0" smtClean="0">
              <a:solidFill>
                <a:srgbClr val="383838"/>
              </a:solidFill>
              <a:latin typeface="Arial Black" pitchFamily="34" charset="0"/>
            </a:endParaRPr>
          </a:p>
          <a:p>
            <a:pPr algn="just">
              <a:buNone/>
            </a:pPr>
            <a:r>
              <a:rPr lang="ru-RU" sz="4000" dirty="0" err="1" smtClean="0">
                <a:solidFill>
                  <a:srgbClr val="FF0000"/>
                </a:solidFill>
                <a:latin typeface="Arial Black" pitchFamily="34" charset="0"/>
              </a:rPr>
              <a:t>fgosreestr.ru</a:t>
            </a:r>
            <a:endParaRPr lang="ru-RU" sz="4000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0"/>
            <a:ext cx="2304256" cy="1844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898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3"/>
            <a:ext cx="8229630" cy="1428759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latin typeface="Arial Black" pitchFamily="34" charset="0"/>
              </a:rPr>
              <a:t>Основные характеристики </a:t>
            </a:r>
            <a:br>
              <a:rPr lang="ru-RU" b="1" dirty="0" smtClean="0">
                <a:latin typeface="Arial Black" pitchFamily="34" charset="0"/>
              </a:rPr>
            </a:br>
            <a:r>
              <a:rPr lang="ru-RU" b="1" dirty="0" smtClean="0">
                <a:latin typeface="Arial Black" pitchFamily="34" charset="0"/>
              </a:rPr>
              <a:t>СТАНДАРТА</a:t>
            </a:r>
            <a:endParaRPr lang="ru-RU" b="1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825625"/>
            <a:ext cx="8643998" cy="481808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/>
            <a:r>
              <a:rPr lang="ru-RU" sz="3200" dirty="0" smtClean="0"/>
              <a:t>новый формат Стандарта (рамочный документ); </a:t>
            </a:r>
          </a:p>
          <a:p>
            <a:pPr algn="just"/>
            <a:r>
              <a:rPr lang="ru-RU" sz="3200" dirty="0" smtClean="0"/>
              <a:t> новое содержание Стандарта (совокупность требований);</a:t>
            </a:r>
          </a:p>
          <a:p>
            <a:pPr algn="just"/>
            <a:r>
              <a:rPr lang="ru-RU" sz="3200" dirty="0" smtClean="0"/>
              <a:t> расширение функций Стандарта (образующий элемент системы образования ) </a:t>
            </a:r>
          </a:p>
          <a:p>
            <a:pPr algn="just"/>
            <a:r>
              <a:rPr lang="ru-RU" sz="3200" dirty="0" smtClean="0"/>
              <a:t> расширение пользователей Стандарта (участники образовательных отношений); </a:t>
            </a:r>
          </a:p>
          <a:p>
            <a:pPr algn="just"/>
            <a:r>
              <a:rPr lang="ru-RU" sz="3200" dirty="0" smtClean="0"/>
              <a:t> новое методологическое основание (системно - </a:t>
            </a:r>
            <a:r>
              <a:rPr lang="ru-RU" sz="3200" dirty="0" err="1" smtClean="0"/>
              <a:t>деятельностный</a:t>
            </a:r>
            <a:r>
              <a:rPr lang="ru-RU" sz="3200" dirty="0" smtClean="0"/>
              <a:t> подход )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0"/>
            <a:ext cx="2304256" cy="1844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"/>
            <a:ext cx="8858280" cy="142873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000" b="1" dirty="0" smtClean="0"/>
              <a:t>Методологическая основа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ru-RU" sz="4000" b="1" dirty="0" smtClean="0"/>
              <a:t> Стандарта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43050"/>
            <a:ext cx="9001156" cy="507209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7600" dirty="0" err="1" smtClean="0">
                <a:solidFill>
                  <a:srgbClr val="FF0000"/>
                </a:solidFill>
              </a:rPr>
              <a:t>системно-деятельностный</a:t>
            </a:r>
            <a:r>
              <a:rPr lang="ru-RU" sz="7600" dirty="0" smtClean="0">
                <a:solidFill>
                  <a:srgbClr val="FF0000"/>
                </a:solidFill>
              </a:rPr>
              <a:t> подход</a:t>
            </a:r>
            <a:r>
              <a:rPr lang="ru-RU" sz="4600" dirty="0" smtClean="0">
                <a:solidFill>
                  <a:srgbClr val="FF0000"/>
                </a:solidFill>
              </a:rPr>
              <a:t>, </a:t>
            </a:r>
            <a:r>
              <a:rPr lang="ru-RU" sz="4600" dirty="0" smtClean="0"/>
              <a:t>который обеспечивает: </a:t>
            </a:r>
            <a:endParaRPr lang="en-US" sz="4600" dirty="0" smtClean="0"/>
          </a:p>
          <a:p>
            <a:pPr algn="just">
              <a:buFont typeface="Wingdings" pitchFamily="2" charset="2"/>
              <a:buChar char="Ø"/>
            </a:pPr>
            <a:r>
              <a:rPr lang="ru-RU" sz="5800" dirty="0" smtClean="0"/>
              <a:t> формирование готовности обучающихся к саморазвитию и непрерывному образованию; </a:t>
            </a:r>
            <a:endParaRPr lang="en-US" sz="5800" dirty="0" smtClean="0"/>
          </a:p>
          <a:p>
            <a:pPr algn="just">
              <a:buFont typeface="Wingdings" pitchFamily="2" charset="2"/>
              <a:buChar char="Ø"/>
            </a:pPr>
            <a:r>
              <a:rPr lang="ru-RU" sz="5800" dirty="0" smtClean="0"/>
              <a:t> проектирование и конструирование развивающей образовательной среды организации, осуществляющей образовательную деятельность; </a:t>
            </a:r>
            <a:endParaRPr lang="en-US" sz="5800" dirty="0" smtClean="0"/>
          </a:p>
          <a:p>
            <a:pPr algn="just">
              <a:buFont typeface="Wingdings" pitchFamily="2" charset="2"/>
              <a:buChar char="Ø"/>
            </a:pPr>
            <a:r>
              <a:rPr lang="ru-RU" sz="5800" dirty="0" smtClean="0"/>
              <a:t> активную учебно-познавательную деятельность обучающихся; </a:t>
            </a:r>
            <a:endParaRPr lang="en-US" sz="5800" dirty="0" smtClean="0"/>
          </a:p>
          <a:p>
            <a:pPr algn="just">
              <a:buFont typeface="Wingdings" pitchFamily="2" charset="2"/>
              <a:buChar char="Ø"/>
            </a:pPr>
            <a:r>
              <a:rPr lang="ru-RU" sz="5800" dirty="0" smtClean="0"/>
              <a:t> построение образовательной деятельности с учетом индивидуальных, возрастных, психологических, физиологических особенностей и здоровья обучающихся.</a:t>
            </a:r>
          </a:p>
          <a:p>
            <a:pPr>
              <a:buNone/>
            </a:pPr>
            <a:endParaRPr lang="ru-RU" sz="3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0"/>
            <a:ext cx="2304256" cy="1844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8858312" cy="1690689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400" b="1" dirty="0" smtClean="0"/>
              <a:t>Специфика ФГОС старшей </a:t>
            </a:r>
            <a:br>
              <a:rPr lang="ru-RU" sz="4400" b="1" dirty="0" smtClean="0"/>
            </a:br>
            <a:r>
              <a:rPr lang="ru-RU" sz="4400" b="1" dirty="0" smtClean="0"/>
              <a:t>школы 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825625"/>
            <a:ext cx="8501122" cy="488952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sz="4000" dirty="0" smtClean="0"/>
              <a:t>1.</a:t>
            </a:r>
            <a:r>
              <a:rPr lang="ru-RU" dirty="0" smtClean="0"/>
              <a:t> </a:t>
            </a:r>
            <a:r>
              <a:rPr lang="ru-RU" sz="4800" dirty="0" smtClean="0"/>
              <a:t>Профильный принцип образования. </a:t>
            </a:r>
          </a:p>
          <a:p>
            <a:pPr>
              <a:buNone/>
            </a:pPr>
            <a:r>
              <a:rPr lang="ru-RU" sz="4800" dirty="0" smtClean="0"/>
              <a:t>2. Акцент на развитие индивидуального образовательного маршрута каждого школьника.</a:t>
            </a:r>
          </a:p>
          <a:p>
            <a:pPr algn="just"/>
            <a:endParaRPr lang="ru-RU" sz="4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0"/>
            <a:ext cx="2304256" cy="1844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6391622" cy="90363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800" b="1" dirty="0" smtClean="0"/>
              <a:t>Объемные показатели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340768"/>
            <a:ext cx="8568952" cy="5256583"/>
          </a:xfrm>
        </p:spPr>
        <p:txBody>
          <a:bodyPr>
            <a:noAutofit/>
          </a:bodyPr>
          <a:lstStyle/>
          <a:p>
            <a:pPr eaLnBrk="1" hangingPunct="1"/>
            <a:r>
              <a:rPr lang="ru-RU" sz="3600" b="1" i="1" dirty="0" smtClean="0">
                <a:solidFill>
                  <a:srgbClr val="008000"/>
                </a:solidFill>
              </a:rPr>
              <a:t>Обязательная часть</a:t>
            </a:r>
            <a:r>
              <a:rPr lang="ru-RU" sz="3600" dirty="0" smtClean="0"/>
              <a:t> образовательной программы среднего общего образования составляет </a:t>
            </a:r>
            <a:r>
              <a:rPr lang="ru-RU" sz="3600" b="1" dirty="0" smtClean="0">
                <a:solidFill>
                  <a:srgbClr val="800000"/>
                </a:solidFill>
              </a:rPr>
              <a:t>60%,</a:t>
            </a:r>
            <a:r>
              <a:rPr lang="ru-RU" sz="3600" dirty="0" smtClean="0"/>
              <a:t> а </a:t>
            </a:r>
            <a:endParaRPr lang="en-US" sz="3600" dirty="0" smtClean="0"/>
          </a:p>
          <a:p>
            <a:pPr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ru-RU" sz="3600" b="1" i="1" dirty="0" smtClean="0">
                <a:solidFill>
                  <a:srgbClr val="008000"/>
                </a:solidFill>
              </a:rPr>
              <a:t>часть, формируемая участниками образовательных отношений</a:t>
            </a:r>
            <a:r>
              <a:rPr lang="ru-RU" sz="3600" dirty="0" smtClean="0"/>
              <a:t>, - </a:t>
            </a:r>
            <a:r>
              <a:rPr lang="ru-RU" sz="3600" b="1" dirty="0" smtClean="0">
                <a:solidFill>
                  <a:srgbClr val="800000"/>
                </a:solidFill>
              </a:rPr>
              <a:t>40%</a:t>
            </a:r>
            <a:r>
              <a:rPr lang="ru-RU" sz="3600" dirty="0" smtClean="0"/>
              <a:t> от общего объема образовательной программы среднего общего образования.</a:t>
            </a:r>
          </a:p>
          <a:p>
            <a:pPr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ru-RU" sz="3600" dirty="0" smtClean="0"/>
              <a:t>в ред. Приказа </a:t>
            </a:r>
            <a:r>
              <a:rPr lang="ru-RU" sz="3600" dirty="0" err="1" smtClean="0"/>
              <a:t>Минобрнауки</a:t>
            </a:r>
            <a:r>
              <a:rPr lang="ru-RU" sz="3600" dirty="0" smtClean="0"/>
              <a:t> России от 29.12.2014 N 1645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8950" y="0"/>
            <a:ext cx="2305050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87824" y="2204864"/>
            <a:ext cx="2952328" cy="20882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</a:rPr>
              <a:t>ФГОС СОО</a:t>
            </a:r>
            <a:endParaRPr lang="ru-RU" sz="5400" b="1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16632"/>
            <a:ext cx="8568952" cy="7920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b="1" dirty="0" smtClean="0"/>
              <a:t>Система трёх «Т»</a:t>
            </a:r>
            <a:endParaRPr lang="ru-RU" sz="6600" b="1" dirty="0"/>
          </a:p>
        </p:txBody>
      </p:sp>
      <p:sp>
        <p:nvSpPr>
          <p:cNvPr id="4" name="Стрелка углом 3"/>
          <p:cNvSpPr/>
          <p:nvPr/>
        </p:nvSpPr>
        <p:spPr>
          <a:xfrm>
            <a:off x="4608004" y="1345253"/>
            <a:ext cx="1476164" cy="86868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084168" y="1124744"/>
            <a:ext cx="2880320" cy="367240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Требования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b="1" u="sng" dirty="0" smtClean="0">
                <a:solidFill>
                  <a:srgbClr val="FF0000"/>
                </a:solidFill>
              </a:rPr>
              <a:t>к результатам </a:t>
            </a:r>
            <a:r>
              <a:rPr lang="ru-RU" sz="3200" dirty="0" smtClean="0">
                <a:solidFill>
                  <a:schemeClr val="tx1"/>
                </a:solidFill>
              </a:rPr>
              <a:t>освоения основной образовательной программы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4608004" y="4293096"/>
            <a:ext cx="396044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977194" y="5013176"/>
            <a:ext cx="6411230" cy="184482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3200" dirty="0">
                <a:solidFill>
                  <a:prstClr val="black"/>
                </a:solidFill>
              </a:rPr>
              <a:t>Требования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b="1" u="sng" dirty="0">
                <a:solidFill>
                  <a:srgbClr val="FF0000"/>
                </a:solidFill>
              </a:rPr>
              <a:t>к </a:t>
            </a:r>
            <a:r>
              <a:rPr lang="ru-RU" sz="3200" b="1" u="sng" dirty="0" smtClean="0">
                <a:solidFill>
                  <a:srgbClr val="FF0000"/>
                </a:solidFill>
              </a:rPr>
              <a:t>условиям реализации</a:t>
            </a:r>
            <a:r>
              <a:rPr lang="ru-RU" sz="3200" u="sng" dirty="0" smtClean="0">
                <a:solidFill>
                  <a:prstClr val="black"/>
                </a:solidFill>
              </a:rPr>
              <a:t> </a:t>
            </a:r>
            <a:r>
              <a:rPr lang="ru-RU" sz="3200" dirty="0">
                <a:solidFill>
                  <a:prstClr val="black"/>
                </a:solidFill>
              </a:rPr>
              <a:t>основной образовательной программы</a:t>
            </a:r>
          </a:p>
        </p:txBody>
      </p:sp>
      <p:sp>
        <p:nvSpPr>
          <p:cNvPr id="9" name="Стрелка влево 8"/>
          <p:cNvSpPr/>
          <p:nvPr/>
        </p:nvSpPr>
        <p:spPr>
          <a:xfrm>
            <a:off x="2483768" y="3032956"/>
            <a:ext cx="504056" cy="4320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0" y="1052736"/>
            <a:ext cx="2483768" cy="374441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prstClr val="black"/>
                </a:solidFill>
              </a:rPr>
              <a:t>Требования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u="sng" dirty="0" smtClean="0">
                <a:solidFill>
                  <a:srgbClr val="FF0000"/>
                </a:solidFill>
              </a:rPr>
              <a:t>к </a:t>
            </a:r>
            <a:r>
              <a:rPr lang="ru-RU" sz="3200" b="1" u="sng" dirty="0" smtClean="0">
                <a:solidFill>
                  <a:srgbClr val="FF0000"/>
                </a:solidFill>
              </a:rPr>
              <a:t>структур</a:t>
            </a:r>
            <a:r>
              <a:rPr lang="ru-RU" sz="3200" b="1" dirty="0" smtClean="0">
                <a:solidFill>
                  <a:srgbClr val="FF0000"/>
                </a:solidFill>
              </a:rPr>
              <a:t>е </a:t>
            </a:r>
            <a:r>
              <a:rPr lang="ru-RU" sz="3200" dirty="0" smtClean="0">
                <a:solidFill>
                  <a:prstClr val="black"/>
                </a:solidFill>
              </a:rPr>
              <a:t>основной </a:t>
            </a:r>
            <a:r>
              <a:rPr lang="ru-RU" sz="3200" dirty="0" err="1" smtClean="0">
                <a:solidFill>
                  <a:prstClr val="black"/>
                </a:solidFill>
              </a:rPr>
              <a:t>образова</a:t>
            </a:r>
            <a:endParaRPr lang="ru-RU" sz="3200" dirty="0" smtClean="0">
              <a:solidFill>
                <a:prstClr val="black"/>
              </a:solidFill>
            </a:endParaRPr>
          </a:p>
          <a:p>
            <a:pPr algn="ctr"/>
            <a:r>
              <a:rPr lang="ru-RU" sz="3200" dirty="0" smtClean="0">
                <a:solidFill>
                  <a:prstClr val="black"/>
                </a:solidFill>
              </a:rPr>
              <a:t>тельной программы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815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Другая 1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3399FF"/>
      </a:accent3>
      <a:accent4>
        <a:srgbClr val="5DCEAF"/>
      </a:accent4>
      <a:accent5>
        <a:srgbClr val="FF8021"/>
      </a:accent5>
      <a:accent6>
        <a:srgbClr val="F14124"/>
      </a:accent6>
      <a:hlink>
        <a:srgbClr val="0D78C9"/>
      </a:hlink>
      <a:folHlink>
        <a:srgbClr val="9F5FCF"/>
      </a:folHlink>
    </a:clrScheme>
    <a:fontScheme name="Другая 2">
      <a:majorFont>
        <a:latin typeface="Trebuchet MS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1923</Words>
  <Application>Microsoft Office PowerPoint</Application>
  <PresentationFormat>Экран (4:3)</PresentationFormat>
  <Paragraphs>462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1_Тема Office</vt:lpstr>
      <vt:lpstr>Федеральный государственный  стандарт среднего  общего образования: организационный раздел</vt:lpstr>
      <vt:lpstr>НОРМАТИВНЫЕ ДОКУМЕНТЫ</vt:lpstr>
      <vt:lpstr>НОРМАТИВНЫЕ ДОКУМЕНТЫ</vt:lpstr>
      <vt:lpstr>Ориентиры при формировании ООП</vt:lpstr>
      <vt:lpstr>Основные характеристики  СТАНДАРТА</vt:lpstr>
      <vt:lpstr>Методологическая основа  Стандарта</vt:lpstr>
      <vt:lpstr>Специфика ФГОС старшей  школы </vt:lpstr>
      <vt:lpstr>Объемные показатели</vt:lpstr>
      <vt:lpstr>Презентация PowerPoint</vt:lpstr>
      <vt:lpstr>Требования к структуре ООП   среднего общего образования </vt:lpstr>
      <vt:lpstr>Статья 2. Основные понятия, используемые в Федеральном законе №273 «Об образовании в Российской Федерации»</vt:lpstr>
      <vt:lpstr>18.3. Организационный  раздел ООП: </vt:lpstr>
      <vt:lpstr>Чем отличаются учебные планы профилей по ФГОС СОО и БУП?</vt:lpstr>
      <vt:lpstr>Чем отличаются учебные планы профилей по ФГОС СОО и БУП?</vt:lpstr>
      <vt:lpstr>Чем отличаются учебные планы профилей по ФГОС СОО и БУП?</vt:lpstr>
      <vt:lpstr>Чем отличаются учебные планы профилей по ФГОС СОО и БУП?</vt:lpstr>
      <vt:lpstr>Чем отличаются учебные планы профилей по ФГОС СОО и БУП?</vt:lpstr>
      <vt:lpstr>Чем отличаются учебные планы профилей по ФГОС СОО и БУП?</vt:lpstr>
      <vt:lpstr>П. 18.3.1. ФГОС СОО</vt:lpstr>
      <vt:lpstr>Общие для включения во все учебные планы  учебные предметы, в том числе на углубленном уровне</vt:lpstr>
      <vt:lpstr>П. 18.3.1. ФГОС СОО</vt:lpstr>
      <vt:lpstr>Презентация PowerPoint</vt:lpstr>
      <vt:lpstr>Учебный план профиля обучения</vt:lpstr>
      <vt:lpstr>Индивидуальный проект </vt:lpstr>
      <vt:lpstr>Индивидуальный проект </vt:lpstr>
      <vt:lpstr>ФГОС СОО п.11 Индивидуальный проект представляет собой особую форму организации деятельности обучающихся (учебное исследование или учебный проект)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Примеры: профиль естественно-научный с направленностями; модель предметная «диверсифицированная»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profnet@kimc.ms</dc:creator>
  <cp:lastModifiedBy>profnet@kimc.ms</cp:lastModifiedBy>
  <cp:revision>94</cp:revision>
  <dcterms:created xsi:type="dcterms:W3CDTF">2020-02-27T03:47:52Z</dcterms:created>
  <dcterms:modified xsi:type="dcterms:W3CDTF">2020-03-06T09:32:20Z</dcterms:modified>
</cp:coreProperties>
</file>