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4FF87-D475-4ABF-973E-2E747C51A1F8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9CB55-BAFC-48BA-A51C-0EA507A843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B435A3-B185-4721-B314-D7A14B3B5B10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F714ACD-8378-4899-A58E-2757182462D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35A3-B185-4721-B314-D7A14B3B5B10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14ACD-8378-4899-A58E-275718246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35A3-B185-4721-B314-D7A14B3B5B10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14ACD-8378-4899-A58E-275718246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B435A3-B185-4721-B314-D7A14B3B5B10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714ACD-8378-4899-A58E-2757182462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B435A3-B185-4721-B314-D7A14B3B5B10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F714ACD-8378-4899-A58E-2757182462D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35A3-B185-4721-B314-D7A14B3B5B10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14ACD-8378-4899-A58E-2757182462D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35A3-B185-4721-B314-D7A14B3B5B10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14ACD-8378-4899-A58E-2757182462D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B435A3-B185-4721-B314-D7A14B3B5B10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714ACD-8378-4899-A58E-2757182462D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35A3-B185-4721-B314-D7A14B3B5B10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14ACD-8378-4899-A58E-275718246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B435A3-B185-4721-B314-D7A14B3B5B10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714ACD-8378-4899-A58E-2757182462D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B435A3-B185-4721-B314-D7A14B3B5B10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714ACD-8378-4899-A58E-2757182462D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B435A3-B185-4721-B314-D7A14B3B5B10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714ACD-8378-4899-A58E-2757182462D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196752"/>
            <a:ext cx="6172200" cy="1894362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Составление коррекционно-развивающих программ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Баянова</a:t>
            </a:r>
            <a:r>
              <a:rPr lang="ru-RU" dirty="0" smtClean="0">
                <a:solidFill>
                  <a:schemeClr val="tx1"/>
                </a:solidFill>
              </a:rPr>
              <a:t>  А.В.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                                                 педагог-психолог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                                  ЦППМиСП№5 «Сознание»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tx1"/>
                </a:solidFill>
              </a:rPr>
              <a:t>Программы могут быть направлены:</a:t>
            </a:r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– на преодоление </a:t>
            </a:r>
            <a:r>
              <a:rPr lang="ru-RU" dirty="0" smtClean="0"/>
              <a:t>трудностей </a:t>
            </a:r>
            <a:r>
              <a:rPr lang="ru-RU" dirty="0" smtClean="0"/>
              <a:t>учащихся, возникающих у них в ходе освоения содержания начального общего образования; </a:t>
            </a:r>
            <a:endParaRPr lang="ru-RU" dirty="0" smtClean="0"/>
          </a:p>
          <a:p>
            <a:r>
              <a:rPr lang="ru-RU" dirty="0" smtClean="0"/>
              <a:t>–помощь в овладении  навыками адаптации </a:t>
            </a:r>
            <a:r>
              <a:rPr lang="ru-RU" dirty="0" smtClean="0"/>
              <a:t>к социуму;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 err="1" smtClean="0"/>
              <a:t>психолого-медико-педагогическое</a:t>
            </a:r>
            <a:r>
              <a:rPr lang="ru-RU" dirty="0" smtClean="0"/>
              <a:t> сопровождение учащихся, испытывающих сложности в освоении основной </a:t>
            </a:r>
            <a:r>
              <a:rPr lang="ru-RU" dirty="0" smtClean="0"/>
              <a:t>общеобразовательной программы ;</a:t>
            </a:r>
          </a:p>
          <a:p>
            <a:r>
              <a:rPr lang="ru-RU" dirty="0" smtClean="0"/>
              <a:t> </a:t>
            </a:r>
            <a:r>
              <a:rPr lang="ru-RU" dirty="0" smtClean="0"/>
              <a:t>– развитие потенциала учащихся, испытывающих сложности в освоении основной общеобразовательной программы начального общего образования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715200" cy="599728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2600" b="1" u="sng" dirty="0" smtClean="0"/>
              <a:t>ПРИНЦИПЫ:</a:t>
            </a:r>
          </a:p>
          <a:p>
            <a:pPr lvl="0"/>
            <a:r>
              <a:rPr lang="ru-RU" sz="2600" dirty="0" smtClean="0"/>
              <a:t>Системности </a:t>
            </a:r>
            <a:r>
              <a:rPr lang="ru-RU" sz="2600" dirty="0" smtClean="0"/>
              <a:t>коррекционных, профилактических и развивающих задач;</a:t>
            </a:r>
          </a:p>
          <a:p>
            <a:pPr lvl="0"/>
            <a:r>
              <a:rPr lang="ru-RU" sz="2600" dirty="0" smtClean="0"/>
              <a:t>Единства диагностики и коррекции;</a:t>
            </a:r>
          </a:p>
          <a:p>
            <a:pPr lvl="0"/>
            <a:r>
              <a:rPr lang="ru-RU" sz="2600" dirty="0" smtClean="0"/>
              <a:t>Приоритетности коррекции причин нарушений;</a:t>
            </a:r>
          </a:p>
          <a:p>
            <a:pPr lvl="0"/>
            <a:r>
              <a:rPr lang="ru-RU" sz="2600" dirty="0" err="1" smtClean="0"/>
              <a:t>Деятельностный</a:t>
            </a:r>
            <a:r>
              <a:rPr lang="ru-RU" sz="2600" dirty="0" smtClean="0"/>
              <a:t> принцип коррекции;</a:t>
            </a:r>
          </a:p>
          <a:p>
            <a:pPr lvl="0"/>
            <a:r>
              <a:rPr lang="ru-RU" sz="2600" dirty="0" smtClean="0"/>
              <a:t>Учета возрастных, психологических и индивидуальных особенностей ребенка;</a:t>
            </a:r>
          </a:p>
          <a:p>
            <a:pPr lvl="0"/>
            <a:r>
              <a:rPr lang="ru-RU" sz="2600" dirty="0" smtClean="0"/>
              <a:t>Комплексности методов психологического воздействия;</a:t>
            </a:r>
          </a:p>
          <a:p>
            <a:pPr lvl="0"/>
            <a:r>
              <a:rPr lang="ru-RU" sz="2600" dirty="0" smtClean="0"/>
              <a:t>Активного привлечения социального окружения к участию в коррекционной программе;</a:t>
            </a:r>
          </a:p>
          <a:p>
            <a:pPr lvl="0"/>
            <a:r>
              <a:rPr lang="ru-RU" sz="2600" dirty="0" smtClean="0"/>
              <a:t>От простого к сложному;</a:t>
            </a:r>
          </a:p>
          <a:p>
            <a:pPr lvl="0"/>
            <a:r>
              <a:rPr lang="ru-RU" sz="2600" dirty="0" smtClean="0"/>
              <a:t>Учет объема и степени разнообразия материала;</a:t>
            </a:r>
          </a:p>
          <a:p>
            <a:pPr lvl="0"/>
            <a:r>
              <a:rPr lang="ru-RU" sz="2600" dirty="0" smtClean="0"/>
              <a:t>Учета эмоциональной окраски материала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Единство 3-х задач:</a:t>
            </a:r>
            <a:endParaRPr lang="ru-RU" b="1" u="sng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 smtClean="0"/>
              <a:t>Коррекционной;</a:t>
            </a:r>
          </a:p>
          <a:p>
            <a:r>
              <a:rPr lang="ru-RU" sz="4000" dirty="0" smtClean="0"/>
              <a:t>Профилактической;</a:t>
            </a:r>
          </a:p>
          <a:p>
            <a:r>
              <a:rPr lang="ru-RU" sz="4000" dirty="0" smtClean="0"/>
              <a:t>Развивающей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Структура программы: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r>
              <a:rPr lang="ru-RU" sz="2800" dirty="0" smtClean="0"/>
              <a:t>Коррекционно-развивающая программа должна содержать :</a:t>
            </a:r>
            <a:r>
              <a:rPr lang="ru-RU" sz="2800" u="sng" dirty="0" smtClean="0"/>
              <a:t>пояснительную </a:t>
            </a:r>
            <a:r>
              <a:rPr lang="ru-RU" sz="2800" u="sng" dirty="0" smtClean="0"/>
              <a:t>записку, учебно-тематическое и календарно-тематическое планирование, содержание программы (описание занятий, упражнения и т.д.), список использованной литературы.</a:t>
            </a:r>
          </a:p>
          <a:p>
            <a:pPr>
              <a:buNone/>
            </a:pPr>
            <a:endParaRPr lang="ru-RU" sz="2800" u="sng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tx1"/>
                </a:solidFill>
              </a:rPr>
              <a:t>Пояснительная записка включает:</a:t>
            </a:r>
            <a:endParaRPr lang="ru-RU" sz="2800" b="1" u="sng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1.Актуальность </a:t>
            </a:r>
            <a:r>
              <a:rPr lang="ru-RU" dirty="0" smtClean="0"/>
              <a:t>и обоснование реализации программы в данном учреждении. </a:t>
            </a:r>
          </a:p>
          <a:p>
            <a:pPr>
              <a:buNone/>
            </a:pPr>
            <a:r>
              <a:rPr lang="ru-RU" dirty="0" smtClean="0"/>
              <a:t>   - </a:t>
            </a:r>
            <a:r>
              <a:rPr lang="ru-RU" dirty="0" err="1" smtClean="0"/>
              <a:t>Адресность</a:t>
            </a:r>
            <a:r>
              <a:rPr lang="ru-RU" dirty="0" smtClean="0"/>
              <a:t> программы т</a:t>
            </a:r>
            <a:r>
              <a:rPr lang="ru-RU" dirty="0" smtClean="0"/>
              <a:t>. е. указание четких характеристик контингента, для которого она предназначена: возрастные особенности; типичные физические, физиологические, психофизиологические, психологические качества; отклонения и дефекты (степень подробности описания выбирается в зависимости от содержания программы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u="sng" dirty="0" smtClean="0"/>
              <a:t>2.Цель </a:t>
            </a:r>
            <a:r>
              <a:rPr lang="ru-RU" u="sng" dirty="0" smtClean="0"/>
              <a:t>программы </a:t>
            </a:r>
            <a:r>
              <a:rPr lang="ru-RU" dirty="0" smtClean="0"/>
              <a:t>- результат, которого хотят </a:t>
            </a:r>
            <a:r>
              <a:rPr lang="ru-RU" dirty="0" smtClean="0"/>
              <a:t>достичь.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 smtClean="0"/>
              <a:t>3. </a:t>
            </a:r>
            <a:r>
              <a:rPr lang="ru-RU" sz="2600" u="sng" dirty="0" smtClean="0"/>
              <a:t>Задачи программы </a:t>
            </a:r>
            <a:r>
              <a:rPr lang="ru-RU" sz="2600" dirty="0" smtClean="0"/>
              <a:t>- конкретизация цели, дробление ее на составные части. Как правило, задачи программы представляют собой последовательные шаги в достижении цели и определение направлений деятельности при достижении цели программы.</a:t>
            </a:r>
          </a:p>
          <a:p>
            <a:endParaRPr lang="ru-RU" sz="2600" dirty="0" smtClean="0"/>
          </a:p>
          <a:p>
            <a:r>
              <a:rPr lang="ru-RU" sz="2600" dirty="0" smtClean="0"/>
              <a:t>4. </a:t>
            </a:r>
            <a:r>
              <a:rPr lang="ru-RU" sz="2600" u="sng" dirty="0" smtClean="0"/>
              <a:t>Планируемые результаты </a:t>
            </a:r>
            <a:r>
              <a:rPr lang="ru-RU" sz="2600" dirty="0" smtClean="0"/>
              <a:t>– это ответ на поставленные задачи, представляют собой конкретные умения, действия, качества детей, которые появятся у них в процессе реализации программы, достижения поставленных целей и задач.</a:t>
            </a:r>
          </a:p>
          <a:p>
            <a:endParaRPr lang="ru-RU" sz="2600" dirty="0" smtClean="0"/>
          </a:p>
          <a:p>
            <a:r>
              <a:rPr lang="ru-RU" sz="2600" dirty="0" smtClean="0"/>
              <a:t>5</a:t>
            </a:r>
            <a:r>
              <a:rPr lang="ru-RU" sz="2600" u="sng" dirty="0" smtClean="0"/>
              <a:t>. Целевая группа</a:t>
            </a:r>
            <a:r>
              <a:rPr lang="ru-RU" sz="2600" dirty="0" smtClean="0"/>
              <a:t>, на которую ориентирована программа и критерии отбора в группу, противопоказания (при необходимости) к включению в группу. Критерии отбора должны быть определены таким образом, чтобы после окончания занятий можно было провести повторную диагностику и оценить эффективность коррекционного воздействия.</a:t>
            </a:r>
          </a:p>
          <a:p>
            <a:pPr>
              <a:buNone/>
            </a:pPr>
            <a:r>
              <a:rPr lang="ru-RU" sz="2600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6. Средства (формы) и методы коррекции.</a:t>
            </a:r>
            <a:r>
              <a:rPr lang="ru-RU" sz="2000" b="1" i="1" dirty="0" smtClean="0"/>
              <a:t> </a:t>
            </a:r>
            <a:r>
              <a:rPr lang="ru-RU" sz="2000" dirty="0" smtClean="0"/>
              <a:t>Описание используемых методик,</a:t>
            </a:r>
            <a:r>
              <a:rPr lang="ru-RU" sz="2000" i="1" dirty="0" smtClean="0"/>
              <a:t> </a:t>
            </a:r>
            <a:r>
              <a:rPr lang="ru-RU" sz="2000" dirty="0" smtClean="0"/>
              <a:t>технологий, инструментария со ссылкой на источники.</a:t>
            </a:r>
          </a:p>
          <a:p>
            <a:endParaRPr lang="ru-RU" sz="2000" dirty="0" smtClean="0"/>
          </a:p>
          <a:p>
            <a:r>
              <a:rPr lang="ru-RU" sz="2000" dirty="0" smtClean="0"/>
              <a:t>7</a:t>
            </a:r>
            <a:r>
              <a:rPr lang="ru-RU" sz="2000" dirty="0" smtClean="0"/>
              <a:t>. Этапы реализации программы, сроки реализации программы. Важно обозначить критерии перехода с одного этапа на другой.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8. Организация занятий - количество участников и режим работы группы, перечень оборудования.</a:t>
            </a:r>
          </a:p>
          <a:p>
            <a:endParaRPr lang="ru-RU" sz="2000" dirty="0" smtClean="0"/>
          </a:p>
          <a:p>
            <a:r>
              <a:rPr lang="ru-RU" sz="2000" dirty="0" smtClean="0"/>
              <a:t>9. Структура занятий.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r>
              <a:rPr lang="ru-RU" sz="2000" dirty="0" smtClean="0"/>
              <a:t>10. Оценка эффективности программы: прогнозируемые результаты, критерии и методы оценки результатов, эффективности программы, виды контроля реализации программы.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Календарно-тематическое планирование: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7467600" cy="487375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844824"/>
          <a:ext cx="7272803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040"/>
                <a:gridCol w="864094"/>
                <a:gridCol w="1182988"/>
                <a:gridCol w="1748765"/>
                <a:gridCol w="1038972"/>
                <a:gridCol w="1038972"/>
                <a:gridCol w="1038972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Тема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Задачи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Содержание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Дата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плану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Дата по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факту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Кол-во часов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3645024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Список литературы.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452</Words>
  <Application>Microsoft Office PowerPoint</Application>
  <PresentationFormat>Экран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Составление коррекционно-развивающих программ</vt:lpstr>
      <vt:lpstr>Программы могут быть направлены:</vt:lpstr>
      <vt:lpstr>Слайд 3</vt:lpstr>
      <vt:lpstr>Единство 3-х задач:</vt:lpstr>
      <vt:lpstr>Структура программы:</vt:lpstr>
      <vt:lpstr>Пояснительная записка включает:</vt:lpstr>
      <vt:lpstr>Слайд 7</vt:lpstr>
      <vt:lpstr>Слайд 8</vt:lpstr>
      <vt:lpstr>Календарно-тематическое планирование: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коррекционно-развивающих программ</dc:title>
  <dc:creator>Костя</dc:creator>
  <cp:lastModifiedBy>Костя</cp:lastModifiedBy>
  <cp:revision>6</cp:revision>
  <dcterms:created xsi:type="dcterms:W3CDTF">2022-02-19T11:44:51Z</dcterms:created>
  <dcterms:modified xsi:type="dcterms:W3CDTF">2022-02-19T12:35:03Z</dcterms:modified>
</cp:coreProperties>
</file>