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881" r:id="rId3"/>
  </p:sldMasterIdLst>
  <p:notesMasterIdLst>
    <p:notesMasterId r:id="rId23"/>
  </p:notesMasterIdLst>
  <p:handoutMasterIdLst>
    <p:handoutMasterId r:id="rId24"/>
  </p:handoutMasterIdLst>
  <p:sldIdLst>
    <p:sldId id="330" r:id="rId4"/>
    <p:sldId id="346" r:id="rId5"/>
    <p:sldId id="339" r:id="rId6"/>
    <p:sldId id="340" r:id="rId7"/>
    <p:sldId id="341" r:id="rId8"/>
    <p:sldId id="342" r:id="rId9"/>
    <p:sldId id="348" r:id="rId10"/>
    <p:sldId id="343" r:id="rId11"/>
    <p:sldId id="344" r:id="rId12"/>
    <p:sldId id="345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47" r:id="rId22"/>
  </p:sldIdLst>
  <p:sldSz cx="9144000" cy="5143500" type="screen16x9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2474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494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97424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29899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623746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1948495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2273244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2597993" algn="l" defTabSz="649498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23A"/>
    <a:srgbClr val="CE5A4A"/>
    <a:srgbClr val="415C79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94660"/>
  </p:normalViewPr>
  <p:slideViewPr>
    <p:cSldViewPr snapToGrid="0">
      <p:cViewPr>
        <p:scale>
          <a:sx n="100" d="100"/>
          <a:sy n="100" d="100"/>
        </p:scale>
        <p:origin x="-1290" y="-10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2E3BEE5-638F-4B09-A493-BBF1A94A52A5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332F8E9-73D8-4FCA-95B0-B0D778095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1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74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4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24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899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746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495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244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993" algn="l" defTabSz="64949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7800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1432608" y="1428464"/>
            <a:ext cx="125753" cy="17145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1629" y="64939"/>
            <a:ext cx="1654969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652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4572000" y="2842841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830794"/>
            <a:ext cx="4572000" cy="17213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021486"/>
            <a:ext cx="9144000" cy="17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4476810" y="190691"/>
            <a:ext cx="3933825" cy="1120437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284559" y="1233822"/>
            <a:ext cx="1443038" cy="1391528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7312819" y="64939"/>
            <a:ext cx="1652588" cy="20058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4481513" y="830794"/>
            <a:ext cx="2677716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241948" y="1774972"/>
            <a:ext cx="2658665" cy="1240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039541" y="3020131"/>
            <a:ext cx="194072" cy="14430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016342" y="3316900"/>
            <a:ext cx="6477000" cy="455002"/>
          </a:xfrm>
        </p:spPr>
        <p:txBody>
          <a:bodyPr anchor="t"/>
          <a:lstStyle>
            <a:lvl1pPr>
              <a:defRPr sz="23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33338"/>
            <a:ext cx="2038350" cy="49148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33338"/>
            <a:ext cx="5962650" cy="49148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24749" indent="0" algn="ctr">
              <a:buNone/>
              <a:defRPr/>
            </a:lvl2pPr>
            <a:lvl3pPr marL="649498" indent="0" algn="ctr">
              <a:buNone/>
              <a:defRPr/>
            </a:lvl3pPr>
            <a:lvl4pPr marL="974247" indent="0" algn="ctr">
              <a:buNone/>
              <a:defRPr/>
            </a:lvl4pPr>
            <a:lvl5pPr marL="1298997" indent="0" algn="ctr">
              <a:buNone/>
              <a:defRPr/>
            </a:lvl5pPr>
            <a:lvl6pPr marL="1623746" indent="0" algn="ctr">
              <a:buNone/>
              <a:defRPr/>
            </a:lvl6pPr>
            <a:lvl7pPr marL="1948495" indent="0" algn="ctr">
              <a:buNone/>
              <a:defRPr/>
            </a:lvl7pPr>
            <a:lvl8pPr marL="2273244" indent="0" algn="ctr">
              <a:buNone/>
              <a:defRPr/>
            </a:lvl8pPr>
            <a:lvl9pPr marL="259799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1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4749" indent="0" algn="ctr">
              <a:buNone/>
              <a:defRPr sz="1400"/>
            </a:lvl2pPr>
            <a:lvl3pPr marL="649498" indent="0" algn="ctr">
              <a:buNone/>
              <a:defRPr sz="1300"/>
            </a:lvl3pPr>
            <a:lvl4pPr marL="974247" indent="0" algn="ctr">
              <a:buNone/>
              <a:defRPr sz="1100"/>
            </a:lvl4pPr>
            <a:lvl5pPr marL="1298997" indent="0" algn="ctr">
              <a:buNone/>
              <a:defRPr sz="1100"/>
            </a:lvl5pPr>
            <a:lvl6pPr marL="1623746" indent="0" algn="ctr">
              <a:buNone/>
              <a:defRPr sz="1100"/>
            </a:lvl6pPr>
            <a:lvl7pPr marL="1948495" indent="0" algn="ctr">
              <a:buNone/>
              <a:defRPr sz="1100"/>
            </a:lvl7pPr>
            <a:lvl8pPr marL="2273244" indent="0" algn="ctr">
              <a:buNone/>
              <a:defRPr sz="1100"/>
            </a:lvl8pPr>
            <a:lvl9pPr marL="2597993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72"/>
            <a:ext cx="20574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72"/>
            <a:ext cx="3086100" cy="274183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67853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4477628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540505"/>
            <a:ext cx="2249091" cy="533934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8628" y="4533289"/>
            <a:ext cx="6785372" cy="53496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34529" y="0"/>
            <a:ext cx="1369219" cy="116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348038" y="0"/>
            <a:ext cx="0" cy="11884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0398" y="87616"/>
            <a:ext cx="1808872" cy="12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950" tIns="32475" rIns="64950" bIns="324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0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324749" indent="0" algn="ctr">
              <a:buNone/>
            </a:lvl2pPr>
            <a:lvl3pPr marL="649498" indent="0" algn="ctr">
              <a:buNone/>
            </a:lvl3pPr>
            <a:lvl4pPr marL="974247" indent="0" algn="ctr">
              <a:buNone/>
            </a:lvl4pPr>
            <a:lvl5pPr marL="1298997" indent="0" algn="ctr">
              <a:buNone/>
            </a:lvl5pPr>
            <a:lvl6pPr marL="1623746" indent="0" algn="ctr">
              <a:buNone/>
            </a:lvl6pPr>
            <a:lvl7pPr marL="1948495" indent="0" algn="ctr">
              <a:buNone/>
            </a:lvl7pPr>
            <a:lvl8pPr marL="2273244" indent="0" algn="ctr">
              <a:buNone/>
            </a:lvl8pPr>
            <a:lvl9pPr marL="2597993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843"/>
            <a:ext cx="2057400" cy="514350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178323"/>
            <a:ext cx="5867400" cy="273151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2138"/>
            <a:ext cx="838200" cy="28449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1"/>
            <a:ext cx="8153400" cy="7429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1"/>
            <a:ext cx="8153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143115"/>
            <a:ext cx="9144000" cy="85759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838"/>
            <a:ext cx="1295400" cy="74214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200838"/>
            <a:ext cx="7772400" cy="7421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1"/>
            <a:ext cx="7123113" cy="1254919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1"/>
            <a:ext cx="7620000" cy="742950"/>
          </a:xfrm>
        </p:spPr>
        <p:txBody>
          <a:bodyPr/>
          <a:lstStyle>
            <a:lvl1pPr algn="l">
              <a:buNone/>
              <a:defRPr sz="31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222"/>
            <a:ext cx="1295400" cy="525688"/>
          </a:xfrm>
        </p:spPr>
        <p:txBody>
          <a:bodyPr>
            <a:noAutofit/>
          </a:bodyPr>
          <a:lstStyle>
            <a:lvl1pPr>
              <a:defRPr sz="17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1"/>
            <a:ext cx="3886200" cy="2686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873"/>
            <a:ext cx="533400" cy="28449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/>
          <a:lstStyle>
            <a:lvl1pPr algn="l">
              <a:buNone/>
              <a:defRPr sz="31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7425" tIns="129900" rIns="97425" bIns="64950"/>
          <a:lstStyle>
            <a:lvl1pPr marL="0" indent="0">
              <a:spcAft>
                <a:spcPts val="710"/>
              </a:spcAft>
              <a:buNone/>
              <a:defRPr sz="1300"/>
            </a:lvl1pPr>
            <a:lvl2pPr>
              <a:buNone/>
              <a:defRPr sz="9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3429344"/>
            <a:ext cx="9144000" cy="66587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3497374"/>
            <a:ext cx="1463279" cy="5349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4241" y="3491190"/>
            <a:ext cx="7599759" cy="53393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515071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900"/>
            </a:lvl2pPr>
            <a:lvl3pPr>
              <a:buFontTx/>
              <a:buNone/>
              <a:defRPr sz="700"/>
            </a:lvl3pPr>
            <a:lvl4pPr>
              <a:buFontTx/>
              <a:buNone/>
              <a:defRPr sz="600"/>
            </a:lvl4pPr>
            <a:lvl5pPr>
              <a:buFontTx/>
              <a:buNone/>
              <a:defRPr sz="6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874"/>
            <a:ext cx="2667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67"/>
            <a:ext cx="1447800" cy="497858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874"/>
            <a:ext cx="4572000" cy="273151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279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2435" y="456628"/>
            <a:ext cx="228600" cy="468687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2435" y="0"/>
            <a:ext cx="228600" cy="400967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874"/>
            <a:ext cx="2209800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686874"/>
            <a:ext cx="5573316" cy="2731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5656" y="78444"/>
            <a:ext cx="400967" cy="2440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2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780"/>
            <a:ext cx="2895600" cy="35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780"/>
            <a:ext cx="2133600" cy="3576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9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8644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3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400"/>
            </a:lvl1pPr>
            <a:lvl2pPr marL="324749" indent="0">
              <a:buNone/>
              <a:defRPr sz="1300"/>
            </a:lvl2pPr>
            <a:lvl3pPr marL="649498" indent="0">
              <a:buNone/>
              <a:defRPr sz="1100"/>
            </a:lvl3pPr>
            <a:lvl4pPr marL="974247" indent="0">
              <a:buNone/>
              <a:defRPr sz="1000"/>
            </a:lvl4pPr>
            <a:lvl5pPr marL="1298997" indent="0">
              <a:buNone/>
              <a:defRPr sz="1000"/>
            </a:lvl5pPr>
            <a:lvl6pPr marL="1623746" indent="0">
              <a:buNone/>
              <a:defRPr sz="1000"/>
            </a:lvl6pPr>
            <a:lvl7pPr marL="1948495" indent="0">
              <a:buNone/>
              <a:defRPr sz="1000"/>
            </a:lvl7pPr>
            <a:lvl8pPr marL="2273244" indent="0">
              <a:buNone/>
              <a:defRPr sz="1000"/>
            </a:lvl8pPr>
            <a:lvl9pPr marL="259799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4319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3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35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964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7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16.04.2021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91854"/>
            <a:ext cx="4000500" cy="345638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4749" indent="0">
              <a:buNone/>
              <a:defRPr sz="1400" b="1"/>
            </a:lvl2pPr>
            <a:lvl3pPr marL="649498" indent="0">
              <a:buNone/>
              <a:defRPr sz="1300" b="1"/>
            </a:lvl3pPr>
            <a:lvl4pPr marL="974247" indent="0">
              <a:buNone/>
              <a:defRPr sz="1100" b="1"/>
            </a:lvl4pPr>
            <a:lvl5pPr marL="1298997" indent="0">
              <a:buNone/>
              <a:defRPr sz="1100" b="1"/>
            </a:lvl5pPr>
            <a:lvl6pPr marL="1623746" indent="0">
              <a:buNone/>
              <a:defRPr sz="1100" b="1"/>
            </a:lvl6pPr>
            <a:lvl7pPr marL="1948495" indent="0">
              <a:buNone/>
              <a:defRPr sz="1100" b="1"/>
            </a:lvl7pPr>
            <a:lvl8pPr marL="2273244" indent="0">
              <a:buNone/>
              <a:defRPr sz="1100" b="1"/>
            </a:lvl8pPr>
            <a:lvl9pPr marL="2597993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00"/>
            </a:lvl1pPr>
            <a:lvl2pPr marL="324749" indent="0">
              <a:buNone/>
              <a:defRPr sz="2000"/>
            </a:lvl2pPr>
            <a:lvl3pPr marL="649498" indent="0">
              <a:buNone/>
              <a:defRPr sz="1700"/>
            </a:lvl3pPr>
            <a:lvl4pPr marL="974247" indent="0">
              <a:buNone/>
              <a:defRPr sz="1400"/>
            </a:lvl4pPr>
            <a:lvl5pPr marL="1298997" indent="0">
              <a:buNone/>
              <a:defRPr sz="1400"/>
            </a:lvl5pPr>
            <a:lvl6pPr marL="1623746" indent="0">
              <a:buNone/>
              <a:defRPr sz="1400"/>
            </a:lvl6pPr>
            <a:lvl7pPr marL="1948495" indent="0">
              <a:buNone/>
              <a:defRPr sz="1400"/>
            </a:lvl7pPr>
            <a:lvl8pPr marL="2273244" indent="0">
              <a:buNone/>
              <a:defRPr sz="1400"/>
            </a:lvl8pPr>
            <a:lvl9pPr marL="2597993" indent="0">
              <a:buNone/>
              <a:defRPr sz="1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6"/>
          </a:xfrm>
        </p:spPr>
        <p:txBody>
          <a:bodyPr/>
          <a:lstStyle>
            <a:lvl1pPr marL="0" indent="0">
              <a:buNone/>
              <a:defRPr sz="1000"/>
            </a:lvl1pPr>
            <a:lvl2pPr marL="324749" indent="0">
              <a:buNone/>
              <a:defRPr sz="900"/>
            </a:lvl2pPr>
            <a:lvl3pPr marL="649498" indent="0">
              <a:buNone/>
              <a:defRPr sz="700"/>
            </a:lvl3pPr>
            <a:lvl4pPr marL="974247" indent="0">
              <a:buNone/>
              <a:defRPr sz="600"/>
            </a:lvl4pPr>
            <a:lvl5pPr marL="1298997" indent="0">
              <a:buNone/>
              <a:defRPr sz="600"/>
            </a:lvl5pPr>
            <a:lvl6pPr marL="1623746" indent="0">
              <a:buNone/>
              <a:defRPr sz="600"/>
            </a:lvl6pPr>
            <a:lvl7pPr marL="1948495" indent="0">
              <a:buNone/>
              <a:defRPr sz="600"/>
            </a:lvl7pPr>
            <a:lvl8pPr marL="2273244" indent="0">
              <a:buNone/>
              <a:defRPr sz="600"/>
            </a:lvl8pPr>
            <a:lvl9pPr marL="2597993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954485"/>
            <a:ext cx="533400" cy="18244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lIns="64950" tIns="32475" rIns="64950" bIns="3247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4877513"/>
            <a:ext cx="8578008" cy="2709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9144000" cy="76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035916"/>
            <a:ext cx="8511779" cy="34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588" y="32984"/>
            <a:ext cx="6991350" cy="6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4878595"/>
            <a:ext cx="533400" cy="26490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4913641"/>
            <a:ext cx="533400" cy="183476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957388" y="0"/>
            <a:ext cx="0" cy="8204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 Cyr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>
          <a:solidFill>
            <a:schemeClr val="tx1"/>
          </a:solidFill>
          <a:latin typeface="+mn-lt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>
          <a:solidFill>
            <a:schemeClr val="tx1"/>
          </a:solidFill>
          <a:latin typeface="+mn-lt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chemeClr val="tx1"/>
          </a:solidFill>
          <a:latin typeface="+mn-lt"/>
        </a:defRPr>
      </a:lvl5pPr>
      <a:lvl6pPr marL="1623746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6pPr>
      <a:lvl7pPr marL="1948495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7pPr>
      <a:lvl8pPr marL="2273244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8pPr>
      <a:lvl9pPr marL="2597993" indent="-162375" algn="l" rtl="0" eaLnBrk="1" fontAlgn="base" hangingPunct="1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defTabSz="6494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844194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3172" y="1491513"/>
            <a:ext cx="8153400" cy="345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874"/>
            <a:ext cx="2667000" cy="273151"/>
          </a:xfrm>
          <a:prstGeom prst="rect">
            <a:avLst/>
          </a:prstGeom>
        </p:spPr>
        <p:txBody>
          <a:bodyPr vert="horz" lIns="64950" tIns="32475" rIns="64950" bIns="32475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4686874"/>
            <a:ext cx="5420916" cy="273151"/>
          </a:xfrm>
          <a:prstGeom prst="rect">
            <a:avLst/>
          </a:prstGeom>
        </p:spPr>
        <p:txBody>
          <a:bodyPr vert="horz" lIns="64950" tIns="32475" rIns="64950" bIns="32475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624"/>
            <a:ext cx="9144000" cy="23913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59639"/>
            <a:ext cx="533400" cy="37004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59639"/>
            <a:ext cx="8553450" cy="37004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4950" tIns="32475" rIns="64950" bIns="3247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485"/>
            <a:ext cx="533400" cy="182445"/>
          </a:xfrm>
          <a:prstGeom prst="rect">
            <a:avLst/>
          </a:prstGeom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918275" y="3008845"/>
            <a:ext cx="2484835" cy="8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32985"/>
            <a:ext cx="5199460" cy="7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950" tIns="32475" rIns="64950" bIns="324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6272" y="0"/>
            <a:ext cx="0" cy="8441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3247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6494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97424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2989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226648" indent="-226648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24" indent="-193947" algn="l" rtl="0" eaLnBrk="0" fontAlgn="base" hangingPunct="0">
        <a:spcBef>
          <a:spcPts val="391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indent="-162375" algn="l" rtl="0" eaLnBrk="0" fontAlgn="base" hangingPunct="0">
        <a:spcBef>
          <a:spcPts val="35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indent="-162375" algn="l" rtl="0" eaLnBrk="0" fontAlgn="base" hangingPunct="0">
        <a:spcBef>
          <a:spcPts val="284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indent="-162375" algn="l" rtl="0" eaLnBrk="0" fontAlgn="base" hangingPunct="0">
        <a:spcBef>
          <a:spcPts val="284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93846" indent="-16237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88696" indent="-16237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3545" indent="-16237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78395" indent="-16237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7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49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742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989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3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948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2732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5979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477FCE-E6CA-41E7-8640-1EFD1AD23E6B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Medium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16.04.2021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B771A4-0210-414E-9383-B27CDCBD2C06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Medium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Medium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9958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Grebencova.G@kimc.ms" TargetMode="Externa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063" y="87476"/>
            <a:ext cx="8961433" cy="1504258"/>
          </a:xfrm>
          <a:effectLst/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Красноярский информационно-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методический центр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</a:t>
            </a:r>
            <a:r>
              <a:rPr lang="ru-RU" dirty="0"/>
              <a:t>Метод выявления профессиональных дефицитов педагога на основе рефлексии его профессиональной деятельности</a:t>
            </a:r>
            <a:r>
              <a:rPr lang="ru-RU" sz="4800" dirty="0" smtClean="0">
                <a:effectLst/>
              </a:rPr>
              <a:t>»</a:t>
            </a:r>
            <a:endParaRPr lang="ru-RU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15" y="3411940"/>
            <a:ext cx="8875778" cy="1589963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b="1" dirty="0" smtClean="0">
              <a:solidFill>
                <a:srgbClr val="0070C0"/>
              </a:solidFill>
            </a:endParaRPr>
          </a:p>
          <a:p>
            <a:pPr algn="r"/>
            <a:endParaRPr lang="ru-RU" sz="4900" b="1" dirty="0" smtClean="0">
              <a:solidFill>
                <a:srgbClr val="0070C0"/>
              </a:solidFill>
            </a:endParaRPr>
          </a:p>
          <a:p>
            <a:pPr algn="r"/>
            <a:endParaRPr lang="ru-RU" sz="4900" b="1" dirty="0" smtClean="0">
              <a:solidFill>
                <a:srgbClr val="0070C0"/>
              </a:solidFill>
            </a:endParaRPr>
          </a:p>
          <a:p>
            <a:pPr algn="r"/>
            <a:endParaRPr lang="ru-RU" sz="4900" b="1" dirty="0">
              <a:solidFill>
                <a:srgbClr val="0070C0"/>
              </a:solidFill>
            </a:endParaRPr>
          </a:p>
          <a:p>
            <a:pPr algn="r"/>
            <a:endParaRPr lang="ru-RU" sz="49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4900" b="1" dirty="0" smtClean="0">
                <a:solidFill>
                  <a:srgbClr val="0070C0"/>
                </a:solidFill>
              </a:rPr>
              <a:t>ГРЕБЕНЦОВА ГАЛИНА ВАСИЛЬЕВНА</a:t>
            </a:r>
            <a:r>
              <a:rPr lang="ru-RU" sz="4900" dirty="0" smtClean="0"/>
              <a:t>,</a:t>
            </a:r>
          </a:p>
          <a:p>
            <a:pPr algn="r"/>
            <a:r>
              <a:rPr lang="ru-RU" sz="4900" dirty="0" smtClean="0"/>
              <a:t>заместитель директора МКУ КИМЦ</a:t>
            </a:r>
          </a:p>
          <a:p>
            <a:pPr algn="r"/>
            <a:r>
              <a:rPr lang="en-US" sz="4900" dirty="0" smtClean="0">
                <a:hlinkClick r:id="rId2"/>
              </a:rPr>
              <a:t>Grebencova.G@kimc.ms</a:t>
            </a:r>
            <a:endParaRPr lang="en-US" sz="4900" dirty="0" smtClean="0"/>
          </a:p>
          <a:p>
            <a:pPr algn="ctr"/>
            <a:r>
              <a:rPr lang="en-US" sz="6400" dirty="0" smtClean="0"/>
              <a:t>202</a:t>
            </a:r>
            <a:r>
              <a:rPr lang="ru-RU" sz="6400" dirty="0" smtClean="0"/>
              <a:t>1г. </a:t>
            </a:r>
          </a:p>
          <a:p>
            <a:pPr algn="ctr"/>
            <a:r>
              <a:rPr lang="ru-RU" sz="6400" dirty="0" smtClean="0"/>
              <a:t>КРАСНОЯРСК</a:t>
            </a:r>
          </a:p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" y="54590"/>
            <a:ext cx="1501253" cy="1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7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Рефлексии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9" y="1409700"/>
            <a:ext cx="8686800" cy="3667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6. </a:t>
            </a:r>
            <a:r>
              <a:rPr lang="ru-RU" sz="4000" dirty="0">
                <a:solidFill>
                  <a:srgbClr val="FF0000"/>
                </a:solidFill>
              </a:rPr>
              <a:t>коррекционная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sz="4000" dirty="0">
                <a:solidFill>
                  <a:schemeClr val="tx1"/>
                </a:solidFill>
              </a:rPr>
              <a:t>рефлексия побуждает участников педагогического процесса к корректировке своей деятельности, взаимодействия.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90488"/>
            <a:ext cx="11795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70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191069"/>
            <a:ext cx="6953249" cy="13100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ИОМ    и рефлексия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6" y="62865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81150"/>
            <a:ext cx="8686800" cy="33527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Индивидуальная образовательная программа </a:t>
            </a:r>
            <a:r>
              <a:rPr lang="ru-RU" dirty="0"/>
              <a:t>педагога строится за счёт организации </a:t>
            </a:r>
            <a:r>
              <a:rPr lang="ru-RU" b="1" u="sng" dirty="0"/>
              <a:t>рефлексивного процесса </a:t>
            </a:r>
            <a:r>
              <a:rPr lang="ru-RU" dirty="0"/>
              <a:t>особого типа, в ходе которого действия педагога в реальной практике сопоставляются с его актуальными качествами: знаниями и представлениями, опытом, индивидуальными личностными особенностями (мастерством, способностями, профессиональной компетентностью и т.д.).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5" y="62865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6" y="62865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65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42240"/>
            <a:ext cx="8686800" cy="1273387"/>
          </a:xfrm>
        </p:spPr>
        <p:txBody>
          <a:bodyPr>
            <a:normAutofit/>
          </a:bodyPr>
          <a:lstStyle/>
          <a:p>
            <a:pPr indent="450215" algn="ctr">
              <a:lnSpc>
                <a:spcPts val="116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алгоритм для работы в группе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>с </a:t>
            </a: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каждым педагогом:</a:t>
            </a:r>
            <a:r>
              <a:rPr lang="ru-RU" sz="2800" b="1" dirty="0">
                <a:effectLst/>
                <a:latin typeface="Sylfaen"/>
                <a:ea typeface="Times New Roman"/>
                <a:cs typeface="Times New Roman"/>
              </a:rPr>
              <a:t/>
            </a:r>
            <a:br>
              <a:rPr lang="ru-RU" sz="2800" b="1" dirty="0">
                <a:effectLst/>
                <a:latin typeface="Sylfaen"/>
                <a:ea typeface="Times New Roman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61440"/>
            <a:ext cx="6013715" cy="3657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реальную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реконструкции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профессиональной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или действий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ситуациях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 в постоянной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009775"/>
            <a:ext cx="3363064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5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42240"/>
            <a:ext cx="8686800" cy="1200785"/>
          </a:xfrm>
        </p:spPr>
        <p:txBody>
          <a:bodyPr>
            <a:normAutofit/>
          </a:bodyPr>
          <a:lstStyle/>
          <a:p>
            <a:pPr indent="450215" algn="ctr">
              <a:lnSpc>
                <a:spcPts val="116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алгоритм для работы в группе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>с </a:t>
            </a: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каждым педагогом:</a:t>
            </a:r>
            <a:r>
              <a:rPr lang="ru-RU" sz="2800" b="1" dirty="0">
                <a:effectLst/>
                <a:latin typeface="Sylfaen"/>
                <a:ea typeface="Times New Roman"/>
                <a:cs typeface="Times New Roman"/>
              </a:rPr>
              <a:t/>
            </a:r>
            <a:br>
              <a:rPr lang="ru-RU" sz="2800" b="1" dirty="0">
                <a:effectLst/>
                <a:latin typeface="Sylfaen"/>
                <a:ea typeface="Times New Roman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8188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достижения, проблемы и трудности (что получается? что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получается?).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основания (за счёт чего получается? в чём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Исходя из выявленных оснований понять, в каком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 образовании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нуждается педагог, помочь ему осознать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задачи.</a:t>
            </a:r>
          </a:p>
        </p:txBody>
      </p:sp>
    </p:spTree>
    <p:extLst>
      <p:ext uri="{BB962C8B-B14F-4D97-AF65-F5344CB8AC3E}">
        <p14:creationId xmlns:p14="http://schemas.microsoft.com/office/powerpoint/2010/main" val="150793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42240"/>
            <a:ext cx="8686800" cy="1200785"/>
          </a:xfrm>
        </p:spPr>
        <p:txBody>
          <a:bodyPr>
            <a:normAutofit/>
          </a:bodyPr>
          <a:lstStyle/>
          <a:p>
            <a:pPr indent="450215" algn="ctr">
              <a:lnSpc>
                <a:spcPts val="116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алгоритм для работы в группе </a:t>
            </a: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  <a:cs typeface="Sylfae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Sylfaen"/>
              </a:rPr>
              <a:t>с </a:t>
            </a:r>
            <a:r>
              <a:rPr lang="ru-RU" sz="2800" b="1" dirty="0">
                <a:effectLst/>
                <a:latin typeface="Times New Roman"/>
                <a:ea typeface="Times New Roman"/>
                <a:cs typeface="Sylfaen"/>
              </a:rPr>
              <a:t>каждым педагогом:</a:t>
            </a:r>
            <a:r>
              <a:rPr lang="ru-RU" sz="2800" b="1" dirty="0">
                <a:effectLst/>
                <a:latin typeface="Sylfaen"/>
                <a:ea typeface="Times New Roman"/>
                <a:cs typeface="Times New Roman"/>
              </a:rPr>
              <a:t/>
            </a:r>
            <a:br>
              <a:rPr lang="ru-RU" sz="2800" b="1" dirty="0">
                <a:effectLst/>
                <a:latin typeface="Sylfaen"/>
                <a:ea typeface="Times New Roman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81889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5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предстоящую деятельность на ближайший период (чаще всего эта деятельность задаётся программой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just">
              <a:buAutoNum type="arabicPeriod" startAt="5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действий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задач.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 startAt="5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7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47650"/>
            <a:ext cx="8686800" cy="6477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Поддержка 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62025"/>
            <a:ext cx="8686800" cy="3952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Помощь педагогу в осознании и оформлении индивидуальных образовательных задач и программы действий по их реализации оказывается всеми членами группы посредством </a:t>
            </a:r>
            <a:r>
              <a:rPr lang="ru-RU" sz="3600" b="1" dirty="0">
                <a:solidFill>
                  <a:srgbClr val="FF0000"/>
                </a:solidFill>
              </a:rPr>
              <a:t>вопросов уточняющего и </a:t>
            </a:r>
            <a:r>
              <a:rPr lang="ru-RU" sz="3600" b="1" dirty="0" err="1">
                <a:solidFill>
                  <a:srgbClr val="FF0000"/>
                </a:solidFill>
              </a:rPr>
              <a:t>проблематизирующего</a:t>
            </a:r>
            <a:r>
              <a:rPr lang="ru-RU" sz="3600" b="1" dirty="0">
                <a:solidFill>
                  <a:srgbClr val="FF0000"/>
                </a:solidFill>
              </a:rPr>
              <a:t>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777706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9075"/>
            <a:ext cx="8686800" cy="1038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</a:t>
            </a:r>
            <a:r>
              <a:rPr lang="ru-RU" dirty="0"/>
              <a:t>в </a:t>
            </a:r>
            <a:r>
              <a:rPr lang="ru-RU" dirty="0" smtClean="0"/>
              <a:t>рефлексивных </a:t>
            </a:r>
            <a:r>
              <a:rPr lang="ru-RU" dirty="0"/>
              <a:t>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09700"/>
            <a:ext cx="8686800" cy="3448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Первый вариант</a:t>
            </a:r>
          </a:p>
          <a:p>
            <a:pPr marL="0" indent="0" algn="just">
              <a:buNone/>
            </a:pPr>
            <a:r>
              <a:rPr lang="ru-RU" dirty="0" smtClean="0"/>
              <a:t>педагоги </a:t>
            </a:r>
            <a:r>
              <a:rPr lang="ru-RU" dirty="0"/>
              <a:t>в </a:t>
            </a:r>
            <a:r>
              <a:rPr lang="ru-RU" u="sng" dirty="0"/>
              <a:t>группах постоянного </a:t>
            </a:r>
            <a:r>
              <a:rPr lang="ru-RU" dirty="0"/>
              <a:t>состава обсуждают реальную практику;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выявляют </a:t>
            </a:r>
            <a:r>
              <a:rPr lang="ru-RU" dirty="0"/>
              <a:t>достижения, проблемы в деятельности каждого и их основания, </a:t>
            </a:r>
            <a:r>
              <a:rPr lang="ru-RU" dirty="0" smtClean="0"/>
              <a:t>соотносят </a:t>
            </a:r>
            <a:r>
              <a:rPr lang="ru-RU" dirty="0"/>
              <a:t>собственную деятельность со своими актуальными качествами и за счёт этого понимают и оформляют собственные </a:t>
            </a:r>
            <a:r>
              <a:rPr lang="ru-RU" dirty="0" smtClean="0"/>
              <a:t>образовательные </a:t>
            </a:r>
            <a:r>
              <a:rPr lang="ru-RU" dirty="0"/>
              <a:t>задачи.</a:t>
            </a:r>
          </a:p>
        </p:txBody>
      </p:sp>
    </p:spTree>
    <p:extLst>
      <p:ext uri="{BB962C8B-B14F-4D97-AF65-F5344CB8AC3E}">
        <p14:creationId xmlns:p14="http://schemas.microsoft.com/office/powerpoint/2010/main" val="20039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9075"/>
            <a:ext cx="8686800" cy="1038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</a:t>
            </a:r>
            <a:r>
              <a:rPr lang="ru-RU" dirty="0"/>
              <a:t>в </a:t>
            </a:r>
            <a:r>
              <a:rPr lang="ru-RU" dirty="0" smtClean="0"/>
              <a:t>рефлексивных </a:t>
            </a:r>
            <a:r>
              <a:rPr lang="ru-RU" dirty="0"/>
              <a:t>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09699"/>
            <a:ext cx="8686800" cy="35528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Второй вариант</a:t>
            </a:r>
          </a:p>
          <a:p>
            <a:pPr marL="0" indent="0" algn="just">
              <a:buNone/>
            </a:pPr>
            <a:r>
              <a:rPr lang="ru-RU" sz="3400" b="1" u="sng" dirty="0" smtClean="0">
                <a:solidFill>
                  <a:schemeClr val="tx1"/>
                </a:solidFill>
              </a:rPr>
              <a:t>моделирование </a:t>
            </a:r>
            <a:r>
              <a:rPr lang="ru-RU" sz="3400" b="1" u="sng" dirty="0">
                <a:solidFill>
                  <a:schemeClr val="tx1"/>
                </a:solidFill>
              </a:rPr>
              <a:t>реальной практики </a:t>
            </a:r>
            <a:r>
              <a:rPr lang="ru-RU" sz="3400" b="1" dirty="0">
                <a:solidFill>
                  <a:schemeClr val="tx1"/>
                </a:solidFill>
              </a:rPr>
              <a:t>педагога посредством </a:t>
            </a:r>
            <a:r>
              <a:rPr lang="ru-RU" sz="3400" b="1" dirty="0" smtClean="0">
                <a:solidFill>
                  <a:schemeClr val="tx1"/>
                </a:solidFill>
              </a:rPr>
              <a:t>создания </a:t>
            </a:r>
            <a:r>
              <a:rPr lang="ru-RU" sz="3400" b="1" dirty="0">
                <a:solidFill>
                  <a:schemeClr val="tx1"/>
                </a:solidFill>
              </a:rPr>
              <a:t>ситуаций, в которых каждый, включаясь в деятельность, проявляет свои актуальные качества. </a:t>
            </a:r>
            <a:endParaRPr lang="ru-RU" sz="3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После </a:t>
            </a:r>
            <a:r>
              <a:rPr lang="ru-RU" sz="3400" b="1" dirty="0">
                <a:solidFill>
                  <a:schemeClr val="tx1"/>
                </a:solidFill>
              </a:rPr>
              <a:t>чего проводится рефлексия работы группы, где анализируются действия каждого в конкретной ситуации, а затем </a:t>
            </a:r>
            <a:r>
              <a:rPr lang="ru-RU" sz="3400" b="1" dirty="0" smtClean="0">
                <a:solidFill>
                  <a:schemeClr val="tx1"/>
                </a:solidFill>
              </a:rPr>
              <a:t>сопоставляются </a:t>
            </a:r>
            <a:r>
              <a:rPr lang="ru-RU" sz="3400" b="1" dirty="0">
                <a:solidFill>
                  <a:schemeClr val="tx1"/>
                </a:solidFill>
              </a:rPr>
              <a:t>с проявившимися актуальными качествами: знаниями, опытом, </a:t>
            </a:r>
            <a:r>
              <a:rPr lang="ru-RU" sz="3400" b="1" dirty="0" smtClean="0">
                <a:solidFill>
                  <a:schemeClr val="tx1"/>
                </a:solidFill>
              </a:rPr>
              <a:t>индивидуальными </a:t>
            </a:r>
            <a:r>
              <a:rPr lang="ru-RU" sz="3400" b="1" dirty="0">
                <a:solidFill>
                  <a:schemeClr val="tx1"/>
                </a:solidFill>
              </a:rPr>
              <a:t>личностными особенностями (</a:t>
            </a:r>
            <a:r>
              <a:rPr lang="ru-RU" sz="3400" b="1" dirty="0" smtClean="0">
                <a:solidFill>
                  <a:schemeClr val="tx1"/>
                </a:solidFill>
              </a:rPr>
              <a:t>мастерством</a:t>
            </a:r>
            <a:r>
              <a:rPr lang="ru-RU" sz="3400" b="1" dirty="0">
                <a:solidFill>
                  <a:schemeClr val="tx1"/>
                </a:solidFill>
              </a:rPr>
              <a:t>, способностями, индивидуальным стилем и т.д.). За счёт этого выясняются </a:t>
            </a:r>
            <a:r>
              <a:rPr lang="ru-RU" sz="3400" b="1" dirty="0" smtClean="0">
                <a:solidFill>
                  <a:schemeClr val="tx1"/>
                </a:solidFill>
              </a:rPr>
              <a:t>образовательные </a:t>
            </a:r>
            <a:r>
              <a:rPr lang="ru-RU" sz="3400" b="1" dirty="0">
                <a:solidFill>
                  <a:schemeClr val="tx1"/>
                </a:solidFill>
              </a:rPr>
              <a:t>дефициты и оформляются </a:t>
            </a:r>
            <a:r>
              <a:rPr lang="ru-RU" sz="3400" b="1" dirty="0" smtClean="0">
                <a:solidFill>
                  <a:schemeClr val="tx1"/>
                </a:solidFill>
              </a:rPr>
              <a:t>образовательные </a:t>
            </a:r>
            <a:r>
              <a:rPr lang="ru-RU" sz="3400" b="1" dirty="0">
                <a:solidFill>
                  <a:schemeClr val="tx1"/>
                </a:solidFill>
              </a:rPr>
              <a:t>задачи каждого педагога.</a:t>
            </a:r>
            <a:endParaRPr lang="ru-RU" sz="3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02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61925"/>
            <a:ext cx="8686800" cy="1038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работы </a:t>
            </a:r>
            <a:r>
              <a:rPr lang="ru-RU" dirty="0"/>
              <a:t>в </a:t>
            </a:r>
            <a:r>
              <a:rPr lang="ru-RU" dirty="0" smtClean="0"/>
              <a:t>рефлексивных </a:t>
            </a:r>
            <a:r>
              <a:rPr lang="ru-RU" dirty="0"/>
              <a:t>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09699"/>
            <a:ext cx="8686800" cy="3552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Третий  вариант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оформление </a:t>
            </a:r>
            <a:r>
              <a:rPr lang="ru-RU" b="1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b="1" dirty="0">
                <a:solidFill>
                  <a:schemeClr val="tx1"/>
                </a:solidFill>
              </a:rPr>
              <a:t>задач происходит за счёт </a:t>
            </a:r>
            <a:r>
              <a:rPr lang="ru-RU" b="1" dirty="0" smtClean="0">
                <a:solidFill>
                  <a:schemeClr val="tx1"/>
                </a:solidFill>
              </a:rPr>
              <a:t>сопоставления </a:t>
            </a:r>
            <a:r>
              <a:rPr lang="ru-RU" b="1" dirty="0">
                <a:solidFill>
                  <a:schemeClr val="tx1"/>
                </a:solidFill>
              </a:rPr>
              <a:t>актуальных качеств как с </a:t>
            </a:r>
            <a:r>
              <a:rPr lang="ru-RU" b="1" dirty="0" smtClean="0">
                <a:solidFill>
                  <a:schemeClr val="tx1"/>
                </a:solidFill>
              </a:rPr>
              <a:t>реальной </a:t>
            </a:r>
            <a:r>
              <a:rPr lang="ru-RU" b="1" dirty="0">
                <a:solidFill>
                  <a:schemeClr val="tx1"/>
                </a:solidFill>
              </a:rPr>
              <a:t>практикой, так и собственными </a:t>
            </a:r>
            <a:r>
              <a:rPr lang="ru-RU" b="1" dirty="0" smtClean="0">
                <a:solidFill>
                  <a:schemeClr val="tx1"/>
                </a:solidFill>
              </a:rPr>
              <a:t>действиями </a:t>
            </a:r>
            <a:r>
              <a:rPr lang="ru-RU" b="1" dirty="0">
                <a:solidFill>
                  <a:schemeClr val="tx1"/>
                </a:solidFill>
              </a:rPr>
              <a:t>во время работы в рефлексивной группе.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1838325"/>
            <a:ext cx="5372100" cy="306704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СПАСИБО,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рефлексируем в группах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09538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33601"/>
            <a:ext cx="3200400" cy="3009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71451"/>
            <a:ext cx="8864727" cy="4829174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rgbClr val="FF0000"/>
                </a:solidFill>
              </a:rPr>
              <a:t>Кто </a:t>
            </a:r>
            <a:r>
              <a:rPr lang="ru-RU" sz="4000" dirty="0">
                <a:solidFill>
                  <a:srgbClr val="FF0000"/>
                </a:solidFill>
              </a:rPr>
              <a:t>на себя глядит, свой видит лик</a:t>
            </a:r>
            <a:r>
              <a:rPr lang="ru-RU" sz="4000" dirty="0" smtClean="0">
                <a:solidFill>
                  <a:srgbClr val="FF0000"/>
                </a:solidFill>
              </a:rPr>
              <a:t>,  Кто </a:t>
            </a:r>
            <a:r>
              <a:rPr lang="ru-RU" sz="4000" dirty="0">
                <a:solidFill>
                  <a:srgbClr val="FF0000"/>
                </a:solidFill>
              </a:rPr>
              <a:t>видит лик свой, цену себе знает</a:t>
            </a:r>
            <a:r>
              <a:rPr lang="ru-RU" sz="4000" dirty="0" smtClean="0">
                <a:solidFill>
                  <a:srgbClr val="FF0000"/>
                </a:solidFill>
              </a:rPr>
              <a:t>, Кто </a:t>
            </a:r>
            <a:r>
              <a:rPr lang="ru-RU" sz="4000" dirty="0">
                <a:solidFill>
                  <a:srgbClr val="FF0000"/>
                </a:solidFill>
              </a:rPr>
              <a:t>знает цену, строг к себе бывает</a:t>
            </a:r>
            <a:r>
              <a:rPr lang="ru-RU" sz="4000" dirty="0" smtClean="0">
                <a:solidFill>
                  <a:srgbClr val="FF0000"/>
                </a:solidFill>
              </a:rPr>
              <a:t>, Кто </a:t>
            </a:r>
            <a:r>
              <a:rPr lang="ru-RU" sz="4000" dirty="0">
                <a:solidFill>
                  <a:srgbClr val="FF0000"/>
                </a:solidFill>
              </a:rPr>
              <a:t>строг к себе - тот истинно велик!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                                Пьер </a:t>
            </a:r>
            <a:r>
              <a:rPr lang="ru-RU" sz="4000" dirty="0" err="1"/>
              <a:t>Гренгор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18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Рефлексия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774"/>
            <a:ext cx="8686800" cy="331470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Понятие рефлексии (от лат</a:t>
            </a:r>
            <a:r>
              <a:rPr lang="ru-RU" dirty="0" smtClean="0"/>
              <a:t>. </a:t>
            </a:r>
            <a:r>
              <a:rPr lang="en-US" dirty="0" err="1" smtClean="0"/>
              <a:t>reflexio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обращение </a:t>
            </a:r>
            <a:r>
              <a:rPr lang="ru-RU" dirty="0"/>
              <a:t>назад, отражение) </a:t>
            </a:r>
            <a:r>
              <a:rPr lang="ru-RU" dirty="0" smtClean="0"/>
              <a:t>рассматривается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в философии, психологии, педагогике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Философское определение </a:t>
            </a:r>
            <a:r>
              <a:rPr lang="ru-RU" dirty="0">
                <a:solidFill>
                  <a:schemeClr val="tx1"/>
                </a:solidFill>
              </a:rPr>
              <a:t>рефлексии связано с размышлением индивида о самом себе, самонаблюдением, анализом собственных действий, мыслей, эмоций, обращением сознания на себя, размышлением о своем внутреннем состоянии.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0488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24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Рефлексия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774"/>
            <a:ext cx="8686800" cy="33147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Психологи </a:t>
            </a:r>
            <a:r>
              <a:rPr lang="ru-RU" dirty="0">
                <a:solidFill>
                  <a:schemeClr val="tx1"/>
                </a:solidFill>
              </a:rPr>
              <a:t>рассматривают рефлексию как процесс самопознания субъектом внутренних психических актов и состояний. А в социальной психологии рефлексия - это не только знание и понимание субъектом самого себя, но и осознание им того, как он оценивается другими индивидами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0488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71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Рефлексия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38276"/>
            <a:ext cx="8686800" cy="3505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</a:rPr>
              <a:t>Рефлексия в </a:t>
            </a:r>
            <a:r>
              <a:rPr lang="ru-RU" sz="2800" dirty="0">
                <a:solidFill>
                  <a:srgbClr val="FF0000"/>
                </a:solidFill>
              </a:rPr>
              <a:t>педагогическом процессе </a:t>
            </a:r>
            <a:r>
              <a:rPr lang="ru-RU" sz="2800" dirty="0">
                <a:solidFill>
                  <a:schemeClr val="tx1"/>
                </a:solidFill>
              </a:rPr>
              <a:t>- это процесс самоидентификации субъекта педагогического взаимодействия со сложившейся педагогической ситуацией, с тем, что составляет педагогическую ситуацию: учащимися, педагогом, условиями развития участников педагогического процесса, средой, содержанием, педагогическими технологиями и т.д.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0488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2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Рефлексии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57350"/>
            <a:ext cx="8686800" cy="3286126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Диагностическая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констатируется </a:t>
            </a:r>
            <a:r>
              <a:rPr lang="ru-RU" dirty="0">
                <a:solidFill>
                  <a:schemeClr val="tx1"/>
                </a:solidFill>
              </a:rPr>
              <a:t>уровень развития участников педагогического процесса и их взаимодействия, уровень эффективности этого взаимодействия, отдельных педагогических средств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90488"/>
            <a:ext cx="1500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24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fe7/00000fe6-bae5dec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Рефлексии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9" y="1104900"/>
            <a:ext cx="8686800" cy="39719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проектировочная </a:t>
            </a:r>
            <a:r>
              <a:rPr lang="ru-RU" dirty="0">
                <a:solidFill>
                  <a:schemeClr val="tx1"/>
                </a:solidFill>
              </a:rPr>
              <a:t>— рефлексия предполагает моделирование, проектирование деятельности, взаимодействия участников педагогического </a:t>
            </a:r>
            <a:r>
              <a:rPr lang="ru-RU" dirty="0" smtClean="0">
                <a:solidFill>
                  <a:schemeClr val="tx1"/>
                </a:solidFill>
              </a:rPr>
              <a:t>процесса;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>
                <a:solidFill>
                  <a:srgbClr val="FF0000"/>
                </a:solidFill>
              </a:rPr>
              <a:t>организаторская</a:t>
            </a:r>
            <a:r>
              <a:rPr lang="ru-RU" dirty="0">
                <a:solidFill>
                  <a:schemeClr val="tx1"/>
                </a:solidFill>
              </a:rPr>
              <a:t> - рефлексия способствует организации наиболее продуктивной деятельности, взаимодействия педагога и учащихся;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90488"/>
            <a:ext cx="11795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2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976" y="171449"/>
            <a:ext cx="6905624" cy="10572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Функции Рефлексии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39" y="1409700"/>
            <a:ext cx="8686800" cy="3667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коммуникативная</a:t>
            </a:r>
            <a:r>
              <a:rPr lang="ru-RU" dirty="0">
                <a:solidFill>
                  <a:schemeClr val="tx1"/>
                </a:solidFill>
              </a:rPr>
              <a:t> - рефлексия является важным условием </a:t>
            </a:r>
            <a:r>
              <a:rPr lang="ru-RU" dirty="0" smtClean="0">
                <a:solidFill>
                  <a:schemeClr val="tx1"/>
                </a:solidFill>
              </a:rPr>
              <a:t>общения;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смыслотворческая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рефлексия обусловливает формирование в сознании участников педагогического процесса смысла их собственной деятельности, смысла взаимодействия;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90488"/>
            <a:ext cx="117951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5638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3442</TotalTime>
  <Words>628</Words>
  <Application>Microsoft Office PowerPoint</Application>
  <PresentationFormat>Экран (16:9)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5_ипк новый</vt:lpstr>
      <vt:lpstr>Обычная</vt:lpstr>
      <vt:lpstr>Трек</vt:lpstr>
      <vt:lpstr>                                                       Красноярский информационно- методический центр  «Метод выявления профессиональных дефицитов педагога на основе рефлексии его профессиональной деятельности»</vt:lpstr>
      <vt:lpstr>Кто на себя глядит, свой видит лик,  Кто видит лик свой, цену себе знает, Кто знает цену, строг к себе бывает, Кто строг к себе - тот истинно велик!                                           Пьер Гренгор</vt:lpstr>
      <vt:lpstr>Рефлексия</vt:lpstr>
      <vt:lpstr>Рефлексия</vt:lpstr>
      <vt:lpstr>Рефлексия</vt:lpstr>
      <vt:lpstr>Функции Рефлексии</vt:lpstr>
      <vt:lpstr>Презентация PowerPoint</vt:lpstr>
      <vt:lpstr>Функции Рефлексии</vt:lpstr>
      <vt:lpstr>Функции Рефлексии</vt:lpstr>
      <vt:lpstr>Функции Рефлексии</vt:lpstr>
      <vt:lpstr>ИОМ    и рефлексия</vt:lpstr>
      <vt:lpstr>алгоритм для работы в группе     с каждым педагогом: </vt:lpstr>
      <vt:lpstr>алгоритм для работы в группе     с каждым педагогом: </vt:lpstr>
      <vt:lpstr>алгоритм для работы в группе     с каждым педагогом: </vt:lpstr>
      <vt:lpstr>Поддержка педагога</vt:lpstr>
      <vt:lpstr>Организация работы в рефлексивных группах</vt:lpstr>
      <vt:lpstr>Организация работы в рефлексивных группах</vt:lpstr>
      <vt:lpstr>Организация работы в рефлексивных группах</vt:lpstr>
      <vt:lpstr>СПАСИБО,   рефлексируем в группах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profnet@kimc.ms</cp:lastModifiedBy>
  <cp:revision>219</cp:revision>
  <cp:lastPrinted>2021-04-16T08:13:49Z</cp:lastPrinted>
  <dcterms:created xsi:type="dcterms:W3CDTF">2017-10-07T03:30:13Z</dcterms:created>
  <dcterms:modified xsi:type="dcterms:W3CDTF">2021-04-16T08:35:47Z</dcterms:modified>
</cp:coreProperties>
</file>