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86" d="100"/>
          <a:sy n="86" d="100"/>
        </p:scale>
        <p:origin x="-21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38DF04-E3FB-544F-9101-4BC32482822D}" type="datetimeFigureOut">
              <a:rPr lang="ru-RU" smtClean="0"/>
              <a:t>26.11.19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164F7B-FEC3-574C-9C35-9D548028BA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601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7820-79F2-7F4B-8C3C-C83012A2FF92}" type="datetimeFigureOut">
              <a:rPr lang="ru-RU" smtClean="0"/>
              <a:t>26.11.19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E3255-2687-364C-B8A7-97F08DDFE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043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7820-79F2-7F4B-8C3C-C83012A2FF92}" type="datetimeFigureOut">
              <a:rPr lang="ru-RU" smtClean="0"/>
              <a:t>26.11.19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E3255-2687-364C-B8A7-97F08DDFE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19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7820-79F2-7F4B-8C3C-C83012A2FF92}" type="datetimeFigureOut">
              <a:rPr lang="ru-RU" smtClean="0"/>
              <a:t>26.11.19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E3255-2687-364C-B8A7-97F08DDFE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661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7820-79F2-7F4B-8C3C-C83012A2FF92}" type="datetimeFigureOut">
              <a:rPr lang="ru-RU" smtClean="0"/>
              <a:t>26.11.19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E3255-2687-364C-B8A7-97F08DDFE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299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7820-79F2-7F4B-8C3C-C83012A2FF92}" type="datetimeFigureOut">
              <a:rPr lang="ru-RU" smtClean="0"/>
              <a:t>26.11.19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E3255-2687-364C-B8A7-97F08DDFE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254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7820-79F2-7F4B-8C3C-C83012A2FF92}" type="datetimeFigureOut">
              <a:rPr lang="ru-RU" smtClean="0"/>
              <a:t>26.11.19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E3255-2687-364C-B8A7-97F08DDFE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893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7820-79F2-7F4B-8C3C-C83012A2FF92}" type="datetimeFigureOut">
              <a:rPr lang="ru-RU" smtClean="0"/>
              <a:t>26.11.19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E3255-2687-364C-B8A7-97F08DDFE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224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7820-79F2-7F4B-8C3C-C83012A2FF92}" type="datetimeFigureOut">
              <a:rPr lang="ru-RU" smtClean="0"/>
              <a:t>26.11.19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E3255-2687-364C-B8A7-97F08DDFE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031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7820-79F2-7F4B-8C3C-C83012A2FF92}" type="datetimeFigureOut">
              <a:rPr lang="ru-RU" smtClean="0"/>
              <a:t>26.11.19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E3255-2687-364C-B8A7-97F08DDFE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990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7820-79F2-7F4B-8C3C-C83012A2FF92}" type="datetimeFigureOut">
              <a:rPr lang="ru-RU" smtClean="0"/>
              <a:t>26.11.19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E3255-2687-364C-B8A7-97F08DDFE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581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7820-79F2-7F4B-8C3C-C83012A2FF92}" type="datetimeFigureOut">
              <a:rPr lang="ru-RU" smtClean="0"/>
              <a:t>26.11.19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E3255-2687-364C-B8A7-97F08DDFE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537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47820-79F2-7F4B-8C3C-C83012A2FF92}" type="datetimeFigureOut">
              <a:rPr lang="ru-RU" smtClean="0"/>
              <a:t>26.11.19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E3255-2687-364C-B8A7-97F08DDFE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845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1769347"/>
            <a:ext cx="7772400" cy="1831104"/>
          </a:xfrm>
        </p:spPr>
        <p:txBody>
          <a:bodyPr>
            <a:normAutofit/>
          </a:bodyPr>
          <a:lstStyle/>
          <a:p>
            <a:r>
              <a:rPr lang="ru-RU" dirty="0" smtClean="0"/>
              <a:t>Проект городског</a:t>
            </a:r>
            <a:r>
              <a:rPr lang="ru-RU" dirty="0" smtClean="0"/>
              <a:t>о образовательного сообщества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Развитие муниципалитета через образование,</a:t>
            </a:r>
          </a:p>
          <a:p>
            <a:r>
              <a:rPr lang="ru-RU" dirty="0" smtClean="0"/>
              <a:t>культурно-исторический </a:t>
            </a:r>
            <a:r>
              <a:rPr lang="ru-RU" dirty="0" err="1" smtClean="0"/>
              <a:t>деятельностный</a:t>
            </a:r>
            <a:r>
              <a:rPr lang="ru-RU" dirty="0" smtClean="0"/>
              <a:t> подход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aadamsky@rambler.ru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Институт «Эврика», МГПУ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1BCC8-603B-0C4C-9480-050FEBC9234A}" type="slidenum">
              <a:rPr lang="ru-RU" smtClean="0"/>
              <a:t>1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214937" y="0"/>
            <a:ext cx="6917310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Bef>
                <a:spcPct val="20000"/>
              </a:spcBef>
            </a:pPr>
            <a:r>
              <a:rPr lang="ru-RU" sz="2400" b="1" dirty="0" err="1">
                <a:solidFill>
                  <a:prstClr val="black"/>
                </a:solidFill>
              </a:rPr>
              <a:t>Адамский</a:t>
            </a:r>
            <a:r>
              <a:rPr lang="ru-RU" sz="2400" b="1" dirty="0">
                <a:solidFill>
                  <a:prstClr val="black"/>
                </a:solidFill>
              </a:rPr>
              <a:t> Александр </a:t>
            </a:r>
            <a:r>
              <a:rPr lang="ru-RU" sz="2400" b="1" dirty="0" err="1">
                <a:solidFill>
                  <a:prstClr val="black"/>
                </a:solidFill>
              </a:rPr>
              <a:t>Изотович</a:t>
            </a:r>
            <a:endParaRPr lang="ru-RU" sz="2400" dirty="0">
              <a:solidFill>
                <a:prstClr val="black"/>
              </a:solidFill>
            </a:endParaRPr>
          </a:p>
          <a:p>
            <a:pPr lvl="0" algn="r">
              <a:spcBef>
                <a:spcPct val="20000"/>
              </a:spcBef>
            </a:pPr>
            <a:r>
              <a:rPr lang="ru-RU" sz="2400" dirty="0" smtClean="0">
                <a:solidFill>
                  <a:srgbClr val="000000"/>
                </a:solidFill>
              </a:rPr>
              <a:t>при </a:t>
            </a:r>
            <a:r>
              <a:rPr lang="ru-RU" sz="2400" dirty="0">
                <a:solidFill>
                  <a:srgbClr val="000000"/>
                </a:solidFill>
              </a:rPr>
              <a:t>помощи</a:t>
            </a:r>
            <a:r>
              <a:rPr lang="ru-RU" sz="2400" b="1" dirty="0">
                <a:solidFill>
                  <a:srgbClr val="000000"/>
                </a:solidFill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</a:rPr>
              <a:t>Рената </a:t>
            </a:r>
            <a:r>
              <a:rPr lang="ru-RU" sz="2400" b="1" dirty="0">
                <a:solidFill>
                  <a:srgbClr val="000000"/>
                </a:solidFill>
              </a:rPr>
              <a:t>Муха</a:t>
            </a:r>
            <a:endParaRPr lang="ru-RU" sz="24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647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528638" y="50353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8675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4800" i="1" dirty="0" smtClean="0"/>
              <a:t>«</a:t>
            </a:r>
            <a:r>
              <a:rPr lang="en-US" sz="4800" i="1" dirty="0" err="1" smtClean="0"/>
              <a:t>Известны</a:t>
            </a:r>
            <a:r>
              <a:rPr lang="en-US" sz="4800" i="1" dirty="0" smtClean="0"/>
              <a:t> </a:t>
            </a:r>
            <a:r>
              <a:rPr lang="en-US" sz="4800" i="1" dirty="0" err="1"/>
              <a:t>из</a:t>
            </a:r>
            <a:r>
              <a:rPr lang="en-US" sz="4800" i="1" dirty="0"/>
              <a:t> </a:t>
            </a:r>
            <a:r>
              <a:rPr lang="en-US" sz="4800" i="1" dirty="0" err="1" smtClean="0"/>
              <a:t>истории</a:t>
            </a:r>
            <a:r>
              <a:rPr lang="ru-RU" sz="4800" i="1" dirty="0" smtClean="0">
                <a:effectLst/>
              </a:rPr>
              <a:t/>
            </a:r>
            <a:br>
              <a:rPr lang="ru-RU" sz="4800" i="1" dirty="0" smtClean="0">
                <a:effectLst/>
              </a:rPr>
            </a:br>
            <a:r>
              <a:rPr lang="ru-RU" sz="4800" i="1" dirty="0" smtClean="0">
                <a:effectLst/>
              </a:rPr>
              <a:t>Различные примеры,</a:t>
            </a:r>
            <a:br>
              <a:rPr lang="ru-RU" sz="4800" i="1" dirty="0" smtClean="0">
                <a:effectLst/>
              </a:rPr>
            </a:br>
            <a:r>
              <a:rPr lang="ru-RU" sz="4800" i="1" dirty="0" smtClean="0">
                <a:effectLst/>
              </a:rPr>
              <a:t>Что кроме чувства юмора</a:t>
            </a:r>
            <a:br>
              <a:rPr lang="ru-RU" sz="4800" i="1" dirty="0" smtClean="0">
                <a:effectLst/>
              </a:rPr>
            </a:br>
            <a:r>
              <a:rPr lang="ru-RU" sz="4800" i="1" dirty="0" smtClean="0">
                <a:effectLst/>
              </a:rPr>
              <a:t>Полезно чувство меры» </a:t>
            </a:r>
          </a:p>
          <a:p>
            <a:pPr marL="0" indent="0" algn="ctr">
              <a:buNone/>
            </a:pPr>
            <a:r>
              <a:rPr lang="ru-RU" sz="4800" i="1" dirty="0" smtClean="0">
                <a:effectLst/>
              </a:rPr>
              <a:t>(Р. Муха)</a:t>
            </a:r>
          </a:p>
          <a:p>
            <a:pPr marL="0" indent="0" algn="ctr">
              <a:buNone/>
            </a:pPr>
            <a:endParaRPr lang="ru-RU" sz="4800" i="1" dirty="0"/>
          </a:p>
          <a:p>
            <a:pPr marL="0" indent="0" algn="ctr">
              <a:buNone/>
            </a:pPr>
            <a:r>
              <a:rPr lang="ru-RU" sz="5400" b="1" dirty="0" smtClean="0"/>
              <a:t>Спасибо за внимание </a:t>
            </a:r>
            <a:endParaRPr lang="ru-RU" sz="5400" b="1" i="1" dirty="0" smtClean="0">
              <a:effectLst/>
            </a:endParaRPr>
          </a:p>
          <a:p>
            <a:endParaRPr lang="ru-RU" sz="5400" dirty="0" smtClean="0">
              <a:effectLst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aadamsky@rambler.ru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Адамский А.И.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1BCC8-603B-0C4C-9480-050FEBC9234A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775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Строительство новых городских отношений 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600" dirty="0" smtClean="0"/>
              <a:t>«В </a:t>
            </a:r>
            <a:r>
              <a:rPr lang="ru-RU" sz="2600" dirty="0"/>
              <a:t>самом ребенке есть все для того, чтобы стать активным участником </a:t>
            </a:r>
            <a:r>
              <a:rPr lang="ru-RU" sz="2600" dirty="0" smtClean="0"/>
              <a:t>социальной̆ </a:t>
            </a:r>
            <a:r>
              <a:rPr lang="ru-RU" sz="2600" dirty="0"/>
              <a:t>жизни" </a:t>
            </a:r>
            <a:r>
              <a:rPr lang="ru-RU" sz="2600" i="1" dirty="0" smtClean="0"/>
              <a:t>(</a:t>
            </a:r>
            <a:r>
              <a:rPr lang="ru-RU" sz="2600" i="1" dirty="0" err="1" smtClean="0"/>
              <a:t>Выготскии</a:t>
            </a:r>
            <a:r>
              <a:rPr lang="ru-RU" sz="2600" i="1" dirty="0" smtClean="0"/>
              <a:t>̆ </a:t>
            </a:r>
            <a:r>
              <a:rPr lang="ru-RU" sz="2600" i="1" dirty="0"/>
              <a:t>Л.С. К психологии и педагогике </a:t>
            </a:r>
            <a:r>
              <a:rPr lang="ru-RU" sz="2600" i="1" dirty="0" smtClean="0"/>
              <a:t>детской̆ дефективности) </a:t>
            </a:r>
            <a:endParaRPr lang="ru-RU" sz="2600" dirty="0" smtClean="0"/>
          </a:p>
          <a:p>
            <a:r>
              <a:rPr lang="ru-RU" sz="2600" dirty="0" smtClean="0"/>
              <a:t>Мир меняется, но проблема в том, чтобы обеспечить отношения ребенка с меняющимся миром. Через социальную среду. Важно синхронизировать скорости изменений среды и ребенка. И включить «</a:t>
            </a:r>
            <a:r>
              <a:rPr lang="ru-RU" sz="2600" dirty="0"/>
              <a:t>о</a:t>
            </a:r>
            <a:r>
              <a:rPr lang="ru-RU" sz="2600" dirty="0" smtClean="0"/>
              <a:t>дно в другое» через образовательную деятельность.</a:t>
            </a:r>
          </a:p>
          <a:p>
            <a:r>
              <a:rPr lang="ru-RU" sz="2600" dirty="0" smtClean="0"/>
              <a:t>Школа и город</a:t>
            </a:r>
            <a:r>
              <a:rPr lang="ru-RU" sz="2600" dirty="0"/>
              <a:t> </a:t>
            </a:r>
            <a:r>
              <a:rPr lang="mr-IN" sz="2600" dirty="0" smtClean="0"/>
              <a:t>–</a:t>
            </a:r>
            <a:r>
              <a:rPr lang="ru-RU" sz="2600" dirty="0" smtClean="0"/>
              <a:t> среды через которых ребенок строит отношения с миром.</a:t>
            </a:r>
            <a:r>
              <a:rPr lang="ru-RU" sz="2600" dirty="0" smtClean="0"/>
              <a:t> </a:t>
            </a:r>
            <a:endParaRPr lang="ru-RU" sz="2600" dirty="0" smtClean="0"/>
          </a:p>
          <a:p>
            <a:r>
              <a:rPr lang="ru-RU" sz="2600" dirty="0" smtClean="0"/>
              <a:t>Нужен</a:t>
            </a:r>
            <a:r>
              <a:rPr lang="ru-RU" sz="2600" dirty="0" smtClean="0"/>
              <a:t> </a:t>
            </a:r>
            <a:r>
              <a:rPr lang="ru-RU" sz="2600" dirty="0" smtClean="0"/>
              <a:t>«аппетит» </a:t>
            </a:r>
            <a:r>
              <a:rPr lang="ru-RU" sz="2600" dirty="0" smtClean="0"/>
              <a:t>к проектированию этих сред. Я обсуждаю эту проблему в </a:t>
            </a:r>
            <a:r>
              <a:rPr lang="ru-RU" sz="2600" dirty="0" smtClean="0"/>
              <a:t>контексте культурно-исторической концепции Л.С. Выготского и </a:t>
            </a:r>
            <a:r>
              <a:rPr lang="ru-RU" sz="2600" dirty="0" err="1" smtClean="0"/>
              <a:t>деятельностного</a:t>
            </a:r>
            <a:r>
              <a:rPr lang="ru-RU" sz="2600" dirty="0" smtClean="0"/>
              <a:t> подхода</a:t>
            </a:r>
            <a:r>
              <a:rPr lang="ru-RU" sz="2600" dirty="0" smtClean="0"/>
              <a:t>.</a:t>
            </a:r>
            <a:endParaRPr lang="ru-RU" sz="2600" dirty="0"/>
          </a:p>
          <a:p>
            <a:pPr marL="0" indent="0" algn="r">
              <a:buNone/>
            </a:pPr>
            <a:r>
              <a:rPr lang="ru-RU" b="1" i="1" dirty="0" smtClean="0"/>
              <a:t>«Ну, - сказал мне аппетит, -</a:t>
            </a:r>
            <a:br>
              <a:rPr lang="ru-RU" b="1" i="1" dirty="0" smtClean="0"/>
            </a:br>
            <a:r>
              <a:rPr lang="ru-RU" b="1" i="1" dirty="0" smtClean="0"/>
              <a:t>Мне никто не запретит» (Р. Муха)</a:t>
            </a:r>
            <a:endParaRPr lang="ru-RU" i="1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aadamsky@rambler.ru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Адамский А.И.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1BCC8-603B-0C4C-9480-050FEBC9234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133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Требования и ожидания от образования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Институты</a:t>
            </a:r>
            <a:r>
              <a:rPr lang="ru-RU" dirty="0" smtClean="0"/>
              <a:t>: Правила игры и нормы отношений (поведения, поскольку основные преставления разработаны в институциональной экономике, образование попало в это поле. ) (Д. </a:t>
            </a:r>
            <a:r>
              <a:rPr lang="ru-RU" dirty="0" err="1" smtClean="0"/>
              <a:t>Норт</a:t>
            </a:r>
            <a:r>
              <a:rPr lang="ru-RU" dirty="0" smtClean="0"/>
              <a:t>, «Институты</a:t>
            </a:r>
            <a:r>
              <a:rPr lang="ru-RU" dirty="0"/>
              <a:t>, институциональные изменения и функционирование </a:t>
            </a:r>
            <a:r>
              <a:rPr lang="ru-RU" dirty="0" smtClean="0"/>
              <a:t>экономики»). </a:t>
            </a:r>
          </a:p>
          <a:p>
            <a:r>
              <a:rPr lang="ru-RU" dirty="0" smtClean="0"/>
              <a:t>Дихотомия «добра и зла» разыгрывается в Институтах </a:t>
            </a:r>
            <a:r>
              <a:rPr lang="ru-RU" dirty="0" smtClean="0"/>
              <a:t>ОП, управления </a:t>
            </a:r>
            <a:r>
              <a:rPr lang="ru-RU" dirty="0" smtClean="0"/>
              <a:t>так: если норма развивает ДЕ, там есть Человек, если тормозит </a:t>
            </a:r>
            <a:r>
              <a:rPr lang="mr-IN" dirty="0" smtClean="0"/>
              <a:t>–</a:t>
            </a:r>
            <a:r>
              <a:rPr lang="ru-RU" dirty="0" smtClean="0"/>
              <a:t> нет. </a:t>
            </a:r>
            <a:r>
              <a:rPr lang="ru-RU" dirty="0" smtClean="0"/>
              <a:t>Пример: проблематика ФГОС, (завтра, завтра, завтра </a:t>
            </a:r>
            <a:r>
              <a:rPr lang="mr-IN" dirty="0" smtClean="0"/>
              <a:t>…</a:t>
            </a:r>
            <a:r>
              <a:rPr lang="ru-RU" dirty="0" smtClean="0"/>
              <a:t>»</a:t>
            </a:r>
            <a:endParaRPr lang="ru-RU" dirty="0" smtClean="0"/>
          </a:p>
          <a:p>
            <a:pPr marL="0" indent="0" algn="r">
              <a:buNone/>
            </a:pPr>
            <a:endParaRPr lang="ru-RU" sz="2800" b="1" i="1" dirty="0" smtClean="0"/>
          </a:p>
          <a:p>
            <a:pPr marL="0" indent="0" algn="r">
              <a:buNone/>
            </a:pPr>
            <a:r>
              <a:rPr lang="ru-RU" sz="2800" b="1" i="1" dirty="0" smtClean="0"/>
              <a:t>«</a:t>
            </a:r>
            <a:r>
              <a:rPr lang="en-US" sz="2800" b="1" i="1" dirty="0" err="1" smtClean="0"/>
              <a:t>Не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трудно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убеждать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ослов</a:t>
            </a:r>
            <a:r>
              <a:rPr lang="en-US" sz="2800" b="1" i="1" dirty="0" smtClean="0"/>
              <a:t> –</a:t>
            </a:r>
            <a:r>
              <a:rPr lang="ru-RU" sz="2800" b="1" i="1" dirty="0" smtClean="0">
                <a:effectLst/>
              </a:rPr>
              <a:t/>
            </a:r>
            <a:br>
              <a:rPr lang="ru-RU" sz="2800" b="1" i="1" dirty="0" smtClean="0">
                <a:effectLst/>
              </a:rPr>
            </a:br>
            <a:r>
              <a:rPr lang="ru-RU" sz="2800" b="1" i="1" dirty="0" smtClean="0">
                <a:effectLst/>
              </a:rPr>
              <a:t>Нам просто не хватает слов» </a:t>
            </a:r>
            <a:r>
              <a:rPr lang="ru-RU" sz="2800" b="1" i="1" dirty="0" smtClean="0"/>
              <a:t>(</a:t>
            </a:r>
            <a:r>
              <a:rPr lang="ru-RU" sz="2800" b="1" i="1" dirty="0" err="1" smtClean="0"/>
              <a:t>Р.Муха</a:t>
            </a:r>
            <a:r>
              <a:rPr lang="ru-RU" sz="2800" b="1" i="1" dirty="0" smtClean="0"/>
              <a:t>)</a:t>
            </a:r>
            <a:r>
              <a:rPr lang="ru-RU" sz="2800" b="1" i="1" dirty="0" smtClean="0">
                <a:effectLst/>
              </a:rPr>
              <a:t> </a:t>
            </a:r>
            <a:endParaRPr lang="ru-RU" sz="2800" b="1" i="1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aadamsky@rambler.ru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Адамский А.И.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1BCC8-603B-0C4C-9480-050FEBC9234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523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Развитие как задача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55300"/>
            <a:ext cx="8229600" cy="510105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3800" dirty="0" smtClean="0"/>
              <a:t>Школа изначально устроена\настроена на воспроизводство. (</a:t>
            </a:r>
            <a:r>
              <a:rPr lang="ru-RU" sz="3800" i="1" dirty="0" err="1" smtClean="0"/>
              <a:t>Д.Эльконин</a:t>
            </a:r>
            <a:r>
              <a:rPr lang="ru-RU" sz="3800" i="1" dirty="0" smtClean="0"/>
              <a:t>, к вопросу о реформировании образования</a:t>
            </a:r>
            <a:r>
              <a:rPr lang="ru-RU" sz="3800" dirty="0" smtClean="0"/>
              <a:t>)</a:t>
            </a:r>
          </a:p>
          <a:p>
            <a:pPr marL="0" indent="0">
              <a:buNone/>
            </a:pPr>
            <a:r>
              <a:rPr lang="ru-RU" sz="3800" dirty="0" smtClean="0"/>
              <a:t>Социальная </a:t>
            </a:r>
            <a:r>
              <a:rPr lang="ru-RU" sz="3800" dirty="0"/>
              <a:t>ситуация развития – это «...совершенно </a:t>
            </a:r>
            <a:r>
              <a:rPr lang="ru-RU" sz="3800" dirty="0" smtClean="0"/>
              <a:t>своеобразное</a:t>
            </a:r>
            <a:r>
              <a:rPr lang="ru-RU" sz="3800" dirty="0"/>
              <a:t>, специфическое для данного возраста, исключительное, единственное и </a:t>
            </a:r>
            <a:r>
              <a:rPr lang="ru-RU" sz="3800" dirty="0" smtClean="0"/>
              <a:t>неповторимое </a:t>
            </a:r>
            <a:r>
              <a:rPr lang="ru-RU" sz="3800" dirty="0"/>
              <a:t>отношение между ребенком и </a:t>
            </a:r>
            <a:r>
              <a:rPr lang="ru-RU" sz="3800" dirty="0" smtClean="0"/>
              <a:t>окружающей̆ </a:t>
            </a:r>
            <a:r>
              <a:rPr lang="ru-RU" sz="3800" dirty="0"/>
              <a:t>его </a:t>
            </a:r>
            <a:r>
              <a:rPr lang="ru-RU" sz="3800" dirty="0" smtClean="0"/>
              <a:t>действительностью, </a:t>
            </a:r>
            <a:r>
              <a:rPr lang="ru-RU" sz="3800" dirty="0"/>
              <a:t>прежде всего </a:t>
            </a:r>
            <a:r>
              <a:rPr lang="ru-RU" sz="3800" dirty="0" err="1"/>
              <a:t>социальнои</a:t>
            </a:r>
            <a:r>
              <a:rPr lang="ru-RU" sz="3800" dirty="0"/>
              <a:t>̆</a:t>
            </a:r>
            <a:r>
              <a:rPr lang="ru-RU" sz="3800" dirty="0" smtClean="0"/>
              <a:t>». (</a:t>
            </a:r>
            <a:r>
              <a:rPr lang="ru-RU" sz="3800" i="1" dirty="0" err="1"/>
              <a:t>Выготскии</a:t>
            </a:r>
            <a:r>
              <a:rPr lang="ru-RU" sz="3800" i="1" dirty="0"/>
              <a:t>̆ Л.С. </a:t>
            </a:r>
            <a:r>
              <a:rPr lang="ru-RU" sz="3800" dirty="0"/>
              <a:t>Проблема </a:t>
            </a:r>
            <a:r>
              <a:rPr lang="ru-RU" sz="3800" dirty="0" smtClean="0"/>
              <a:t>возраста) </a:t>
            </a:r>
          </a:p>
          <a:p>
            <a:r>
              <a:rPr lang="ru-RU" sz="3800" dirty="0" smtClean="0"/>
              <a:t>Основы </a:t>
            </a:r>
            <a:r>
              <a:rPr lang="ru-RU" sz="3800" dirty="0" smtClean="0"/>
              <a:t>архаичной государственной политики в сфере образования </a:t>
            </a:r>
            <a:r>
              <a:rPr lang="mr-IN" sz="3800" dirty="0" smtClean="0"/>
              <a:t>–</a:t>
            </a:r>
            <a:r>
              <a:rPr lang="ru-RU" sz="3800" dirty="0" smtClean="0"/>
              <a:t> Платон, «Государство», основная задача </a:t>
            </a:r>
            <a:r>
              <a:rPr lang="mr-IN" sz="3800" dirty="0" smtClean="0"/>
              <a:t>–</a:t>
            </a:r>
            <a:r>
              <a:rPr lang="ru-RU" sz="3800" dirty="0" smtClean="0"/>
              <a:t> формирование стражников. </a:t>
            </a:r>
          </a:p>
          <a:p>
            <a:r>
              <a:rPr lang="ru-RU" sz="3800" dirty="0" smtClean="0"/>
              <a:t>Школа и город </a:t>
            </a:r>
            <a:r>
              <a:rPr lang="mr-IN" sz="3800" dirty="0" smtClean="0"/>
              <a:t>–</a:t>
            </a:r>
            <a:r>
              <a:rPr lang="ru-RU" sz="3800" dirty="0" smtClean="0"/>
              <a:t> спящие институты развития</a:t>
            </a:r>
          </a:p>
          <a:p>
            <a:r>
              <a:rPr lang="ru-RU" sz="3800" dirty="0" smtClean="0"/>
              <a:t>Задача </a:t>
            </a:r>
            <a:r>
              <a:rPr lang="mr-IN" sz="3800" dirty="0" smtClean="0"/>
              <a:t>–</a:t>
            </a:r>
            <a:r>
              <a:rPr lang="ru-RU" sz="3800" dirty="0" smtClean="0"/>
              <a:t> личность и среда как система, а не как раздельные сущности. </a:t>
            </a:r>
          </a:p>
          <a:p>
            <a:r>
              <a:rPr lang="ru-RU" sz="3800" dirty="0" smtClean="0"/>
              <a:t>Задача взрослого </a:t>
            </a:r>
            <a:r>
              <a:rPr lang="mr-IN" sz="3800" dirty="0" smtClean="0"/>
              <a:t>–</a:t>
            </a:r>
            <a:r>
              <a:rPr lang="ru-RU" sz="3800" dirty="0" smtClean="0"/>
              <a:t> обеспечить связь ребенка и  среды</a:t>
            </a:r>
          </a:p>
          <a:p>
            <a:pPr marL="0" indent="0" algn="r">
              <a:buNone/>
            </a:pPr>
            <a:endParaRPr lang="ru-RU" b="1" dirty="0" smtClean="0"/>
          </a:p>
          <a:p>
            <a:pPr marL="0" indent="0" algn="r">
              <a:buNone/>
            </a:pPr>
            <a:r>
              <a:rPr lang="ru-RU" b="1" dirty="0" smtClean="0"/>
              <a:t>«Вот </a:t>
            </a:r>
            <a:r>
              <a:rPr lang="en-US" b="1" dirty="0" err="1" smtClean="0"/>
              <a:t>усталая</a:t>
            </a:r>
            <a:r>
              <a:rPr lang="en-US" b="1" dirty="0" smtClean="0"/>
              <a:t> </a:t>
            </a:r>
            <a:r>
              <a:rPr lang="en-US" b="1" dirty="0" err="1" smtClean="0"/>
              <a:t>Лошадь</a:t>
            </a:r>
            <a:r>
              <a:rPr lang="en-US" b="1" dirty="0" smtClean="0"/>
              <a:t> </a:t>
            </a:r>
            <a:r>
              <a:rPr lang="en-US" b="1" dirty="0" err="1" smtClean="0"/>
              <a:t>в</a:t>
            </a:r>
            <a:r>
              <a:rPr lang="en-US" b="1" dirty="0" smtClean="0"/>
              <a:t> </a:t>
            </a:r>
            <a:r>
              <a:rPr lang="en-US" b="1" dirty="0" err="1" smtClean="0"/>
              <a:t>ночной</a:t>
            </a:r>
            <a:r>
              <a:rPr lang="en-US" b="1" dirty="0" smtClean="0"/>
              <a:t> </a:t>
            </a:r>
            <a:r>
              <a:rPr lang="en-US" b="1" dirty="0" err="1" smtClean="0"/>
              <a:t>тишине</a:t>
            </a:r>
            <a:r>
              <a:rPr lang="ru-RU" b="1" dirty="0" smtClean="0">
                <a:effectLst/>
              </a:rPr>
              <a:t/>
            </a:r>
            <a:br>
              <a:rPr lang="ru-RU" b="1" dirty="0" smtClean="0">
                <a:effectLst/>
              </a:rPr>
            </a:br>
            <a:r>
              <a:rPr lang="ru-RU" b="1" dirty="0" smtClean="0">
                <a:effectLst/>
              </a:rPr>
              <a:t>То ли спит на ходу, то ли ходит во сне» </a:t>
            </a:r>
            <a:br>
              <a:rPr lang="ru-RU" b="1" dirty="0" smtClean="0">
                <a:effectLst/>
              </a:rPr>
            </a:br>
            <a:r>
              <a:rPr lang="ru-RU" b="1" dirty="0" smtClean="0"/>
              <a:t>(</a:t>
            </a:r>
            <a:r>
              <a:rPr lang="ru-RU" b="1" dirty="0" err="1" smtClean="0"/>
              <a:t>Р.Муха</a:t>
            </a:r>
            <a:r>
              <a:rPr lang="ru-RU" b="1" dirty="0" smtClean="0"/>
              <a:t>)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aadamsky@rambler.ru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Адамский А.И.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1BCC8-603B-0C4C-9480-050FEBC9234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Проблема границ актуального\ближайшего </a:t>
            </a:r>
            <a:r>
              <a:rPr lang="mr-IN" b="1" dirty="0" smtClean="0"/>
              <a:t>–</a:t>
            </a:r>
            <a:r>
              <a:rPr lang="ru-RU" b="1" dirty="0" smtClean="0"/>
              <a:t> они движутся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65853"/>
            <a:ext cx="8229600" cy="5023663"/>
          </a:xfrm>
        </p:spPr>
        <p:txBody>
          <a:bodyPr>
            <a:noAutofit/>
          </a:bodyPr>
          <a:lstStyle/>
          <a:p>
            <a:r>
              <a:rPr lang="ru-RU" sz="2800" dirty="0" smtClean="0"/>
              <a:t>Сотрудничество </a:t>
            </a:r>
            <a:r>
              <a:rPr lang="mr-IN" sz="2800" dirty="0" smtClean="0"/>
              <a:t>–</a:t>
            </a:r>
            <a:r>
              <a:rPr lang="ru-RU" sz="2800" dirty="0" smtClean="0"/>
              <a:t> посредник между социальной средо</a:t>
            </a:r>
            <a:r>
              <a:rPr lang="ru-RU" sz="2800" dirty="0" smtClean="0"/>
              <a:t>й и ребенком.</a:t>
            </a:r>
          </a:p>
          <a:p>
            <a:r>
              <a:rPr lang="ru-RU" sz="2800" dirty="0" smtClean="0"/>
              <a:t>Определяет отношение перехода в зону ближайшего развития</a:t>
            </a:r>
          </a:p>
          <a:p>
            <a:r>
              <a:rPr lang="ru-RU" sz="2800" dirty="0" smtClean="0"/>
              <a:t>Активность ребенка </a:t>
            </a:r>
            <a:r>
              <a:rPr lang="mr-IN" sz="2800" dirty="0" smtClean="0"/>
              <a:t>–</a:t>
            </a:r>
            <a:r>
              <a:rPr lang="ru-RU" sz="2800" dirty="0" smtClean="0"/>
              <a:t> ключевой фактор</a:t>
            </a:r>
          </a:p>
          <a:p>
            <a:pPr marL="0" indent="0">
              <a:buNone/>
            </a:pPr>
            <a:r>
              <a:rPr lang="ru-RU" sz="2800" dirty="0" smtClean="0"/>
              <a:t>. Скорость изменений такова, что период перемен стал меньше образовательного цикла.</a:t>
            </a:r>
            <a:endParaRPr lang="ru-RU" sz="2800" dirty="0" smtClean="0"/>
          </a:p>
          <a:p>
            <a:r>
              <a:rPr lang="ru-RU" sz="2800" dirty="0" smtClean="0"/>
              <a:t>Рефлексия социальных отношений, а не заучивание их</a:t>
            </a:r>
          </a:p>
          <a:p>
            <a:pPr algn="r"/>
            <a:r>
              <a:rPr lang="ru-RU" sz="2000" b="1" dirty="0" smtClean="0"/>
              <a:t>«</a:t>
            </a:r>
            <a:r>
              <a:rPr lang="en-US" sz="2000" b="1" dirty="0" err="1" smtClean="0"/>
              <a:t>Вчера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прилетала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какая-то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Птица</a:t>
            </a:r>
            <a:r>
              <a:rPr lang="en-US" sz="2000" b="1" dirty="0" smtClean="0"/>
              <a:t>.</a:t>
            </a:r>
            <a:r>
              <a:rPr lang="ru-RU" sz="2000" b="1" dirty="0" smtClean="0">
                <a:effectLst/>
              </a:rPr>
              <a:t/>
            </a:r>
            <a:br>
              <a:rPr lang="ru-RU" sz="2000" b="1" dirty="0" smtClean="0">
                <a:effectLst/>
              </a:rPr>
            </a:br>
            <a:r>
              <a:rPr lang="ru-RU" sz="2000" b="1" dirty="0" smtClean="0">
                <a:effectLst/>
              </a:rPr>
              <a:t>Наверное, с нами хотела проститься» </a:t>
            </a:r>
            <a:r>
              <a:rPr lang="ru-RU" sz="2000" b="1" dirty="0" smtClean="0"/>
              <a:t>(Р. Муха)</a:t>
            </a:r>
            <a:endParaRPr lang="ru-RU" sz="2000" dirty="0" smtClean="0"/>
          </a:p>
          <a:p>
            <a:pPr algn="r"/>
            <a:endParaRPr lang="ru-RU" sz="2000" dirty="0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aadamsky@rambler.ru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err="1" smtClean="0"/>
              <a:t>Адамский</a:t>
            </a:r>
            <a:r>
              <a:rPr lang="ru-RU" dirty="0" smtClean="0"/>
              <a:t> </a:t>
            </a:r>
            <a:r>
              <a:rPr lang="ru-RU" dirty="0" smtClean="0"/>
              <a:t>А.И.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1BCC8-603B-0C4C-9480-050FEBC9234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927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Развивающее образование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7639"/>
            <a:ext cx="8229600" cy="493682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Развивающи</a:t>
            </a:r>
            <a:r>
              <a:rPr lang="ru-RU" dirty="0" smtClean="0"/>
              <a:t>й характер связи ребенка и среды </a:t>
            </a:r>
            <a:r>
              <a:rPr lang="mr-IN" dirty="0" smtClean="0"/>
              <a:t>–</a:t>
            </a:r>
            <a:r>
              <a:rPr lang="ru-RU" dirty="0" smtClean="0"/>
              <a:t> развивающее образование. </a:t>
            </a:r>
            <a:endParaRPr lang="ru-RU" dirty="0"/>
          </a:p>
          <a:p>
            <a:r>
              <a:rPr lang="ru-RU" dirty="0" smtClean="0"/>
              <a:t>«</a:t>
            </a:r>
            <a:r>
              <a:rPr lang="ru-RU" dirty="0" smtClean="0"/>
              <a:t>Кто на ком стоит?», как спрашивал проф. Преображенский по другому поводу. Норма на Человеке или наоборот? </a:t>
            </a:r>
            <a:r>
              <a:rPr lang="ru-RU" dirty="0" smtClean="0"/>
              <a:t>Развитие «вопреки»: </a:t>
            </a:r>
            <a:r>
              <a:rPr lang="ru-RU" dirty="0" smtClean="0"/>
              <a:t>у двоечников и троечников, которые развиваются «против нормы». Неработающая без насилия норма в образовании разрушает институт и деятельность. Пример: ФГОС без мотивации учителей.</a:t>
            </a:r>
          </a:p>
          <a:p>
            <a:r>
              <a:rPr lang="ru-RU" dirty="0" smtClean="0"/>
              <a:t>В этом и заключается, на наш взгляд антропология образовательной политики: строить норму действия «на вырост</a:t>
            </a:r>
            <a:r>
              <a:rPr lang="ru-RU" dirty="0" smtClean="0"/>
              <a:t>». </a:t>
            </a:r>
          </a:p>
          <a:p>
            <a:r>
              <a:rPr lang="ru-RU" dirty="0" smtClean="0"/>
              <a:t>Ключевой </a:t>
            </a:r>
            <a:r>
              <a:rPr lang="ru-RU" dirty="0" smtClean="0"/>
              <a:t>вопрос методологии построение такой нормы: </a:t>
            </a:r>
            <a:r>
              <a:rPr lang="ru-RU" b="1" dirty="0" smtClean="0"/>
              <a:t>определение зоны ближайшего развития общественного образовательного сознани</a:t>
            </a:r>
            <a:r>
              <a:rPr lang="ru-RU" dirty="0" smtClean="0"/>
              <a:t>я</a:t>
            </a:r>
            <a:r>
              <a:rPr lang="ru-RU" dirty="0" smtClean="0"/>
              <a:t>.</a:t>
            </a:r>
          </a:p>
          <a:p>
            <a:pPr algn="r"/>
            <a:r>
              <a:rPr lang="ru-RU" b="1" dirty="0" smtClean="0"/>
              <a:t>«</a:t>
            </a:r>
            <a:r>
              <a:rPr lang="en-US" b="1" dirty="0" err="1" smtClean="0"/>
              <a:t>Еду</a:t>
            </a:r>
            <a:r>
              <a:rPr lang="en-US" b="1" dirty="0" smtClean="0"/>
              <a:t> </a:t>
            </a:r>
            <a:r>
              <a:rPr lang="en-US" b="1" dirty="0" err="1" smtClean="0"/>
              <a:t>я</a:t>
            </a:r>
            <a:r>
              <a:rPr lang="en-US" b="1" dirty="0" smtClean="0"/>
              <a:t>, </a:t>
            </a:r>
            <a:r>
              <a:rPr lang="en-US" b="1" dirty="0" err="1" smtClean="0"/>
              <a:t>еду</a:t>
            </a:r>
            <a:r>
              <a:rPr lang="en-US" b="1" dirty="0" smtClean="0"/>
              <a:t> </a:t>
            </a:r>
            <a:r>
              <a:rPr lang="en-US" b="1" dirty="0" err="1" smtClean="0"/>
              <a:t>верхом</a:t>
            </a:r>
            <a:r>
              <a:rPr lang="en-US" b="1" dirty="0" smtClean="0"/>
              <a:t> </a:t>
            </a:r>
            <a:r>
              <a:rPr lang="en-US" b="1" dirty="0" err="1" smtClean="0"/>
              <a:t>на</a:t>
            </a:r>
            <a:r>
              <a:rPr lang="en-US" b="1" dirty="0" smtClean="0"/>
              <a:t> </a:t>
            </a:r>
            <a:r>
              <a:rPr lang="en-US" b="1" dirty="0" err="1" smtClean="0"/>
              <a:t>Коне</a:t>
            </a:r>
            <a:r>
              <a:rPr lang="en-US" b="1" dirty="0" smtClean="0"/>
              <a:t>,</a:t>
            </a:r>
            <a:r>
              <a:rPr lang="ru-RU" b="1" dirty="0" smtClean="0">
                <a:effectLst/>
              </a:rPr>
              <a:t/>
            </a:r>
            <a:br>
              <a:rPr lang="ru-RU" b="1" dirty="0" smtClean="0">
                <a:effectLst/>
              </a:rPr>
            </a:br>
            <a:r>
              <a:rPr lang="ru-RU" b="1" dirty="0" smtClean="0">
                <a:effectLst/>
              </a:rPr>
              <a:t>Не знаю, что думает Конь обо мне?»</a:t>
            </a:r>
            <a:br>
              <a:rPr lang="ru-RU" b="1" dirty="0" smtClean="0">
                <a:effectLst/>
              </a:rPr>
            </a:br>
            <a:r>
              <a:rPr lang="ru-RU" b="1" dirty="0" smtClean="0">
                <a:effectLst/>
              </a:rPr>
              <a:t> </a:t>
            </a:r>
            <a:r>
              <a:rPr lang="ru-RU" b="1" dirty="0" smtClean="0"/>
              <a:t>(Р. Муха)</a:t>
            </a:r>
            <a:r>
              <a:rPr lang="ru-RU" dirty="0" smtClean="0">
                <a:effectLst/>
              </a:rPr>
              <a:t> </a:t>
            </a:r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aadamsky@rambler.ru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Адамский А.И.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1BCC8-603B-0C4C-9480-050FEBC9234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051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Развивающее образование </a:t>
            </a:r>
            <a:r>
              <a:rPr lang="mr-IN" sz="3600" b="1" dirty="0" smtClean="0"/>
              <a:t>–</a:t>
            </a:r>
            <a:r>
              <a:rPr lang="ru-RU" sz="3600" b="1" dirty="0" smtClean="0"/>
              <a:t> пока не экосистема (</a:t>
            </a:r>
            <a:r>
              <a:rPr lang="ru-RU" sz="3600" b="1" dirty="0" err="1" smtClean="0"/>
              <a:t>инститционально</a:t>
            </a:r>
            <a:r>
              <a:rPr lang="ru-RU" sz="3600" b="1" dirty="0" smtClean="0"/>
              <a:t>)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r>
              <a:rPr lang="ru-RU" sz="4400" dirty="0" smtClean="0"/>
              <a:t>Норма института образовательной политики персонализации и </a:t>
            </a:r>
            <a:r>
              <a:rPr lang="ru-RU" sz="4400" dirty="0" err="1" smtClean="0"/>
              <a:t>преадаптации</a:t>
            </a:r>
            <a:r>
              <a:rPr lang="ru-RU" sz="4400" dirty="0" smtClean="0"/>
              <a:t> (А. </a:t>
            </a:r>
            <a:r>
              <a:rPr lang="ru-RU" sz="4400" dirty="0" err="1" smtClean="0"/>
              <a:t>Асмолов</a:t>
            </a:r>
            <a:r>
              <a:rPr lang="ru-RU" sz="4400" dirty="0" smtClean="0"/>
              <a:t>) </a:t>
            </a:r>
            <a:r>
              <a:rPr lang="mr-IN" sz="4400" dirty="0" smtClean="0"/>
              <a:t>–</a:t>
            </a:r>
            <a:r>
              <a:rPr lang="ru-RU" sz="4400" dirty="0" smtClean="0"/>
              <a:t> не исследована и есть только оформленная проблематика и способ «</a:t>
            </a:r>
            <a:r>
              <a:rPr lang="ru-RU" sz="4400" dirty="0" err="1" smtClean="0"/>
              <a:t>нащупывания</a:t>
            </a:r>
            <a:r>
              <a:rPr lang="ru-RU" sz="4400" dirty="0" smtClean="0"/>
              <a:t>» </a:t>
            </a:r>
            <a:r>
              <a:rPr lang="mr-IN" sz="4400" dirty="0" smtClean="0"/>
              <a:t>–</a:t>
            </a:r>
            <a:r>
              <a:rPr lang="ru-RU" sz="4400" dirty="0" smtClean="0"/>
              <a:t> рефлексия развивающего образования. Массовая практика развивающего образования </a:t>
            </a:r>
            <a:r>
              <a:rPr lang="ru-RU" sz="4400" dirty="0" smtClean="0"/>
              <a:t>дает </a:t>
            </a:r>
            <a:r>
              <a:rPr lang="ru-RU" sz="4400" dirty="0" smtClean="0"/>
              <a:t>критическую массу рефлексии, на которой можно строить институциональное нормирование. </a:t>
            </a:r>
            <a:endParaRPr lang="ru-RU" sz="4400" dirty="0" smtClean="0"/>
          </a:p>
          <a:p>
            <a:r>
              <a:rPr lang="ru-RU" sz="4400" dirty="0" smtClean="0"/>
              <a:t>Институты, кот </a:t>
            </a:r>
            <a:r>
              <a:rPr lang="ru-RU" sz="4400" dirty="0" err="1" smtClean="0"/>
              <a:t>д.б</a:t>
            </a:r>
            <a:r>
              <a:rPr lang="ru-RU" sz="4400" dirty="0" smtClean="0"/>
              <a:t>. «подчинены» развитию: финансирование, оплата труа, аттестация, лицензирование, аккредитация, надзор. </a:t>
            </a:r>
          </a:p>
          <a:p>
            <a:pPr marL="0" indent="0" algn="r">
              <a:buNone/>
            </a:pPr>
            <a:r>
              <a:rPr lang="ru-RU" sz="4400" b="1" dirty="0" smtClean="0"/>
              <a:t>«Под мостом течет река.</a:t>
            </a:r>
            <a:br>
              <a:rPr lang="ru-RU" sz="4400" b="1" dirty="0" smtClean="0"/>
            </a:br>
            <a:r>
              <a:rPr lang="ru-RU" sz="4400" b="1" dirty="0" smtClean="0"/>
              <a:t>Но только без воды пока» (Р. Муха)</a:t>
            </a:r>
            <a:endParaRPr lang="ru-RU" sz="4400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aadamsky@rambler.ru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Адамский А.И.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1BCC8-603B-0C4C-9480-050FEBC9234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756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Дети </a:t>
            </a:r>
            <a:r>
              <a:rPr lang="mr-IN" sz="3600" b="1" dirty="0" smtClean="0"/>
              <a:t>–</a:t>
            </a:r>
            <a:r>
              <a:rPr lang="ru-RU" sz="3600" b="1" dirty="0" smtClean="0"/>
              <a:t> источник норм будущего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Схема отношений, с нашей точки зрения выглядит так: </a:t>
            </a:r>
          </a:p>
          <a:p>
            <a:pPr marL="0" indent="0">
              <a:buNone/>
            </a:pPr>
            <a:r>
              <a:rPr lang="ru-RU" dirty="0" smtClean="0"/>
              <a:t>	Теоретические исследования развития норм -	Инновационная проба </a:t>
            </a:r>
            <a:r>
              <a:rPr lang="mr-IN" dirty="0" smtClean="0"/>
              <a:t>–</a:t>
            </a:r>
            <a:r>
              <a:rPr lang="ru-RU" dirty="0" smtClean="0"/>
              <a:t> Институциональная 	Рефлексия - Институциональная норма </a:t>
            </a:r>
            <a:r>
              <a:rPr lang="mr-IN" dirty="0" smtClean="0"/>
              <a:t>–</a:t>
            </a:r>
            <a:r>
              <a:rPr lang="ru-RU" dirty="0" smtClean="0"/>
              <a:t> 	Образовательное действие (в широком смысле) </a:t>
            </a:r>
            <a:r>
              <a:rPr lang="mr-IN" dirty="0" smtClean="0"/>
              <a:t>–</a:t>
            </a:r>
            <a:r>
              <a:rPr lang="ru-RU" dirty="0" smtClean="0"/>
              <a:t> 	Результат Об Де </a:t>
            </a:r>
            <a:r>
              <a:rPr lang="mr-IN" dirty="0" smtClean="0"/>
              <a:t>–</a:t>
            </a:r>
            <a:r>
              <a:rPr lang="ru-RU" dirty="0" smtClean="0"/>
              <a:t> Социальное действие </a:t>
            </a:r>
            <a:r>
              <a:rPr lang="mr-IN" dirty="0" smtClean="0"/>
              <a:t>–</a:t>
            </a:r>
            <a:r>
              <a:rPr lang="ru-RU" dirty="0" smtClean="0"/>
              <a:t> 	Социальные отношения (в широком смысле)     </a:t>
            </a:r>
          </a:p>
          <a:p>
            <a:r>
              <a:rPr lang="ru-RU" dirty="0"/>
              <a:t>П</a:t>
            </a:r>
            <a:r>
              <a:rPr lang="ru-RU" dirty="0" smtClean="0"/>
              <a:t>оявлению цифровых институтов персонализации образования и </a:t>
            </a:r>
            <a:r>
              <a:rPr lang="ru-RU" dirty="0" err="1" smtClean="0"/>
              <a:t>преадаптация</a:t>
            </a:r>
            <a:r>
              <a:rPr lang="ru-RU" dirty="0" smtClean="0"/>
              <a:t> . Совпадение ? Не думаю. </a:t>
            </a:r>
          </a:p>
          <a:p>
            <a:r>
              <a:rPr lang="ru-RU" dirty="0"/>
              <a:t>Ц</a:t>
            </a:r>
            <a:r>
              <a:rPr lang="ru-RU" dirty="0" smtClean="0"/>
              <a:t>ифра и обусловила эту эволюцию. </a:t>
            </a:r>
            <a:endParaRPr lang="ru-RU" dirty="0" smtClean="0"/>
          </a:p>
          <a:p>
            <a:pPr marL="0" indent="0" algn="r">
              <a:buNone/>
            </a:pPr>
            <a:r>
              <a:rPr lang="ru-RU" b="1" dirty="0" smtClean="0"/>
              <a:t>«</a:t>
            </a:r>
            <a:r>
              <a:rPr lang="en-US" b="1" dirty="0" err="1" smtClean="0"/>
              <a:t>Потомки</a:t>
            </a:r>
            <a:r>
              <a:rPr lang="en-US" b="1" dirty="0" smtClean="0"/>
              <a:t> </a:t>
            </a:r>
            <a:r>
              <a:rPr lang="en-US" b="1" dirty="0" err="1" smtClean="0"/>
              <a:t>бывают</a:t>
            </a:r>
            <a:r>
              <a:rPr lang="en-US" b="1" dirty="0" smtClean="0"/>
              <a:t> </a:t>
            </a:r>
            <a:r>
              <a:rPr lang="en-US" b="1" dirty="0" err="1" smtClean="0"/>
              <a:t>умнее</a:t>
            </a:r>
            <a:r>
              <a:rPr lang="en-US" b="1" dirty="0" smtClean="0"/>
              <a:t>, </a:t>
            </a:r>
            <a:r>
              <a:rPr lang="en-US" b="1" dirty="0" err="1" smtClean="0"/>
              <a:t>чем</a:t>
            </a:r>
            <a:r>
              <a:rPr lang="en-US" b="1" dirty="0" smtClean="0"/>
              <a:t> </a:t>
            </a:r>
            <a:r>
              <a:rPr lang="en-US" b="1" dirty="0" err="1" smtClean="0"/>
              <a:t>предки</a:t>
            </a:r>
            <a:r>
              <a:rPr lang="en-US" b="1" dirty="0" smtClean="0"/>
              <a:t>,</a:t>
            </a:r>
            <a:br>
              <a:rPr lang="en-US" b="1" dirty="0" smtClean="0"/>
            </a:br>
            <a:r>
              <a:rPr lang="en-US" b="1" dirty="0" err="1" smtClean="0"/>
              <a:t>Но</a:t>
            </a:r>
            <a:r>
              <a:rPr lang="en-US" b="1" dirty="0" smtClean="0"/>
              <a:t> </a:t>
            </a:r>
            <a:r>
              <a:rPr lang="en-US" b="1" dirty="0" err="1" smtClean="0"/>
              <a:t>случаи</a:t>
            </a:r>
            <a:r>
              <a:rPr lang="en-US" b="1" dirty="0" smtClean="0"/>
              <a:t> </a:t>
            </a:r>
            <a:r>
              <a:rPr lang="en-US" b="1" dirty="0" err="1" smtClean="0"/>
              <a:t>эти</a:t>
            </a:r>
            <a:r>
              <a:rPr lang="en-US" b="1" dirty="0" smtClean="0"/>
              <a:t> </a:t>
            </a:r>
            <a:r>
              <a:rPr lang="en-US" b="1" dirty="0" err="1" smtClean="0"/>
              <a:t>сравнительно</a:t>
            </a:r>
            <a:r>
              <a:rPr lang="en-US" b="1" dirty="0" smtClean="0"/>
              <a:t> </a:t>
            </a:r>
            <a:r>
              <a:rPr lang="en-US" b="1" dirty="0" err="1" smtClean="0"/>
              <a:t>редки</a:t>
            </a:r>
            <a:r>
              <a:rPr lang="ru-RU" b="1" dirty="0" smtClean="0"/>
              <a:t>» </a:t>
            </a:r>
            <a:br>
              <a:rPr lang="ru-RU" b="1" dirty="0" smtClean="0"/>
            </a:br>
            <a:r>
              <a:rPr lang="ru-RU" b="1" dirty="0" smtClean="0"/>
              <a:t>(Р. Муха)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aadamsky@rambler.ru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Адамский А.И.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1BCC8-603B-0C4C-9480-050FEBC9234A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600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Схема цифрового института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А что взамен? Онтология </a:t>
            </a:r>
            <a:r>
              <a:rPr lang="ru-RU" dirty="0" err="1" smtClean="0"/>
              <a:t>цифорвых</a:t>
            </a:r>
            <a:r>
              <a:rPr lang="ru-RU" dirty="0" smtClean="0"/>
              <a:t> институтов образовательной политики. Человек может себя реализовать в цифровом институте ОП только через онтологию. </a:t>
            </a:r>
          </a:p>
          <a:p>
            <a:r>
              <a:rPr lang="ru-RU" dirty="0" smtClean="0"/>
              <a:t>Антропология ОП это и есть онтология Человека в современном неопределенном и непредсказуемом будущем. Онтологическое самоопределение. </a:t>
            </a:r>
          </a:p>
          <a:p>
            <a:r>
              <a:rPr lang="ru-RU" dirty="0" smtClean="0"/>
              <a:t>В этом и проблематика и вызов культурно-исторической концепции и </a:t>
            </a:r>
            <a:r>
              <a:rPr lang="ru-RU" dirty="0" err="1" smtClean="0"/>
              <a:t>деятельностному</a:t>
            </a:r>
            <a:r>
              <a:rPr lang="ru-RU" dirty="0" smtClean="0"/>
              <a:t> подходу. </a:t>
            </a:r>
          </a:p>
          <a:p>
            <a:r>
              <a:rPr lang="ru-RU" dirty="0" smtClean="0"/>
              <a:t>Мы научились проектировать Деятельность, но </a:t>
            </a:r>
            <a:r>
              <a:rPr lang="mr-IN" dirty="0" smtClean="0"/>
              <a:t>–</a:t>
            </a:r>
            <a:r>
              <a:rPr lang="ru-RU" dirty="0" smtClean="0"/>
              <a:t> в Де имманентно присутствует норма. Имманентно </a:t>
            </a:r>
            <a:r>
              <a:rPr lang="mr-IN" dirty="0" smtClean="0"/>
              <a:t>–</a:t>
            </a:r>
            <a:r>
              <a:rPr lang="ru-RU" dirty="0" smtClean="0"/>
              <a:t> не значит, что норма действует сама по себе.</a:t>
            </a:r>
          </a:p>
          <a:p>
            <a:r>
              <a:rPr lang="ru-RU" dirty="0" smtClean="0"/>
              <a:t>Ее нужно «вынуть» из Де, объективировать, обобщить, оформить как всеобщее </a:t>
            </a:r>
            <a:r>
              <a:rPr lang="mr-IN" dirty="0" smtClean="0"/>
              <a:t>–</a:t>
            </a:r>
            <a:r>
              <a:rPr lang="ru-RU" dirty="0" smtClean="0"/>
              <a:t> формализовать и привести в снятую форму (Л.С. Выготский) </a:t>
            </a:r>
          </a:p>
          <a:p>
            <a:pPr algn="r"/>
            <a:r>
              <a:rPr lang="ru-RU" b="1" dirty="0" smtClean="0"/>
              <a:t>«</a:t>
            </a:r>
            <a:r>
              <a:rPr lang="en-US" b="1" dirty="0" err="1" smtClean="0"/>
              <a:t>Как-то</a:t>
            </a:r>
            <a:r>
              <a:rPr lang="en-US" b="1" dirty="0" smtClean="0"/>
              <a:t> </a:t>
            </a:r>
            <a:r>
              <a:rPr lang="en-US" b="1" dirty="0" err="1" smtClean="0"/>
              <a:t>раз</a:t>
            </a:r>
            <a:r>
              <a:rPr lang="en-US" b="1" dirty="0" smtClean="0"/>
              <a:t> </a:t>
            </a:r>
            <a:r>
              <a:rPr lang="en-US" b="1" dirty="0" err="1" smtClean="0"/>
              <a:t>в</a:t>
            </a:r>
            <a:r>
              <a:rPr lang="en-US" b="1" dirty="0" smtClean="0"/>
              <a:t> </a:t>
            </a:r>
            <a:r>
              <a:rPr lang="en-US" b="1" dirty="0" err="1" smtClean="0"/>
              <a:t>одной</a:t>
            </a:r>
            <a:r>
              <a:rPr lang="en-US" b="1" dirty="0" smtClean="0"/>
              <a:t> </a:t>
            </a:r>
            <a:r>
              <a:rPr lang="en-US" b="1" dirty="0" err="1" smtClean="0"/>
              <a:t>Стране</a:t>
            </a:r>
            <a:r>
              <a:rPr lang="ru-RU" b="1" dirty="0" smtClean="0">
                <a:effectLst/>
              </a:rPr>
              <a:t/>
            </a:r>
            <a:br>
              <a:rPr lang="ru-RU" b="1" dirty="0" smtClean="0">
                <a:effectLst/>
              </a:rPr>
            </a:br>
            <a:r>
              <a:rPr lang="ru-RU" b="1" dirty="0" smtClean="0">
                <a:effectLst/>
              </a:rPr>
              <a:t>Все решили больше не» (Р. Муха) 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aadamsky@rambler.ru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Адамский А.И.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1BCC8-603B-0C4C-9480-050FEBC9234A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4964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1623</TotalTime>
  <Words>806</Words>
  <Application>Microsoft Macintosh PowerPoint</Application>
  <PresentationFormat>Экран (4:3)</PresentationFormat>
  <Paragraphs>91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Проект городского образовательного сообщества</vt:lpstr>
      <vt:lpstr>Строительство новых городских отношений </vt:lpstr>
      <vt:lpstr>Требования и ожидания от образования</vt:lpstr>
      <vt:lpstr>Развитие как задача</vt:lpstr>
      <vt:lpstr> Проблема границ актуального\ближайшего – они движутся</vt:lpstr>
      <vt:lpstr>Развивающее образование </vt:lpstr>
      <vt:lpstr>Развивающее образование – пока не экосистема (инститционально)</vt:lpstr>
      <vt:lpstr>Дети – источник норм будущего</vt:lpstr>
      <vt:lpstr>Схема цифрового института</vt:lpstr>
      <vt:lpstr>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городского образовательного сообщества</dc:title>
  <dc:creator>Apple</dc:creator>
  <cp:lastModifiedBy>Apple</cp:lastModifiedBy>
  <cp:revision>9</cp:revision>
  <dcterms:created xsi:type="dcterms:W3CDTF">2019-11-25T23:50:47Z</dcterms:created>
  <dcterms:modified xsi:type="dcterms:W3CDTF">2019-11-27T02:54:31Z</dcterms:modified>
</cp:coreProperties>
</file>