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64" r:id="rId4"/>
    <p:sldId id="258" r:id="rId5"/>
    <p:sldId id="260" r:id="rId6"/>
    <p:sldId id="261" r:id="rId7"/>
    <p:sldId id="262" r:id="rId8"/>
    <p:sldId id="263" r:id="rId9"/>
    <p:sldId id="265" r:id="rId10"/>
    <p:sldId id="266" r:id="rId11"/>
    <p:sldId id="267" r:id="rId1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154" autoAdjust="0"/>
  </p:normalViewPr>
  <p:slideViewPr>
    <p:cSldViewPr>
      <p:cViewPr varScale="1">
        <p:scale>
          <a:sx n="88" d="100"/>
          <a:sy n="88" d="100"/>
        </p:scale>
        <p:origin x="-162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12CB9D-3F02-40FB-BCF7-F485889F98F5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B54F67A-710B-4400-A0D6-8C9E11692C15}">
      <dgm:prSet phldrT="[Текст]"/>
      <dgm:spPr/>
      <dgm:t>
        <a:bodyPr/>
        <a:lstStyle/>
        <a:p>
          <a:pPr algn="just" rtl="0"/>
          <a:r>
            <a:rPr lang="ru-RU" i="0" u="none" strike="noStrike" cap="none" dirty="0" smtClean="0">
              <a:solidFill>
                <a:schemeClr val="dk1"/>
              </a:solidFill>
              <a:latin typeface="Verdana" pitchFamily="34" charset="0"/>
              <a:ea typeface="Verdana" pitchFamily="34" charset="0"/>
              <a:cs typeface="Verdana" pitchFamily="34" charset="0"/>
              <a:sym typeface="Trebuchet MS"/>
            </a:rPr>
            <a:t>Г</a:t>
          </a:r>
          <a:r>
            <a:rPr lang="ru-RU" dirty="0" smtClean="0">
              <a:solidFill>
                <a:schemeClr val="dk1"/>
              </a:solidFill>
              <a:latin typeface="Verdana" pitchFamily="34" charset="0"/>
              <a:ea typeface="Verdana" pitchFamily="34" charset="0"/>
              <a:cs typeface="Verdana" pitchFamily="34" charset="0"/>
              <a:sym typeface="Trebuchet MS"/>
            </a:rPr>
            <a:t>РАНТ -средства, безвозмездно передаваемые дарителем (фондом, корпорацией, правительственным учреждением или частным лицом) некоммерческой организации или частному лицу для выполнения конкретной работы </a:t>
          </a:r>
          <a:endParaRPr lang="ru-RU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87C56C53-0BE4-4FAB-9CFC-5D484D4CE6D6}" type="parTrans" cxnId="{6100BDE7-0651-4955-9ABE-3746CE453386}">
      <dgm:prSet/>
      <dgm:spPr/>
      <dgm:t>
        <a:bodyPr/>
        <a:lstStyle/>
        <a:p>
          <a:endParaRPr lang="ru-RU"/>
        </a:p>
      </dgm:t>
    </dgm:pt>
    <dgm:pt modelId="{3240F18C-1AFD-4E54-B1B3-5F150708587C}" type="sibTrans" cxnId="{6100BDE7-0651-4955-9ABE-3746CE453386}">
      <dgm:prSet/>
      <dgm:spPr/>
      <dgm:t>
        <a:bodyPr/>
        <a:lstStyle/>
        <a:p>
          <a:endParaRPr lang="ru-RU"/>
        </a:p>
      </dgm:t>
    </dgm:pt>
    <dgm:pt modelId="{E8BF5EC0-2B2A-412F-99EA-FF5A81219F0B}">
      <dgm:prSet phldrT="[Текст]"/>
      <dgm:spPr/>
      <dgm:t>
        <a:bodyPr/>
        <a:lstStyle/>
        <a:p>
          <a:pPr algn="just"/>
          <a:r>
            <a:rPr lang="ru-RU" dirty="0" smtClean="0">
              <a:solidFill>
                <a:schemeClr val="dk1"/>
              </a:solidFill>
              <a:latin typeface="Verdana" pitchFamily="34" charset="0"/>
              <a:ea typeface="Verdana" pitchFamily="34" charset="0"/>
              <a:cs typeface="Verdana" pitchFamily="34" charset="0"/>
              <a:sym typeface="Trebuchet MS"/>
            </a:rPr>
            <a:t>ЗАЯВКА – письменное обращение с просьбой о выделении гранта. Заявка необходима для того, чтобы убедить </a:t>
          </a:r>
          <a:r>
            <a:rPr lang="ru-RU" dirty="0" err="1" smtClean="0">
              <a:solidFill>
                <a:schemeClr val="dk1"/>
              </a:solidFill>
              <a:latin typeface="Verdana" pitchFamily="34" charset="0"/>
              <a:ea typeface="Verdana" pitchFamily="34" charset="0"/>
              <a:cs typeface="Verdana" pitchFamily="34" charset="0"/>
              <a:sym typeface="Trebuchet MS"/>
            </a:rPr>
            <a:t>грантодателя</a:t>
          </a:r>
          <a:r>
            <a:rPr lang="ru-RU" dirty="0" smtClean="0">
              <a:solidFill>
                <a:schemeClr val="dk1"/>
              </a:solidFill>
              <a:latin typeface="Verdana" pitchFamily="34" charset="0"/>
              <a:ea typeface="Verdana" pitchFamily="34" charset="0"/>
              <a:cs typeface="Verdana" pitchFamily="34" charset="0"/>
              <a:sym typeface="Trebuchet MS"/>
            </a:rPr>
            <a:t> вложить деньги в ваш проект</a:t>
          </a:r>
          <a:endParaRPr lang="ru-RU" dirty="0">
            <a:solidFill>
              <a:schemeClr val="dk1"/>
            </a:solidFill>
            <a:latin typeface="Verdana" pitchFamily="34" charset="0"/>
            <a:ea typeface="Verdana" pitchFamily="34" charset="0"/>
            <a:cs typeface="Verdana" pitchFamily="34" charset="0"/>
            <a:sym typeface="Trebuchet MS"/>
          </a:endParaRPr>
        </a:p>
      </dgm:t>
    </dgm:pt>
    <dgm:pt modelId="{8AE4D565-139D-4FF1-8AF9-422EFCBF819E}" type="parTrans" cxnId="{16B909A1-0644-43F3-8965-10F8D5FDF881}">
      <dgm:prSet/>
      <dgm:spPr/>
      <dgm:t>
        <a:bodyPr/>
        <a:lstStyle/>
        <a:p>
          <a:endParaRPr lang="ru-RU"/>
        </a:p>
      </dgm:t>
    </dgm:pt>
    <dgm:pt modelId="{4F6EC188-12DB-47D0-A07C-E8AD1158BBAE}" type="sibTrans" cxnId="{16B909A1-0644-43F3-8965-10F8D5FDF881}">
      <dgm:prSet/>
      <dgm:spPr/>
      <dgm:t>
        <a:bodyPr/>
        <a:lstStyle/>
        <a:p>
          <a:endParaRPr lang="ru-RU"/>
        </a:p>
      </dgm:t>
    </dgm:pt>
    <dgm:pt modelId="{D23490EB-1304-44B7-9B65-AA2ED2486485}" type="pres">
      <dgm:prSet presAssocID="{DA12CB9D-3F02-40FB-BCF7-F485889F98F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3EFE76-96AF-4B00-A3EC-26FFB23FA618}" type="pres">
      <dgm:prSet presAssocID="{5B54F67A-710B-4400-A0D6-8C9E11692C15}" presName="parentText" presStyleLbl="node1" presStyleIdx="0" presStyleCnt="2" custLinFactY="-2617" custLinFactNeighborX="-5976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8FC28D-85B4-459B-85C4-BB7115618747}" type="pres">
      <dgm:prSet presAssocID="{3240F18C-1AFD-4E54-B1B3-5F150708587C}" presName="spacer" presStyleCnt="0"/>
      <dgm:spPr/>
    </dgm:pt>
    <dgm:pt modelId="{53302453-4BF1-4E08-9040-83DD7B193022}" type="pres">
      <dgm:prSet presAssocID="{E8BF5EC0-2B2A-412F-99EA-FF5A81219F0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B909A1-0644-43F3-8965-10F8D5FDF881}" srcId="{DA12CB9D-3F02-40FB-BCF7-F485889F98F5}" destId="{E8BF5EC0-2B2A-412F-99EA-FF5A81219F0B}" srcOrd="1" destOrd="0" parTransId="{8AE4D565-139D-4FF1-8AF9-422EFCBF819E}" sibTransId="{4F6EC188-12DB-47D0-A07C-E8AD1158BBAE}"/>
    <dgm:cxn modelId="{456E41D1-B74D-4A22-A9C5-8E8E63D8B34B}" type="presOf" srcId="{E8BF5EC0-2B2A-412F-99EA-FF5A81219F0B}" destId="{53302453-4BF1-4E08-9040-83DD7B193022}" srcOrd="0" destOrd="0" presId="urn:microsoft.com/office/officeart/2005/8/layout/vList2"/>
    <dgm:cxn modelId="{966A590D-C533-4EA0-84BD-567AE6058B2E}" type="presOf" srcId="{5B54F67A-710B-4400-A0D6-8C9E11692C15}" destId="{043EFE76-96AF-4B00-A3EC-26FFB23FA618}" srcOrd="0" destOrd="0" presId="urn:microsoft.com/office/officeart/2005/8/layout/vList2"/>
    <dgm:cxn modelId="{6F6AA14B-7AE3-4FBC-B3A3-9BE292EF71CA}" type="presOf" srcId="{DA12CB9D-3F02-40FB-BCF7-F485889F98F5}" destId="{D23490EB-1304-44B7-9B65-AA2ED2486485}" srcOrd="0" destOrd="0" presId="urn:microsoft.com/office/officeart/2005/8/layout/vList2"/>
    <dgm:cxn modelId="{6100BDE7-0651-4955-9ABE-3746CE453386}" srcId="{DA12CB9D-3F02-40FB-BCF7-F485889F98F5}" destId="{5B54F67A-710B-4400-A0D6-8C9E11692C15}" srcOrd="0" destOrd="0" parTransId="{87C56C53-0BE4-4FAB-9CFC-5D484D4CE6D6}" sibTransId="{3240F18C-1AFD-4E54-B1B3-5F150708587C}"/>
    <dgm:cxn modelId="{939C9197-6039-40F4-983E-3EC41B9C87A3}" type="presParOf" srcId="{D23490EB-1304-44B7-9B65-AA2ED2486485}" destId="{043EFE76-96AF-4B00-A3EC-26FFB23FA618}" srcOrd="0" destOrd="0" presId="urn:microsoft.com/office/officeart/2005/8/layout/vList2"/>
    <dgm:cxn modelId="{B9651317-9168-4737-9FDD-6178F3672AE0}" type="presParOf" srcId="{D23490EB-1304-44B7-9B65-AA2ED2486485}" destId="{278FC28D-85B4-459B-85C4-BB7115618747}" srcOrd="1" destOrd="0" presId="urn:microsoft.com/office/officeart/2005/8/layout/vList2"/>
    <dgm:cxn modelId="{73D66F51-8C3E-49BD-A1E8-5B5E4A837030}" type="presParOf" srcId="{D23490EB-1304-44B7-9B65-AA2ED2486485}" destId="{53302453-4BF1-4E08-9040-83DD7B19302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3EFE76-96AF-4B00-A3EC-26FFB23FA618}">
      <dsp:nvSpPr>
        <dsp:cNvPr id="0" name=""/>
        <dsp:cNvSpPr/>
      </dsp:nvSpPr>
      <dsp:spPr>
        <a:xfrm>
          <a:off x="0" y="307806"/>
          <a:ext cx="8215370" cy="1904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i="0" u="none" strike="noStrike" kern="1200" cap="none" dirty="0" smtClean="0">
              <a:solidFill>
                <a:schemeClr val="dk1"/>
              </a:solidFill>
              <a:latin typeface="Verdana" pitchFamily="34" charset="0"/>
              <a:ea typeface="Verdana" pitchFamily="34" charset="0"/>
              <a:cs typeface="Verdana" pitchFamily="34" charset="0"/>
              <a:sym typeface="Trebuchet MS"/>
            </a:rPr>
            <a:t>Г</a:t>
          </a:r>
          <a:r>
            <a:rPr lang="ru-RU" sz="2200" kern="1200" dirty="0" smtClean="0">
              <a:solidFill>
                <a:schemeClr val="dk1"/>
              </a:solidFill>
              <a:latin typeface="Verdana" pitchFamily="34" charset="0"/>
              <a:ea typeface="Verdana" pitchFamily="34" charset="0"/>
              <a:cs typeface="Verdana" pitchFamily="34" charset="0"/>
              <a:sym typeface="Trebuchet MS"/>
            </a:rPr>
            <a:t>РАНТ -средства, безвозмездно передаваемые дарителем (фондом, корпорацией, правительственным учреждением или частным лицом) некоммерческой организации или частному лицу для выполнения конкретной работы </a:t>
          </a:r>
          <a:endParaRPr lang="ru-RU" sz="22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0" y="307806"/>
        <a:ext cx="8215370" cy="1904760"/>
      </dsp:txXfrm>
    </dsp:sp>
    <dsp:sp modelId="{53302453-4BF1-4E08-9040-83DD7B193022}">
      <dsp:nvSpPr>
        <dsp:cNvPr id="0" name=""/>
        <dsp:cNvSpPr/>
      </dsp:nvSpPr>
      <dsp:spPr>
        <a:xfrm>
          <a:off x="0" y="2389133"/>
          <a:ext cx="8215370" cy="1904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dk1"/>
              </a:solidFill>
              <a:latin typeface="Verdana" pitchFamily="34" charset="0"/>
              <a:ea typeface="Verdana" pitchFamily="34" charset="0"/>
              <a:cs typeface="Verdana" pitchFamily="34" charset="0"/>
              <a:sym typeface="Trebuchet MS"/>
            </a:rPr>
            <a:t>ЗАЯВКА – письменное обращение с просьбой о выделении гранта. Заявка необходима для того, чтобы убедить </a:t>
          </a:r>
          <a:r>
            <a:rPr lang="ru-RU" sz="2200" kern="1200" dirty="0" err="1" smtClean="0">
              <a:solidFill>
                <a:schemeClr val="dk1"/>
              </a:solidFill>
              <a:latin typeface="Verdana" pitchFamily="34" charset="0"/>
              <a:ea typeface="Verdana" pitchFamily="34" charset="0"/>
              <a:cs typeface="Verdana" pitchFamily="34" charset="0"/>
              <a:sym typeface="Trebuchet MS"/>
            </a:rPr>
            <a:t>грантодателя</a:t>
          </a:r>
          <a:r>
            <a:rPr lang="ru-RU" sz="2200" kern="1200" dirty="0" smtClean="0">
              <a:solidFill>
                <a:schemeClr val="dk1"/>
              </a:solidFill>
              <a:latin typeface="Verdana" pitchFamily="34" charset="0"/>
              <a:ea typeface="Verdana" pitchFamily="34" charset="0"/>
              <a:cs typeface="Verdana" pitchFamily="34" charset="0"/>
              <a:sym typeface="Trebuchet MS"/>
            </a:rPr>
            <a:t> вложить деньги в ваш проект</a:t>
          </a:r>
          <a:endParaRPr lang="ru-RU" sz="2200" kern="1200" dirty="0">
            <a:solidFill>
              <a:schemeClr val="dk1"/>
            </a:solidFill>
            <a:latin typeface="Verdana" pitchFamily="34" charset="0"/>
            <a:ea typeface="Verdana" pitchFamily="34" charset="0"/>
            <a:cs typeface="Verdana" pitchFamily="34" charset="0"/>
            <a:sym typeface="Trebuchet MS"/>
          </a:endParaRPr>
        </a:p>
      </dsp:txBody>
      <dsp:txXfrm>
        <a:off x="0" y="2389133"/>
        <a:ext cx="8215370" cy="1904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21" name="Shape 3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dirty="0"/>
              <a:t>Ведется ли </a:t>
            </a:r>
            <a:r>
              <a:rPr lang="ru-RU" dirty="0" err="1"/>
              <a:t>грантовая</a:t>
            </a:r>
            <a:r>
              <a:rPr lang="ru-RU" dirty="0"/>
              <a:t> деятельность ? (вопрос к присутствующим). Договоримся о понятиях.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dirty="0"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Басня Оливье Клерка о «лягушке в кипятке» основывается на реальном физическом эксперименте: «Если скорость нагрева температуры воды не превышает 0,02 </a:t>
            </a:r>
            <a:r>
              <a:rPr lang="ru-RU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ºC 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минуту, лягушка продолжает сидеть в кастрюле и умирает в конце варки. При большей скорости она выпрыгивает и остается в живых». </a:t>
            </a:r>
            <a:br>
              <a:rPr lang="ru-RU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 объясняет Оливье Клерк, если положить лягушку в кастрюлю с водой и нагревать ее постепенно, она будет постепенно повышать температуру своего тела. Когда вода начнет закипать, лягушка больше не сможет контролировать температуру своего тела и попытается выпрыгнуть. К сожалению, лягушка уже растратила все свои силы и ей не хватает финального импульса, чтобы выпрыгнуть из кастрюли. Лягушка умирает в кипятке, не предприняв ничего, чтобы спастись и остаться живой. </a:t>
            </a:r>
          </a:p>
        </p:txBody>
      </p:sp>
      <p:sp>
        <p:nvSpPr>
          <p:cNvPr id="279" name="Shape 27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</a:t>
            </a:fld>
            <a:endParaRPr lang="ru-R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dirty="0"/>
              <a:t>Почему другие школы не участвуют? Подмена целей – сложность в написании заявки. Пояснения по каждому гранту – не всегда цель совпадает. Например, краевой конкурс доп. Программ – не подошли по формальным признакам, территория </a:t>
            </a:r>
            <a:r>
              <a:rPr lang="ru-RU" dirty="0" err="1"/>
              <a:t>русала</a:t>
            </a:r>
            <a:r>
              <a:rPr lang="ru-RU" dirty="0"/>
              <a:t> – ориентация на внеурочную деятельность, хотя была потребность в изменении учебного пространства. Конкурс юных техников – генерация некоторых идей происходила на ходу, без предварительных наработок.</a:t>
            </a:r>
            <a:br>
              <a:rPr lang="ru-RU" dirty="0"/>
            </a:br>
            <a:endParaRPr lang="ru-RU" dirty="0"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ru-RU"/>
              <a:t>Почему другие школы не учавствуют? Подмена целей – сложность в написании заявки. Пояснения по каждому гранту – не всегда цель совпадает. Например, краевой конкурс доп. Программ – не подошли по формальным признакам,хотя все грантодатели организуют семинары с разъяснениями, так как они заинтересованы в раздаче денег;  территория русала – ориентация на внеурочную деятельность, хотя была потребность в изменении учебного пространства. Конкурс юных техников – генерация некоторых идей происходила на ходу, без предварительных наработок.</a:t>
            </a:r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/>
        </p:nvSpPr>
        <p:spPr>
          <a:xfrm>
            <a:off x="933366" y="548679"/>
            <a:ext cx="7023010" cy="40318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00" b="1" i="0" u="none" strike="noStrike" cap="none" dirty="0">
              <a:solidFill>
                <a:schemeClr val="dk1"/>
              </a:solidFill>
              <a:latin typeface="Trebuchet MS" pitchFamily="34" charset="0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3200" b="1" i="0" u="none" strike="noStrike" cap="none" dirty="0">
              <a:solidFill>
                <a:schemeClr val="dk1"/>
              </a:solidFill>
              <a:latin typeface="Trebuchet MS" pitchFamily="34" charset="0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5400" b="1" i="0" u="none" strike="noStrike" cap="none" dirty="0">
                <a:solidFill>
                  <a:schemeClr val="dk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rebuchet MS"/>
              </a:rPr>
              <a:t>ГРАНТОВАЯ </a:t>
            </a:r>
            <a:r>
              <a:rPr lang="ru-RU" sz="5400" b="1" i="0" u="none" strike="noStrike" cap="none" dirty="0" smtClean="0">
                <a:solidFill>
                  <a:schemeClr val="dk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rebuchet MS"/>
              </a:rPr>
              <a:t>ДЕЯТЕЛЬНОСТЬ</a:t>
            </a:r>
            <a:endParaRPr lang="ru-RU" sz="5400" b="1" i="0" u="none" strike="noStrike" cap="none" dirty="0">
              <a:solidFill>
                <a:schemeClr val="dk1"/>
              </a:solidFill>
              <a:latin typeface="Verdana" pitchFamily="34" charset="0"/>
              <a:ea typeface="Verdana" pitchFamily="34" charset="0"/>
              <a:cs typeface="Verdana" pitchFamily="34" charset="0"/>
              <a:sym typeface="Trebuchet MS"/>
            </a:endParaRPr>
          </a:p>
        </p:txBody>
      </p:sp>
      <p:pic>
        <p:nvPicPr>
          <p:cNvPr id="90" name="Shape 90" descr="https://lh4.googleusercontent.com/vUr1uor7hDntiTNT0-MwmXMnZVTPNUN5o9ICSQ-KDU53q99D6MfgFvmXmYT8n3HXtJjrxYhfBGS1jV8qFfa7fzO_v9F4krLKKeO2KOMJZ_YM188UfJZFhxeI14oxL72VbqzBZV6PQL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4480" y="3286124"/>
            <a:ext cx="5786478" cy="2934577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/>
        </p:nvSpPr>
        <p:spPr>
          <a:xfrm>
            <a:off x="775125" y="6001800"/>
            <a:ext cx="7339500" cy="85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ru-RU" sz="180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/>
          <p:nvPr/>
        </p:nvSpPr>
        <p:spPr>
          <a:xfrm>
            <a:off x="179500" y="214290"/>
            <a:ext cx="8568900" cy="121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400" b="1" dirty="0">
                <a:solidFill>
                  <a:schemeClr val="dk1"/>
                </a:solidFill>
                <a:latin typeface="Trebuchet MS" pitchFamily="34" charset="0"/>
                <a:ea typeface="Calibri"/>
                <a:cs typeface="Calibri"/>
                <a:sym typeface="Calibri"/>
              </a:rPr>
              <a:t>ПРЕИМУЩЕСТВА ГРАНТОВОЙ  (КОНКУРСНОЙ)ДЕЯТЕЛЬНОСТИ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400" b="1" dirty="0">
                <a:solidFill>
                  <a:schemeClr val="dk1"/>
                </a:solidFill>
                <a:latin typeface="Trebuchet MS" pitchFamily="34" charset="0"/>
                <a:ea typeface="Calibri"/>
                <a:cs typeface="Calibri"/>
                <a:sym typeface="Calibri"/>
              </a:rPr>
              <a:t>В ОБЩЕОБРАЗОВАТЕЛЬНОЙ ОРГАНИЗАЦИИ:</a:t>
            </a:r>
          </a:p>
        </p:txBody>
      </p:sp>
      <p:sp>
        <p:nvSpPr>
          <p:cNvPr id="324" name="Shape 324"/>
          <p:cNvSpPr txBox="1"/>
          <p:nvPr/>
        </p:nvSpPr>
        <p:spPr>
          <a:xfrm>
            <a:off x="419500" y="1404396"/>
            <a:ext cx="8043600" cy="5025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76250" algn="just"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Char char="●"/>
            </a:pPr>
            <a:r>
              <a:rPr lang="ru-RU" sz="23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Альтернативная форма финансирования  учреждения</a:t>
            </a:r>
          </a:p>
          <a:p>
            <a:pPr marL="457200" marR="0" lvl="0" indent="-476250" algn="just"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Char char="●"/>
            </a:pPr>
            <a:r>
              <a:rPr lang="ru-RU" sz="23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Соответствие принципам программно-ориентированного бюджета</a:t>
            </a:r>
          </a:p>
          <a:p>
            <a:pPr marL="457200" marR="0" lvl="0" indent="-476250" algn="just"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Char char="●"/>
            </a:pPr>
            <a:r>
              <a:rPr lang="ru-RU" sz="23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Стимулирование инициативы и творческой активности педагогов</a:t>
            </a:r>
          </a:p>
          <a:p>
            <a:pPr marL="457200" marR="0" lvl="0" indent="-476250" algn="just"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Char char="●"/>
            </a:pPr>
            <a:r>
              <a:rPr lang="ru-RU" sz="23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Повышение качества урочной и неурочной деятельности</a:t>
            </a:r>
          </a:p>
          <a:p>
            <a:pPr marL="457200" marR="0" lvl="0" indent="-476250" algn="just"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Char char="●"/>
            </a:pPr>
            <a:r>
              <a:rPr lang="ru-RU" sz="23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Накопление практического  опыта использования системы грантов и конкурсов</a:t>
            </a:r>
          </a:p>
          <a:p>
            <a:pPr marL="457200" marR="0" lvl="0" indent="-476250" algn="just"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Char char="●"/>
            </a:pPr>
            <a:r>
              <a:rPr lang="ru-RU" sz="23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Наращивание методического потенциала   общеобразовательного учреждения</a:t>
            </a:r>
          </a:p>
          <a:p>
            <a:pPr marL="457200" marR="0" lvl="0" indent="-476250" algn="just"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Char char="●"/>
            </a:pPr>
            <a:r>
              <a:rPr lang="ru-RU" sz="23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Формирование сплоченной команды педагогов, способных на решение разноплановых задач</a:t>
            </a:r>
          </a:p>
          <a:p>
            <a:pPr marL="457200" marR="0" lvl="0" indent="-476250" algn="just"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Char char="●"/>
            </a:pPr>
            <a:r>
              <a:rPr lang="ru-RU" sz="23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Профессиональный рост  педагогов </a:t>
            </a:r>
          </a:p>
          <a:p>
            <a:pPr marL="457200" marR="0" lvl="0" indent="-457200" algn="just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5" name="Shape 325" descr="https://lh4.googleusercontent.com/vUr1uor7hDntiTNT0-MwmXMnZVTPNUN5o9ICSQ-KDU53q99D6MfgFvmXmYT8n3HXtJjrxYhfBGS1jV8qFfa7fzO_v9F4krLKKeO2KOMJZ_YM188UfJZFhxeI14oxL72VbqzBZV6PQL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22056" y="5949360"/>
            <a:ext cx="1842300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/>
          <p:nvPr/>
        </p:nvSpPr>
        <p:spPr>
          <a:xfrm>
            <a:off x="510700" y="188651"/>
            <a:ext cx="8093700" cy="99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4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НЕДОСТАТКИ СУЩЕСТВУЮЩИХ ФОРМ ГРАНТОВОЙ (КОНКУРСНОЙ) ДЕЯТЕЛЬНОСТИ:</a:t>
            </a:r>
          </a:p>
        </p:txBody>
      </p:sp>
      <p:sp>
        <p:nvSpPr>
          <p:cNvPr id="331" name="Shape 331"/>
          <p:cNvSpPr/>
          <p:nvPr/>
        </p:nvSpPr>
        <p:spPr>
          <a:xfrm>
            <a:off x="214282" y="1142984"/>
            <a:ext cx="8332380" cy="532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69900" algn="just"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Char char="●"/>
            </a:pPr>
            <a:r>
              <a:rPr lang="ru-RU" sz="22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Отсутствие общей системности действий при осуществлении </a:t>
            </a:r>
            <a:r>
              <a:rPr lang="ru-RU" sz="22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грантовой</a:t>
            </a:r>
            <a:r>
              <a:rPr lang="ru-RU" sz="22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деятельности</a:t>
            </a:r>
          </a:p>
          <a:p>
            <a:pPr marL="457200" marR="0" lvl="0" indent="-469900" algn="just"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Char char="●"/>
            </a:pPr>
            <a:r>
              <a:rPr lang="ru-RU" sz="22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Отсутствие ориентации команды на достижение единой цели</a:t>
            </a:r>
          </a:p>
          <a:p>
            <a:pPr marL="457200" marR="0" lvl="0" indent="-469900" algn="just"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Char char="●"/>
            </a:pPr>
            <a:r>
              <a:rPr lang="ru-RU" sz="22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Трудоемкость оформления крупных проектов, по сравнению с небольшими заявками, как следствие  - отказ от участия в масштабных грантах и конкурсах</a:t>
            </a:r>
          </a:p>
          <a:p>
            <a:pPr marL="457200" marR="0" lvl="0" indent="-469900" algn="just"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Char char="●"/>
            </a:pPr>
            <a:r>
              <a:rPr lang="ru-RU" sz="22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Отсутствие регламентации </a:t>
            </a:r>
            <a:r>
              <a:rPr lang="ru-RU" sz="22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грантовой</a:t>
            </a:r>
            <a:r>
              <a:rPr lang="ru-RU" sz="22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деятельности педагогов в общеобразовательном учреждении, недостаток инициативы со стороны руководства по вопросам, связанным с поощрением такой деятельности</a:t>
            </a:r>
          </a:p>
          <a:p>
            <a:pPr marL="457200" marR="0" lvl="0" indent="-469900" algn="just"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Char char="●"/>
            </a:pPr>
            <a:r>
              <a:rPr lang="ru-RU" sz="22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Потеря мотивации педагогов при отсутствии сильного руководителя </a:t>
            </a:r>
            <a:r>
              <a:rPr lang="ru-RU" sz="22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грантовой</a:t>
            </a:r>
            <a:r>
              <a:rPr lang="ru-RU" sz="22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деятельности</a:t>
            </a:r>
          </a:p>
          <a:p>
            <a:pPr marL="457200" marR="0" lvl="0" indent="-469900" algn="just"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Char char="●"/>
            </a:pPr>
            <a:r>
              <a:rPr lang="ru-RU" sz="22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Доминирование экономической составляющей как основного мотива для ведения </a:t>
            </a:r>
            <a:r>
              <a:rPr lang="ru-RU" sz="22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грантовой</a:t>
            </a:r>
            <a:r>
              <a:rPr lang="ru-RU" sz="22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деятельности</a:t>
            </a:r>
          </a:p>
        </p:txBody>
      </p:sp>
      <p:pic>
        <p:nvPicPr>
          <p:cNvPr id="332" name="Shape 332" descr="https://lh4.googleusercontent.com/vUr1uor7hDntiTNT0-MwmXMnZVTPNUN5o9ICSQ-KDU53q99D6MfgFvmXmYT8n3HXtJjrxYhfBGS1jV8qFfa7fzO_v9F4krLKKeO2KOMJZ_YM188UfJZFhxeI14oxL72VbqzBZV6PQL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22056" y="5949360"/>
            <a:ext cx="1842300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 descr="https://lh4.googleusercontent.com/vUr1uor7hDntiTNT0-MwmXMnZVTPNUN5o9ICSQ-KDU53q99D6MfgFvmXmYT8n3HXtJjrxYhfBGS1jV8qFfa7fzO_v9F4krLKKeO2KOMJZ_YM188UfJZFhxeI14oxL72VbqzBZV6PQL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22056" y="5949360"/>
            <a:ext cx="1842300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/>
        </p:nvSpPr>
        <p:spPr>
          <a:xfrm>
            <a:off x="157036" y="188640"/>
            <a:ext cx="6215099" cy="58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3200" dirty="0" smtClean="0">
                <a:solidFill>
                  <a:schemeClr val="dk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rebuchet MS"/>
              </a:rPr>
              <a:t>КЛЮЧЕВЫЕ ПОНЯТИЯ</a:t>
            </a:r>
            <a:endParaRPr lang="ru-RU" sz="3200" dirty="0">
              <a:solidFill>
                <a:schemeClr val="dk1"/>
              </a:solidFill>
              <a:latin typeface="Verdana" pitchFamily="34" charset="0"/>
              <a:ea typeface="Verdana" pitchFamily="34" charset="0"/>
              <a:cs typeface="Verdana" pitchFamily="34" charset="0"/>
              <a:sym typeface="Trebuchet MS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500034" y="1214422"/>
          <a:ext cx="8215370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/>
        </p:nvSpPr>
        <p:spPr>
          <a:xfrm>
            <a:off x="285720" y="332656"/>
            <a:ext cx="7429552" cy="95320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2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32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2" name="Shape 282"/>
          <p:cNvGrpSpPr/>
          <p:nvPr/>
        </p:nvGrpSpPr>
        <p:grpSpPr>
          <a:xfrm>
            <a:off x="1224700" y="1519359"/>
            <a:ext cx="6216349" cy="4624285"/>
            <a:chOff x="0" y="0"/>
            <a:chExt cx="6216349" cy="4624285"/>
          </a:xfrm>
        </p:grpSpPr>
        <p:sp>
          <p:nvSpPr>
            <p:cNvPr id="283" name="Shape 283"/>
            <p:cNvSpPr/>
            <p:nvPr/>
          </p:nvSpPr>
          <p:spPr>
            <a:xfrm>
              <a:off x="0" y="0"/>
              <a:ext cx="5283898" cy="1387285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4" name="Shape 284"/>
            <p:cNvSpPr txBox="1"/>
            <p:nvPr/>
          </p:nvSpPr>
          <p:spPr>
            <a:xfrm>
              <a:off x="40632" y="40632"/>
              <a:ext cx="4592552" cy="1306022"/>
            </a:xfrm>
            <a:prstGeom prst="rect">
              <a:avLst/>
            </a:prstGeom>
            <a:noFill/>
            <a:ln>
              <a:noFill/>
            </a:ln>
          </p:spPr>
          <p:txBody>
            <a:bodyPr lIns="80000" tIns="80000" rIns="80000" bIns="80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2400" b="1" dirty="0">
                  <a:solidFill>
                    <a:schemeClr val="dk1"/>
                  </a:solidFill>
                  <a:latin typeface="Trebuchet MS" pitchFamily="34" charset="0"/>
                  <a:ea typeface="Calibri"/>
                  <a:cs typeface="Calibri"/>
                  <a:sym typeface="Calibri"/>
                </a:rPr>
                <a:t>Необходимость в дополнительных ресурсах для образовательного процесса</a:t>
              </a:r>
            </a:p>
          </p:txBody>
        </p:sp>
        <p:sp>
          <p:nvSpPr>
            <p:cNvPr id="285" name="Shape 285"/>
            <p:cNvSpPr/>
            <p:nvPr/>
          </p:nvSpPr>
          <p:spPr>
            <a:xfrm>
              <a:off x="439014" y="1656178"/>
              <a:ext cx="5283898" cy="1387285"/>
            </a:xfrm>
            <a:prstGeom prst="roundRect">
              <a:avLst>
                <a:gd name="adj" fmla="val 10000"/>
              </a:avLst>
            </a:prstGeom>
            <a:solidFill>
              <a:srgbClr val="5DAEA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6" name="Shape 286"/>
            <p:cNvSpPr txBox="1"/>
            <p:nvPr/>
          </p:nvSpPr>
          <p:spPr>
            <a:xfrm>
              <a:off x="479645" y="1696810"/>
              <a:ext cx="4582167" cy="1306022"/>
            </a:xfrm>
            <a:prstGeom prst="rect">
              <a:avLst/>
            </a:prstGeom>
            <a:noFill/>
            <a:ln>
              <a:noFill/>
            </a:ln>
          </p:spPr>
          <p:txBody>
            <a:bodyPr lIns="80000" tIns="80000" rIns="80000" bIns="80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2400" b="1" dirty="0">
                  <a:solidFill>
                    <a:schemeClr val="dk1"/>
                  </a:solidFill>
                  <a:latin typeface="Trebuchet MS" pitchFamily="34" charset="0"/>
                  <a:ea typeface="Calibri"/>
                  <a:cs typeface="Calibri"/>
                  <a:sym typeface="Calibri"/>
                </a:rPr>
                <a:t>Ясные перспективы прикладного применения результатов </a:t>
              </a:r>
            </a:p>
          </p:txBody>
        </p:sp>
        <p:sp>
          <p:nvSpPr>
            <p:cNvPr id="287" name="Shape 287"/>
            <p:cNvSpPr/>
            <p:nvPr/>
          </p:nvSpPr>
          <p:spPr>
            <a:xfrm>
              <a:off x="932451" y="3237000"/>
              <a:ext cx="5283898" cy="1387285"/>
            </a:xfrm>
            <a:prstGeom prst="roundRect">
              <a:avLst>
                <a:gd name="adj" fmla="val 10000"/>
              </a:avLst>
            </a:prstGeom>
            <a:solidFill>
              <a:srgbClr val="7F63A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8" name="Shape 288"/>
            <p:cNvSpPr txBox="1"/>
            <p:nvPr/>
          </p:nvSpPr>
          <p:spPr>
            <a:xfrm>
              <a:off x="973083" y="3277632"/>
              <a:ext cx="4303043" cy="1306022"/>
            </a:xfrm>
            <a:prstGeom prst="rect">
              <a:avLst/>
            </a:prstGeom>
            <a:noFill/>
            <a:ln>
              <a:noFill/>
            </a:ln>
          </p:spPr>
          <p:txBody>
            <a:bodyPr lIns="80000" tIns="80000" rIns="80000" bIns="80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2400" b="1" dirty="0">
                  <a:solidFill>
                    <a:schemeClr val="dk1"/>
                  </a:solidFill>
                  <a:latin typeface="Trebuchet MS" pitchFamily="34" charset="0"/>
                  <a:ea typeface="Calibri"/>
                  <a:cs typeface="Calibri"/>
                  <a:sym typeface="Calibri"/>
                </a:rPr>
                <a:t>Наличие мотивированных сотрудников</a:t>
              </a:r>
            </a:p>
          </p:txBody>
        </p:sp>
        <p:sp>
          <p:nvSpPr>
            <p:cNvPr id="289" name="Shape 289"/>
            <p:cNvSpPr/>
            <p:nvPr/>
          </p:nvSpPr>
          <p:spPr>
            <a:xfrm>
              <a:off x="4382162" y="1052025"/>
              <a:ext cx="901735" cy="901735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DDE5D0">
                <a:alpha val="89803"/>
              </a:srgbClr>
            </a:solidFill>
            <a:ln w="25400" cap="flat" cmpd="sng">
              <a:solidFill>
                <a:srgbClr val="DDE5D0">
                  <a:alpha val="89803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0" name="Shape 290"/>
            <p:cNvSpPr txBox="1"/>
            <p:nvPr/>
          </p:nvSpPr>
          <p:spPr>
            <a:xfrm>
              <a:off x="4585053" y="1052025"/>
              <a:ext cx="495953" cy="678556"/>
            </a:xfrm>
            <a:prstGeom prst="rect">
              <a:avLst/>
            </a:prstGeom>
            <a:noFill/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Shape 291"/>
            <p:cNvSpPr/>
            <p:nvPr/>
          </p:nvSpPr>
          <p:spPr>
            <a:xfrm>
              <a:off x="4848389" y="2661276"/>
              <a:ext cx="901735" cy="901735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D6D0DE">
                <a:alpha val="89803"/>
              </a:srgbClr>
            </a:solidFill>
            <a:ln w="25400" cap="flat" cmpd="sng">
              <a:solidFill>
                <a:srgbClr val="D6D0DE">
                  <a:alpha val="89803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2" name="Shape 292"/>
            <p:cNvSpPr txBox="1"/>
            <p:nvPr/>
          </p:nvSpPr>
          <p:spPr>
            <a:xfrm>
              <a:off x="5051280" y="2661276"/>
              <a:ext cx="495953" cy="678556"/>
            </a:xfrm>
            <a:prstGeom prst="rect">
              <a:avLst/>
            </a:prstGeom>
            <a:noFill/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93" name="Shape 293" descr="https://lh4.googleusercontent.com/vUr1uor7hDntiTNT0-MwmXMnZVTPNUN5o9ICSQ-KDU53q99D6MfgFvmXmYT8n3HXtJjrxYhfBGS1jV8qFfa7fzO_v9F4krLKKeO2KOMJZ_YM188UfJZFhxeI14oxL72VbqzBZV6PQL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22056" y="5949360"/>
            <a:ext cx="1842432" cy="719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hape 99"/>
          <p:cNvSpPr txBox="1"/>
          <p:nvPr/>
        </p:nvSpPr>
        <p:spPr>
          <a:xfrm>
            <a:off x="157036" y="188640"/>
            <a:ext cx="8486930" cy="10257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ru-RU" sz="3200" dirty="0" smtClean="0">
                <a:solidFill>
                  <a:schemeClr val="tx1"/>
                </a:solidFill>
                <a:latin typeface="Trebuchet MS" pitchFamily="34" charset="0"/>
                <a:ea typeface="Calibri"/>
                <a:cs typeface="Calibri"/>
                <a:sym typeface="Calibri"/>
              </a:rPr>
              <a:t>УСЛОВИЯ ВОЗНИКНОВЕНИЯ ГРАНТОВОЙ</a:t>
            </a:r>
          </a:p>
          <a:p>
            <a:pPr lvl="0">
              <a:buSzPct val="25000"/>
            </a:pPr>
            <a:r>
              <a:rPr lang="ru-RU" sz="3200" dirty="0" smtClean="0">
                <a:solidFill>
                  <a:schemeClr val="tx1"/>
                </a:solidFill>
                <a:latin typeface="Trebuchet MS" pitchFamily="34" charset="0"/>
                <a:ea typeface="Calibri"/>
                <a:cs typeface="Calibri"/>
                <a:sym typeface="Calibri"/>
              </a:rPr>
              <a:t>(КОНКУРСНОЙ) ДЕЯТЕЛЬНОСТИ:</a:t>
            </a:r>
            <a:endParaRPr lang="ru-RU" sz="3200" dirty="0">
              <a:solidFill>
                <a:schemeClr val="tx1"/>
              </a:solidFill>
              <a:latin typeface="Trebuchet MS" pitchFamily="34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/>
        </p:nvSpPr>
        <p:spPr>
          <a:xfrm>
            <a:off x="157036" y="188640"/>
            <a:ext cx="8629806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3200" b="0" i="0" u="none" strike="noStrike" cap="none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ГРАНТОВЫЕ ФОНДЫ И ПРОГРАММЫ</a:t>
            </a:r>
            <a:endParaRPr lang="ru-RU" sz="32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105" name="Shape 105"/>
          <p:cNvGrpSpPr/>
          <p:nvPr/>
        </p:nvGrpSpPr>
        <p:grpSpPr>
          <a:xfrm>
            <a:off x="179490" y="1007762"/>
            <a:ext cx="8783736" cy="5677655"/>
            <a:chOff x="432027" y="309745"/>
            <a:chExt cx="8783736" cy="5677655"/>
          </a:xfrm>
        </p:grpSpPr>
        <p:sp>
          <p:nvSpPr>
            <p:cNvPr id="106" name="Shape 106"/>
            <p:cNvSpPr/>
            <p:nvPr/>
          </p:nvSpPr>
          <p:spPr>
            <a:xfrm>
              <a:off x="432027" y="309745"/>
              <a:ext cx="2756204" cy="1917187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" name="Shape 107"/>
            <p:cNvSpPr txBox="1"/>
            <p:nvPr/>
          </p:nvSpPr>
          <p:spPr>
            <a:xfrm>
              <a:off x="488179" y="365898"/>
              <a:ext cx="2643897" cy="1804882"/>
            </a:xfrm>
            <a:prstGeom prst="rect">
              <a:avLst/>
            </a:prstGeom>
            <a:noFill/>
            <a:ln>
              <a:noFill/>
            </a:ln>
          </p:spPr>
          <p:txBody>
            <a:bodyPr lIns="123825" tIns="82550" rIns="123825" bIns="82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6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Shape 108"/>
            <p:cNvSpPr/>
            <p:nvPr/>
          </p:nvSpPr>
          <p:spPr>
            <a:xfrm>
              <a:off x="707647" y="2226933"/>
              <a:ext cx="275598" cy="127725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8879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09" name="Shape 109"/>
            <p:cNvSpPr/>
            <p:nvPr/>
          </p:nvSpPr>
          <p:spPr>
            <a:xfrm>
              <a:off x="983245" y="2373013"/>
              <a:ext cx="2204963" cy="2262346"/>
            </a:xfrm>
            <a:prstGeom prst="roundRect">
              <a:avLst>
                <a:gd name="adj" fmla="val 10000"/>
              </a:avLst>
            </a:prstGeom>
            <a:solidFill>
              <a:srgbClr val="CDE1E8">
                <a:alpha val="89803"/>
              </a:srgbClr>
            </a:solidFill>
            <a:ln w="9525" cap="flat" cmpd="sng">
              <a:solidFill>
                <a:srgbClr val="49ACC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" name="Shape 110"/>
            <p:cNvSpPr txBox="1"/>
            <p:nvPr/>
          </p:nvSpPr>
          <p:spPr>
            <a:xfrm>
              <a:off x="1047826" y="2437593"/>
              <a:ext cx="2075801" cy="2133184"/>
            </a:xfrm>
            <a:prstGeom prst="rect">
              <a:avLst/>
            </a:prstGeom>
            <a:noFill/>
            <a:ln>
              <a:noFill/>
            </a:ln>
          </p:spPr>
          <p:txBody>
            <a:bodyPr lIns="30475" tIns="20300" rIns="30475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1600" b="1" dirty="0">
                  <a:solidFill>
                    <a:schemeClr val="dk1"/>
                  </a:solidFill>
                  <a:latin typeface="Trebuchet MS" pitchFamily="34" charset="0"/>
                  <a:ea typeface="Calibri"/>
                  <a:cs typeface="Calibri"/>
                  <a:sym typeface="Calibri"/>
                </a:rPr>
                <a:t>ЕЖЕГОДНЫЙ КОНКУРС ПО ОРГАНИЗАЦИИ ПРОВЕДЕНИЯ МЕРОПРИЯТИЙ ПО </a:t>
              </a:r>
              <a:r>
                <a:rPr lang="ru-RU" sz="1600" b="1" dirty="0" smtClean="0">
                  <a:solidFill>
                    <a:schemeClr val="dk1"/>
                  </a:solidFill>
                  <a:latin typeface="Trebuchet MS" pitchFamily="34" charset="0"/>
                  <a:ea typeface="Calibri"/>
                  <a:cs typeface="Calibri"/>
                  <a:sym typeface="Calibri"/>
                </a:rPr>
                <a:t>ПРОФЕ</a:t>
              </a:r>
              <a:r>
                <a:rPr lang="en-US" sz="1600" b="1" dirty="0" smtClean="0">
                  <a:solidFill>
                    <a:schemeClr val="dk1"/>
                  </a:solidFill>
                  <a:latin typeface="Trebuchet MS" pitchFamily="34" charset="0"/>
                  <a:ea typeface="Calibri"/>
                  <a:cs typeface="Calibri"/>
                  <a:sym typeface="Calibri"/>
                </a:rPr>
                <a:t>C</a:t>
              </a:r>
              <a:r>
                <a:rPr lang="ru-RU" sz="1600" b="1" dirty="0" smtClean="0">
                  <a:solidFill>
                    <a:schemeClr val="dk1"/>
                  </a:solidFill>
                  <a:latin typeface="Trebuchet MS" pitchFamily="34" charset="0"/>
                  <a:ea typeface="Calibri"/>
                  <a:cs typeface="Calibri"/>
                  <a:sym typeface="Calibri"/>
                </a:rPr>
                <a:t>СИОНАЛЬНОЙ </a:t>
              </a:r>
              <a:r>
                <a:rPr lang="ru-RU" sz="1600" b="1" dirty="0">
                  <a:solidFill>
                    <a:schemeClr val="dk1"/>
                  </a:solidFill>
                  <a:latin typeface="Trebuchet MS" pitchFamily="34" charset="0"/>
                  <a:ea typeface="Calibri"/>
                  <a:cs typeface="Calibri"/>
                  <a:sym typeface="Calibri"/>
                </a:rPr>
                <a:t>ОРИЕНТАЦИИ МОЛОДЕЖИ</a:t>
              </a:r>
            </a:p>
          </p:txBody>
        </p:sp>
        <p:sp>
          <p:nvSpPr>
            <p:cNvPr id="111" name="Shape 111"/>
            <p:cNvSpPr/>
            <p:nvPr/>
          </p:nvSpPr>
          <p:spPr>
            <a:xfrm>
              <a:off x="707647" y="2226933"/>
              <a:ext cx="275598" cy="31540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20000" y="119999"/>
                  </a:lnTo>
                </a:path>
              </a:pathLst>
            </a:custGeom>
            <a:noFill/>
            <a:ln w="25400" cap="flat" cmpd="sng">
              <a:solidFill>
                <a:srgbClr val="38879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2" name="Shape 112"/>
            <p:cNvSpPr/>
            <p:nvPr/>
          </p:nvSpPr>
          <p:spPr>
            <a:xfrm>
              <a:off x="983245" y="4819212"/>
              <a:ext cx="2204963" cy="1123469"/>
            </a:xfrm>
            <a:prstGeom prst="roundRect">
              <a:avLst>
                <a:gd name="adj" fmla="val 10000"/>
              </a:avLst>
            </a:prstGeom>
            <a:solidFill>
              <a:srgbClr val="CDE1E8">
                <a:alpha val="89803"/>
              </a:srgbClr>
            </a:solidFill>
            <a:ln w="9525" cap="flat" cmpd="sng">
              <a:solidFill>
                <a:srgbClr val="49ACC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" name="Shape 113"/>
            <p:cNvSpPr txBox="1"/>
            <p:nvPr/>
          </p:nvSpPr>
          <p:spPr>
            <a:xfrm>
              <a:off x="1016150" y="4852117"/>
              <a:ext cx="2139153" cy="1057660"/>
            </a:xfrm>
            <a:prstGeom prst="rect">
              <a:avLst/>
            </a:prstGeom>
            <a:noFill/>
            <a:ln>
              <a:noFill/>
            </a:ln>
          </p:spPr>
          <p:txBody>
            <a:bodyPr lIns="30475" tIns="20300" rIns="30475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1600" b="1">
                  <a:solidFill>
                    <a:schemeClr val="dk1"/>
                  </a:solidFill>
                  <a:latin typeface="Trebuchet MS" pitchFamily="34" charset="0"/>
                  <a:ea typeface="Calibri"/>
                  <a:cs typeface="Calibri"/>
                  <a:sym typeface="Calibri"/>
                </a:rPr>
                <a:t>КОНКУРС ЮНЫХ ТЕХНИКОВ – ИЗОБРЕТАТЕЛЕЙ 2017 Г</a:t>
              </a:r>
            </a:p>
          </p:txBody>
        </p:sp>
        <p:sp>
          <p:nvSpPr>
            <p:cNvPr id="114" name="Shape 114"/>
            <p:cNvSpPr/>
            <p:nvPr/>
          </p:nvSpPr>
          <p:spPr>
            <a:xfrm>
              <a:off x="3446432" y="309745"/>
              <a:ext cx="2756204" cy="1917187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 txBox="1"/>
            <p:nvPr/>
          </p:nvSpPr>
          <p:spPr>
            <a:xfrm>
              <a:off x="3502585" y="365898"/>
              <a:ext cx="2643897" cy="1804882"/>
            </a:xfrm>
            <a:prstGeom prst="rect">
              <a:avLst/>
            </a:prstGeom>
            <a:noFill/>
            <a:ln>
              <a:noFill/>
            </a:ln>
          </p:spPr>
          <p:txBody>
            <a:bodyPr lIns="123825" tIns="82550" rIns="123825" bIns="82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6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Shape 116"/>
            <p:cNvSpPr/>
            <p:nvPr/>
          </p:nvSpPr>
          <p:spPr>
            <a:xfrm>
              <a:off x="3722053" y="2226933"/>
              <a:ext cx="275619" cy="127725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8879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7" name="Shape 117"/>
            <p:cNvSpPr/>
            <p:nvPr/>
          </p:nvSpPr>
          <p:spPr>
            <a:xfrm>
              <a:off x="3997673" y="2373013"/>
              <a:ext cx="2204963" cy="2262346"/>
            </a:xfrm>
            <a:prstGeom prst="roundRect">
              <a:avLst>
                <a:gd name="adj" fmla="val 10000"/>
              </a:avLst>
            </a:prstGeom>
            <a:solidFill>
              <a:srgbClr val="CDE1E8">
                <a:alpha val="89803"/>
              </a:srgbClr>
            </a:solidFill>
            <a:ln w="9525" cap="flat" cmpd="sng">
              <a:solidFill>
                <a:srgbClr val="49ACC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 txBox="1"/>
            <p:nvPr/>
          </p:nvSpPr>
          <p:spPr>
            <a:xfrm>
              <a:off x="4062255" y="2437593"/>
              <a:ext cx="2075801" cy="2133184"/>
            </a:xfrm>
            <a:prstGeom prst="rect">
              <a:avLst/>
            </a:prstGeom>
            <a:noFill/>
            <a:ln>
              <a:noFill/>
            </a:ln>
          </p:spPr>
          <p:txBody>
            <a:bodyPr lIns="30475" tIns="20300" rIns="30475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1600" b="1">
                  <a:solidFill>
                    <a:schemeClr val="dk1"/>
                  </a:solidFill>
                  <a:latin typeface="Trebuchet MS" pitchFamily="34" charset="0"/>
                  <a:ea typeface="Calibri"/>
                  <a:cs typeface="Calibri"/>
                  <a:sym typeface="Calibri"/>
                </a:rPr>
                <a:t>КОНКУРС ПРОЕКТОВ ТЕРРИТОРИАЛЬНОГО РАЗВИТИЯ «ТЕРРИТОРИЯ РУСАЛА»</a:t>
              </a:r>
            </a:p>
          </p:txBody>
        </p:sp>
        <p:sp>
          <p:nvSpPr>
            <p:cNvPr id="119" name="Shape 119"/>
            <p:cNvSpPr/>
            <p:nvPr/>
          </p:nvSpPr>
          <p:spPr>
            <a:xfrm>
              <a:off x="3722053" y="2226933"/>
              <a:ext cx="275619" cy="317637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8879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0" name="Shape 120"/>
            <p:cNvSpPr/>
            <p:nvPr/>
          </p:nvSpPr>
          <p:spPr>
            <a:xfrm>
              <a:off x="3997673" y="4819212"/>
              <a:ext cx="2204963" cy="1168189"/>
            </a:xfrm>
            <a:prstGeom prst="roundRect">
              <a:avLst>
                <a:gd name="adj" fmla="val 10000"/>
              </a:avLst>
            </a:prstGeom>
            <a:solidFill>
              <a:srgbClr val="CDE1E8">
                <a:alpha val="89803"/>
              </a:srgbClr>
            </a:solidFill>
            <a:ln w="9525" cap="flat" cmpd="sng">
              <a:solidFill>
                <a:srgbClr val="49ACC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" name="Shape 121"/>
            <p:cNvSpPr txBox="1"/>
            <p:nvPr/>
          </p:nvSpPr>
          <p:spPr>
            <a:xfrm>
              <a:off x="4031889" y="4853428"/>
              <a:ext cx="2136533" cy="1099758"/>
            </a:xfrm>
            <a:prstGeom prst="rect">
              <a:avLst/>
            </a:prstGeom>
            <a:noFill/>
            <a:ln>
              <a:noFill/>
            </a:ln>
          </p:spPr>
          <p:txBody>
            <a:bodyPr lIns="30475" tIns="20300" rIns="30475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1600" b="1">
                  <a:solidFill>
                    <a:schemeClr val="dk1"/>
                  </a:solidFill>
                  <a:latin typeface="Trebuchet MS" pitchFamily="34" charset="0"/>
                  <a:ea typeface="Calibri"/>
                  <a:cs typeface="Calibri"/>
                  <a:sym typeface="Calibri"/>
                </a:rPr>
                <a:t>КОНКУРС ПРОЕКТОВ «ПОМОГАТЬ ПРОСТО»</a:t>
              </a:r>
            </a:p>
          </p:txBody>
        </p:sp>
        <p:sp>
          <p:nvSpPr>
            <p:cNvPr id="122" name="Shape 122"/>
            <p:cNvSpPr/>
            <p:nvPr/>
          </p:nvSpPr>
          <p:spPr>
            <a:xfrm>
              <a:off x="6459544" y="309745"/>
              <a:ext cx="2756204" cy="1917187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" name="Shape 123"/>
            <p:cNvSpPr txBox="1"/>
            <p:nvPr/>
          </p:nvSpPr>
          <p:spPr>
            <a:xfrm>
              <a:off x="6515696" y="365898"/>
              <a:ext cx="2643897" cy="1804882"/>
            </a:xfrm>
            <a:prstGeom prst="rect">
              <a:avLst/>
            </a:prstGeom>
            <a:noFill/>
            <a:ln>
              <a:noFill/>
            </a:ln>
          </p:spPr>
          <p:txBody>
            <a:bodyPr lIns="123825" tIns="82550" rIns="123825" bIns="82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6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Shape 124"/>
            <p:cNvSpPr/>
            <p:nvPr/>
          </p:nvSpPr>
          <p:spPr>
            <a:xfrm>
              <a:off x="6735164" y="2226933"/>
              <a:ext cx="275637" cy="129179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8879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5" name="Shape 125"/>
            <p:cNvSpPr/>
            <p:nvPr/>
          </p:nvSpPr>
          <p:spPr>
            <a:xfrm>
              <a:off x="7010800" y="2373013"/>
              <a:ext cx="2204963" cy="2291439"/>
            </a:xfrm>
            <a:prstGeom prst="roundRect">
              <a:avLst>
                <a:gd name="adj" fmla="val 10000"/>
              </a:avLst>
            </a:prstGeom>
            <a:solidFill>
              <a:srgbClr val="CDE1E8">
                <a:alpha val="89803"/>
              </a:srgbClr>
            </a:solidFill>
            <a:ln w="9525" cap="flat" cmpd="sng">
              <a:solidFill>
                <a:srgbClr val="49ACC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" name="Shape 126"/>
            <p:cNvSpPr txBox="1"/>
            <p:nvPr/>
          </p:nvSpPr>
          <p:spPr>
            <a:xfrm>
              <a:off x="7075382" y="2437593"/>
              <a:ext cx="2075801" cy="2162276"/>
            </a:xfrm>
            <a:prstGeom prst="rect">
              <a:avLst/>
            </a:prstGeom>
            <a:noFill/>
            <a:ln>
              <a:noFill/>
            </a:ln>
          </p:spPr>
          <p:txBody>
            <a:bodyPr lIns="30475" tIns="20300" rIns="30475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1600" b="1">
                  <a:solidFill>
                    <a:schemeClr val="dk1"/>
                  </a:solidFill>
                  <a:latin typeface="Trebuchet MS" pitchFamily="34" charset="0"/>
                  <a:ea typeface="Calibri"/>
                  <a:cs typeface="Calibri"/>
                  <a:sym typeface="Calibri"/>
                </a:rPr>
                <a:t>КРАЕВОЙ КОНКУРС ДОПОЛНИТЕЛЬНЫХ ОБЩЕОБРАЗОВАТЕЛЬНЫХ ПРОГРАММ, РЕАЛИЗУЕМЫХ В СЕТЕВОЙ ФОРМЕ</a:t>
              </a:r>
            </a:p>
          </p:txBody>
        </p:sp>
      </p:grpSp>
      <p:pic>
        <p:nvPicPr>
          <p:cNvPr id="127" name="Shape 127"/>
          <p:cNvPicPr preferRelativeResize="0"/>
          <p:nvPr/>
        </p:nvPicPr>
        <p:blipFill rotWithShape="1">
          <a:blip r:embed="rId3">
            <a:alphaModFix/>
          </a:blip>
          <a:srcRect t="11268" r="81971" b="68448"/>
          <a:stretch/>
        </p:blipFill>
        <p:spPr>
          <a:xfrm>
            <a:off x="6715020" y="1052736"/>
            <a:ext cx="1986450" cy="1787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 descr="Картинки по запросу русал центр социальных программ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67944" y="1052736"/>
            <a:ext cx="1295511" cy="1787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 descr="https://lh6.googleusercontent.com/JjkdFr0BX-rbruKVZAYmLAqo_FG2BkdigRvGjCMOyRHRLIpT26lGXbnMyZdUE2VBNfLIcgmz9FmHOOJBhWLeB0P5m9EfnJSZ3e98eeC4RkzIp5y4H2BTBmuL8NOa0GvaSTGf7egkBJ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7543" y="1052736"/>
            <a:ext cx="2212566" cy="1787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 descr="https://lh4.googleusercontent.com/vUr1uor7hDntiTNT0-MwmXMnZVTPNUN5o9ICSQ-KDU53q99D6MfgFvmXmYT8n3HXtJjrxYhfBGS1jV8qFfa7fzO_v9F4krLKKeO2KOMJZ_YM188UfJZFhxeI14oxL72VbqzBZV6PQL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22056" y="5949360"/>
            <a:ext cx="1842432" cy="71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Shape 184"/>
          <p:cNvGrpSpPr/>
          <p:nvPr/>
        </p:nvGrpSpPr>
        <p:grpSpPr>
          <a:xfrm>
            <a:off x="107504" y="1628800"/>
            <a:ext cx="6853335" cy="5005045"/>
            <a:chOff x="0" y="0"/>
            <a:chExt cx="6853335" cy="5005045"/>
          </a:xfrm>
        </p:grpSpPr>
        <p:sp>
          <p:nvSpPr>
            <p:cNvPr id="185" name="Shape 185"/>
            <p:cNvSpPr/>
            <p:nvPr/>
          </p:nvSpPr>
          <p:spPr>
            <a:xfrm>
              <a:off x="0" y="0"/>
              <a:ext cx="5834396" cy="682969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5400" cap="flat" cmpd="sng">
              <a:solidFill>
                <a:srgbClr val="429BB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6" name="Shape 186"/>
            <p:cNvSpPr txBox="1"/>
            <p:nvPr/>
          </p:nvSpPr>
          <p:spPr>
            <a:xfrm>
              <a:off x="20002" y="20002"/>
              <a:ext cx="5794390" cy="642963"/>
            </a:xfrm>
            <a:prstGeom prst="rect">
              <a:avLst/>
            </a:prstGeom>
            <a:noFill/>
            <a:ln>
              <a:noFill/>
            </a:ln>
          </p:spPr>
          <p:txBody>
            <a:bodyPr lIns="45700" tIns="30475" rIns="45700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2400" dirty="0">
                  <a:solidFill>
                    <a:schemeClr val="tx1"/>
                  </a:solidFill>
                  <a:latin typeface="Trebuchet MS" pitchFamily="34" charset="0"/>
                  <a:ea typeface="Calibri"/>
                  <a:cs typeface="Calibri"/>
                  <a:sym typeface="Calibri"/>
                </a:rPr>
                <a:t>МЕРОПРИЯТИЯ ПО ПРОФЕСИОНАЛЬНОЙ ОРИЕНТАЦИИ МОЛОДЕЖИ</a:t>
              </a:r>
            </a:p>
          </p:txBody>
        </p:sp>
        <p:sp>
          <p:nvSpPr>
            <p:cNvPr id="187" name="Shape 187"/>
            <p:cNvSpPr/>
            <p:nvPr/>
          </p:nvSpPr>
          <p:spPr>
            <a:xfrm>
              <a:off x="583439" y="682968"/>
              <a:ext cx="208648" cy="594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8879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88" name="Shape 188"/>
            <p:cNvSpPr/>
            <p:nvPr/>
          </p:nvSpPr>
          <p:spPr>
            <a:xfrm>
              <a:off x="792087" y="767989"/>
              <a:ext cx="6061247" cy="1019562"/>
            </a:xfrm>
            <a:prstGeom prst="roundRect">
              <a:avLst>
                <a:gd name="adj" fmla="val 10000"/>
              </a:avLst>
            </a:prstGeom>
            <a:solidFill>
              <a:srgbClr val="CDE1E8">
                <a:alpha val="89803"/>
              </a:srgbClr>
            </a:solidFill>
            <a:ln w="25400" cap="flat" cmpd="sng">
              <a:solidFill>
                <a:srgbClr val="49ACC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9" name="Shape 189"/>
            <p:cNvSpPr txBox="1"/>
            <p:nvPr/>
          </p:nvSpPr>
          <p:spPr>
            <a:xfrm>
              <a:off x="821950" y="797850"/>
              <a:ext cx="6001522" cy="959838"/>
            </a:xfrm>
            <a:prstGeom prst="rect">
              <a:avLst/>
            </a:prstGeom>
            <a:noFill/>
            <a:ln>
              <a:noFill/>
            </a:ln>
          </p:spPr>
          <p:txBody>
            <a:bodyPr lIns="45700" tIns="30475" rIns="45700" bIns="304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2400">
                  <a:solidFill>
                    <a:schemeClr val="dk1"/>
                  </a:solidFill>
                  <a:latin typeface="Trebuchet MS" pitchFamily="34" charset="0"/>
                  <a:ea typeface="Calibri"/>
                  <a:cs typeface="Calibri"/>
                  <a:sym typeface="Calibri"/>
                </a:rPr>
                <a:t>Фестиваль «IT-Компот»</a:t>
              </a:r>
            </a:p>
          </p:txBody>
        </p:sp>
        <p:sp>
          <p:nvSpPr>
            <p:cNvPr id="190" name="Shape 190"/>
            <p:cNvSpPr/>
            <p:nvPr/>
          </p:nvSpPr>
          <p:spPr>
            <a:xfrm>
              <a:off x="583439" y="682968"/>
              <a:ext cx="208648" cy="168296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8879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91" name="Shape 191"/>
            <p:cNvSpPr/>
            <p:nvPr/>
          </p:nvSpPr>
          <p:spPr>
            <a:xfrm>
              <a:off x="792087" y="1856153"/>
              <a:ext cx="6061247" cy="1019562"/>
            </a:xfrm>
            <a:prstGeom prst="roundRect">
              <a:avLst>
                <a:gd name="adj" fmla="val 10000"/>
              </a:avLst>
            </a:prstGeom>
            <a:solidFill>
              <a:srgbClr val="CDE1E8">
                <a:alpha val="89803"/>
              </a:srgbClr>
            </a:solidFill>
            <a:ln w="25400" cap="flat" cmpd="sng">
              <a:solidFill>
                <a:srgbClr val="49ACC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2" name="Shape 192"/>
            <p:cNvSpPr txBox="1"/>
            <p:nvPr/>
          </p:nvSpPr>
          <p:spPr>
            <a:xfrm>
              <a:off x="821950" y="1886016"/>
              <a:ext cx="6001522" cy="959838"/>
            </a:xfrm>
            <a:prstGeom prst="rect">
              <a:avLst/>
            </a:prstGeom>
            <a:noFill/>
            <a:ln>
              <a:noFill/>
            </a:ln>
          </p:spPr>
          <p:txBody>
            <a:bodyPr lIns="45700" tIns="30475" rIns="45700" bIns="304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2400">
                  <a:solidFill>
                    <a:schemeClr val="dk1"/>
                  </a:solidFill>
                  <a:latin typeface="Trebuchet MS" pitchFamily="34" charset="0"/>
                  <a:ea typeface="Calibri"/>
                  <a:cs typeface="Calibri"/>
                  <a:sym typeface="Calibri"/>
                </a:rPr>
                <a:t>Осенняя интенсивная школа «ITCamp»</a:t>
              </a:r>
            </a:p>
          </p:txBody>
        </p:sp>
        <p:sp>
          <p:nvSpPr>
            <p:cNvPr id="193" name="Shape 193"/>
            <p:cNvSpPr/>
            <p:nvPr/>
          </p:nvSpPr>
          <p:spPr>
            <a:xfrm>
              <a:off x="583439" y="682968"/>
              <a:ext cx="208648" cy="2771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8879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94" name="Shape 194"/>
            <p:cNvSpPr/>
            <p:nvPr/>
          </p:nvSpPr>
          <p:spPr>
            <a:xfrm>
              <a:off x="792087" y="2944319"/>
              <a:ext cx="6061247" cy="1019562"/>
            </a:xfrm>
            <a:prstGeom prst="roundRect">
              <a:avLst>
                <a:gd name="adj" fmla="val 10000"/>
              </a:avLst>
            </a:prstGeom>
            <a:solidFill>
              <a:srgbClr val="CDE1E8">
                <a:alpha val="89803"/>
              </a:srgbClr>
            </a:solidFill>
            <a:ln w="25400" cap="flat" cmpd="sng">
              <a:solidFill>
                <a:srgbClr val="49ACC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5" name="Shape 195"/>
            <p:cNvSpPr txBox="1"/>
            <p:nvPr/>
          </p:nvSpPr>
          <p:spPr>
            <a:xfrm>
              <a:off x="821950" y="2974182"/>
              <a:ext cx="6001522" cy="959838"/>
            </a:xfrm>
            <a:prstGeom prst="rect">
              <a:avLst/>
            </a:prstGeom>
            <a:noFill/>
            <a:ln>
              <a:noFill/>
            </a:ln>
          </p:spPr>
          <p:txBody>
            <a:bodyPr lIns="45700" tIns="30475" rIns="45700" bIns="304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2400">
                  <a:solidFill>
                    <a:schemeClr val="dk1"/>
                  </a:solidFill>
                  <a:latin typeface="Trebuchet MS" pitchFamily="34" charset="0"/>
                  <a:ea typeface="Calibri"/>
                  <a:cs typeface="Calibri"/>
                  <a:sym typeface="Calibri"/>
                </a:rPr>
                <a:t>Игра-квест «Жизнеобеспечение современного дома»</a:t>
              </a:r>
            </a:p>
          </p:txBody>
        </p:sp>
        <p:sp>
          <p:nvSpPr>
            <p:cNvPr id="196" name="Shape 196"/>
            <p:cNvSpPr/>
            <p:nvPr/>
          </p:nvSpPr>
          <p:spPr>
            <a:xfrm>
              <a:off x="583439" y="682968"/>
              <a:ext cx="208648" cy="381229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8879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97" name="Shape 197"/>
            <p:cNvSpPr/>
            <p:nvPr/>
          </p:nvSpPr>
          <p:spPr>
            <a:xfrm>
              <a:off x="792087" y="3985482"/>
              <a:ext cx="6061247" cy="1019562"/>
            </a:xfrm>
            <a:prstGeom prst="roundRect">
              <a:avLst>
                <a:gd name="adj" fmla="val 10000"/>
              </a:avLst>
            </a:prstGeom>
            <a:solidFill>
              <a:srgbClr val="CDE1E8">
                <a:alpha val="89803"/>
              </a:srgbClr>
            </a:solidFill>
            <a:ln w="25400" cap="flat" cmpd="sng">
              <a:solidFill>
                <a:srgbClr val="49ACC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8" name="Shape 198"/>
            <p:cNvSpPr txBox="1"/>
            <p:nvPr/>
          </p:nvSpPr>
          <p:spPr>
            <a:xfrm>
              <a:off x="821950" y="4015344"/>
              <a:ext cx="6001522" cy="959838"/>
            </a:xfrm>
            <a:prstGeom prst="rect">
              <a:avLst/>
            </a:prstGeom>
            <a:noFill/>
            <a:ln>
              <a:noFill/>
            </a:ln>
          </p:spPr>
          <p:txBody>
            <a:bodyPr lIns="45700" tIns="30475" rIns="45700" bIns="304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2400">
                  <a:solidFill>
                    <a:schemeClr val="dk1"/>
                  </a:solidFill>
                  <a:latin typeface="Trebuchet MS" pitchFamily="34" charset="0"/>
                  <a:ea typeface="Calibri"/>
                  <a:cs typeface="Calibri"/>
                  <a:sym typeface="Calibri"/>
                </a:rPr>
                <a:t>Обучающий марафон «Что нам стоит дом построить?»</a:t>
              </a:r>
            </a:p>
          </p:txBody>
        </p:sp>
      </p:grpSp>
      <p:pic>
        <p:nvPicPr>
          <p:cNvPr id="199" name="Shape 199" descr="https://lh4.googleusercontent.com/vUr1uor7hDntiTNT0-MwmXMnZVTPNUN5o9ICSQ-KDU53q99D6MfgFvmXmYT8n3HXtJjrxYhfBGS1jV8qFfa7fzO_v9F4krLKKeO2KOMJZ_YM188UfJZFhxeI14oxL72VbqzBZV6PQL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22056" y="5949360"/>
            <a:ext cx="1842432" cy="719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Shape 200"/>
          <p:cNvSpPr txBox="1"/>
          <p:nvPr/>
        </p:nvSpPr>
        <p:spPr>
          <a:xfrm>
            <a:off x="157036" y="188640"/>
            <a:ext cx="6343790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3200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ГРАНТОВЫЕ ЗАЯВКИ</a:t>
            </a:r>
            <a:endParaRPr lang="ru-RU" sz="32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01" name="Shape 201" descr="https://lh6.googleusercontent.com/JjkdFr0BX-rbruKVZAYmLAqo_FG2BkdigRvGjCMOyRHRLIpT26lGXbnMyZdUE2VBNfLIcgmz9FmHOOJBhWLeB0P5m9EfnJSZ3e98eeC4RkzIp5y4H2BTBmuL8NOa0GvaSTGf7egkBJ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07893" y="194878"/>
            <a:ext cx="1856593" cy="15001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Shape 206"/>
          <p:cNvGrpSpPr/>
          <p:nvPr/>
        </p:nvGrpSpPr>
        <p:grpSpPr>
          <a:xfrm>
            <a:off x="107504" y="60288"/>
            <a:ext cx="6905937" cy="6681078"/>
            <a:chOff x="0" y="87672"/>
            <a:chExt cx="6905937" cy="6681078"/>
          </a:xfrm>
        </p:grpSpPr>
        <p:sp>
          <p:nvSpPr>
            <p:cNvPr id="207" name="Shape 207"/>
            <p:cNvSpPr/>
            <p:nvPr/>
          </p:nvSpPr>
          <p:spPr>
            <a:xfrm>
              <a:off x="0" y="87672"/>
              <a:ext cx="4567141" cy="791588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5400" cap="flat" cmpd="sng">
              <a:solidFill>
                <a:srgbClr val="429BB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8" name="Shape 208"/>
            <p:cNvSpPr txBox="1"/>
            <p:nvPr/>
          </p:nvSpPr>
          <p:spPr>
            <a:xfrm>
              <a:off x="23185" y="110857"/>
              <a:ext cx="4520771" cy="745219"/>
            </a:xfrm>
            <a:prstGeom prst="rect">
              <a:avLst/>
            </a:prstGeom>
            <a:noFill/>
            <a:ln>
              <a:noFill/>
            </a:ln>
          </p:spPr>
          <p:txBody>
            <a:bodyPr lIns="45700" tIns="30475" rIns="45700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2400" b="0" dirty="0">
                  <a:solidFill>
                    <a:schemeClr val="tx1"/>
                  </a:solidFill>
                  <a:latin typeface="Trebuchet MS" pitchFamily="34" charset="0"/>
                  <a:ea typeface="Calibri"/>
                  <a:cs typeface="Calibri"/>
                  <a:sym typeface="Calibri"/>
                </a:rPr>
                <a:t>КОНКУРС ЮНЫХ ТЕХНИКОВ – ИЗОБРЕТАТЕЛЕЙ </a:t>
              </a:r>
            </a:p>
          </p:txBody>
        </p:sp>
        <p:sp>
          <p:nvSpPr>
            <p:cNvPr id="209" name="Shape 209"/>
            <p:cNvSpPr/>
            <p:nvPr/>
          </p:nvSpPr>
          <p:spPr>
            <a:xfrm>
              <a:off x="456714" y="879262"/>
              <a:ext cx="119347" cy="2562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8879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0" name="Shape 210"/>
            <p:cNvSpPr/>
            <p:nvPr/>
          </p:nvSpPr>
          <p:spPr>
            <a:xfrm>
              <a:off x="576062" y="854663"/>
              <a:ext cx="6329875" cy="561752"/>
            </a:xfrm>
            <a:prstGeom prst="roundRect">
              <a:avLst>
                <a:gd name="adj" fmla="val 10000"/>
              </a:avLst>
            </a:prstGeom>
            <a:solidFill>
              <a:srgbClr val="CDE1E8">
                <a:alpha val="89803"/>
              </a:srgbClr>
            </a:solidFill>
            <a:ln w="25400" cap="flat" cmpd="sng">
              <a:solidFill>
                <a:srgbClr val="49ACC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1" name="Shape 211"/>
            <p:cNvSpPr txBox="1"/>
            <p:nvPr/>
          </p:nvSpPr>
          <p:spPr>
            <a:xfrm>
              <a:off x="592514" y="871116"/>
              <a:ext cx="6296969" cy="528846"/>
            </a:xfrm>
            <a:prstGeom prst="rect">
              <a:avLst/>
            </a:prstGeom>
            <a:noFill/>
            <a:ln>
              <a:noFill/>
            </a:ln>
          </p:spPr>
          <p:txBody>
            <a:bodyPr lIns="38100" tIns="25400" rIns="38100" bIns="254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2000">
                  <a:solidFill>
                    <a:schemeClr val="dk1"/>
                  </a:solidFill>
                  <a:latin typeface="Trebuchet MS" pitchFamily="34" charset="0"/>
                  <a:ea typeface="Calibri"/>
                  <a:cs typeface="Calibri"/>
                  <a:sym typeface="Calibri"/>
                </a:rPr>
                <a:t>Пресс для вторсырья</a:t>
              </a:r>
            </a:p>
          </p:txBody>
        </p:sp>
        <p:sp>
          <p:nvSpPr>
            <p:cNvPr id="212" name="Shape 212"/>
            <p:cNvSpPr/>
            <p:nvPr/>
          </p:nvSpPr>
          <p:spPr>
            <a:xfrm>
              <a:off x="456714" y="879262"/>
              <a:ext cx="119347" cy="91029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8879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3" name="Shape 213"/>
            <p:cNvSpPr/>
            <p:nvPr/>
          </p:nvSpPr>
          <p:spPr>
            <a:xfrm>
              <a:off x="576062" y="1508684"/>
              <a:ext cx="6329875" cy="561752"/>
            </a:xfrm>
            <a:prstGeom prst="roundRect">
              <a:avLst>
                <a:gd name="adj" fmla="val 10000"/>
              </a:avLst>
            </a:prstGeom>
            <a:solidFill>
              <a:srgbClr val="CDE1E8">
                <a:alpha val="89803"/>
              </a:srgbClr>
            </a:solidFill>
            <a:ln w="25400" cap="flat" cmpd="sng">
              <a:solidFill>
                <a:srgbClr val="49ACC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4" name="Shape 214"/>
            <p:cNvSpPr txBox="1"/>
            <p:nvPr/>
          </p:nvSpPr>
          <p:spPr>
            <a:xfrm>
              <a:off x="592514" y="1525137"/>
              <a:ext cx="6296969" cy="528846"/>
            </a:xfrm>
            <a:prstGeom prst="rect">
              <a:avLst/>
            </a:prstGeom>
            <a:noFill/>
            <a:ln>
              <a:noFill/>
            </a:ln>
          </p:spPr>
          <p:txBody>
            <a:bodyPr lIns="38100" tIns="25400" rIns="38100" bIns="254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2000">
                  <a:solidFill>
                    <a:schemeClr val="dk1"/>
                  </a:solidFill>
                  <a:latin typeface="Trebuchet MS" pitchFamily="34" charset="0"/>
                  <a:ea typeface="Calibri"/>
                  <a:cs typeface="Calibri"/>
                  <a:sym typeface="Calibri"/>
                </a:rPr>
                <a:t>Портативный нагревательный прибор</a:t>
              </a:r>
            </a:p>
          </p:txBody>
        </p:sp>
        <p:sp>
          <p:nvSpPr>
            <p:cNvPr id="215" name="Shape 215"/>
            <p:cNvSpPr/>
            <p:nvPr/>
          </p:nvSpPr>
          <p:spPr>
            <a:xfrm>
              <a:off x="456714" y="879262"/>
              <a:ext cx="119347" cy="156431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8879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6" name="Shape 216"/>
            <p:cNvSpPr/>
            <p:nvPr/>
          </p:nvSpPr>
          <p:spPr>
            <a:xfrm>
              <a:off x="576062" y="2162706"/>
              <a:ext cx="6329875" cy="561752"/>
            </a:xfrm>
            <a:prstGeom prst="roundRect">
              <a:avLst>
                <a:gd name="adj" fmla="val 10000"/>
              </a:avLst>
            </a:prstGeom>
            <a:solidFill>
              <a:srgbClr val="CDE1E8">
                <a:alpha val="89803"/>
              </a:srgbClr>
            </a:solidFill>
            <a:ln w="25400" cap="flat" cmpd="sng">
              <a:solidFill>
                <a:srgbClr val="49ACC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7" name="Shape 217"/>
            <p:cNvSpPr txBox="1"/>
            <p:nvPr/>
          </p:nvSpPr>
          <p:spPr>
            <a:xfrm>
              <a:off x="592514" y="2179158"/>
              <a:ext cx="6296969" cy="528846"/>
            </a:xfrm>
            <a:prstGeom prst="rect">
              <a:avLst/>
            </a:prstGeom>
            <a:noFill/>
            <a:ln>
              <a:noFill/>
            </a:ln>
          </p:spPr>
          <p:txBody>
            <a:bodyPr lIns="38100" tIns="25400" rIns="38100" bIns="254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2000" dirty="0">
                  <a:solidFill>
                    <a:schemeClr val="dk1"/>
                  </a:solidFill>
                  <a:latin typeface="Trebuchet MS" pitchFamily="34" charset="0"/>
                  <a:ea typeface="Calibri"/>
                  <a:cs typeface="Calibri"/>
                  <a:sym typeface="Calibri"/>
                </a:rPr>
                <a:t>Обучающая головоломка «Как это сделано?»</a:t>
              </a:r>
            </a:p>
          </p:txBody>
        </p:sp>
        <p:sp>
          <p:nvSpPr>
            <p:cNvPr id="218" name="Shape 218"/>
            <p:cNvSpPr/>
            <p:nvPr/>
          </p:nvSpPr>
          <p:spPr>
            <a:xfrm>
              <a:off x="456714" y="879262"/>
              <a:ext cx="119347" cy="22183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8879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9" name="Shape 219"/>
            <p:cNvSpPr/>
            <p:nvPr/>
          </p:nvSpPr>
          <p:spPr>
            <a:xfrm>
              <a:off x="576062" y="2816726"/>
              <a:ext cx="6329875" cy="561752"/>
            </a:xfrm>
            <a:prstGeom prst="roundRect">
              <a:avLst>
                <a:gd name="adj" fmla="val 10000"/>
              </a:avLst>
            </a:prstGeom>
            <a:solidFill>
              <a:srgbClr val="CDE1E8">
                <a:alpha val="89803"/>
              </a:srgbClr>
            </a:solidFill>
            <a:ln w="25400" cap="flat" cmpd="sng">
              <a:solidFill>
                <a:srgbClr val="49ACC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0" name="Shape 220"/>
            <p:cNvSpPr txBox="1"/>
            <p:nvPr/>
          </p:nvSpPr>
          <p:spPr>
            <a:xfrm>
              <a:off x="592514" y="2833180"/>
              <a:ext cx="6296969" cy="528846"/>
            </a:xfrm>
            <a:prstGeom prst="rect">
              <a:avLst/>
            </a:prstGeom>
            <a:noFill/>
            <a:ln>
              <a:noFill/>
            </a:ln>
          </p:spPr>
          <p:txBody>
            <a:bodyPr lIns="38100" tIns="25400" rIns="38100" bIns="254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2000">
                  <a:solidFill>
                    <a:schemeClr val="dk1"/>
                  </a:solidFill>
                  <a:latin typeface="Trebuchet MS" pitchFamily="34" charset="0"/>
                  <a:ea typeface="Calibri"/>
                  <a:cs typeface="Calibri"/>
                  <a:sym typeface="Calibri"/>
                </a:rPr>
                <a:t>Компьютерная игра «Sci arena»</a:t>
              </a:r>
            </a:p>
          </p:txBody>
        </p:sp>
        <p:sp>
          <p:nvSpPr>
            <p:cNvPr id="221" name="Shape 221"/>
            <p:cNvSpPr/>
            <p:nvPr/>
          </p:nvSpPr>
          <p:spPr>
            <a:xfrm>
              <a:off x="456714" y="879262"/>
              <a:ext cx="119347" cy="28723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8879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22" name="Shape 222"/>
            <p:cNvSpPr/>
            <p:nvPr/>
          </p:nvSpPr>
          <p:spPr>
            <a:xfrm>
              <a:off x="576062" y="3470748"/>
              <a:ext cx="6329875" cy="561752"/>
            </a:xfrm>
            <a:prstGeom prst="roundRect">
              <a:avLst>
                <a:gd name="adj" fmla="val 10000"/>
              </a:avLst>
            </a:prstGeom>
            <a:solidFill>
              <a:srgbClr val="CDE1E8">
                <a:alpha val="89803"/>
              </a:srgbClr>
            </a:solidFill>
            <a:ln w="25400" cap="flat" cmpd="sng">
              <a:solidFill>
                <a:srgbClr val="49ACC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3" name="Shape 223"/>
            <p:cNvSpPr txBox="1"/>
            <p:nvPr/>
          </p:nvSpPr>
          <p:spPr>
            <a:xfrm>
              <a:off x="592514" y="3487201"/>
              <a:ext cx="6296969" cy="528846"/>
            </a:xfrm>
            <a:prstGeom prst="rect">
              <a:avLst/>
            </a:prstGeom>
            <a:noFill/>
            <a:ln>
              <a:noFill/>
            </a:ln>
          </p:spPr>
          <p:txBody>
            <a:bodyPr lIns="38100" tIns="25400" rIns="38100" bIns="254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2000">
                  <a:solidFill>
                    <a:schemeClr val="dk1"/>
                  </a:solidFill>
                  <a:latin typeface="Trebuchet MS" pitchFamily="34" charset="0"/>
                  <a:ea typeface="Calibri"/>
                  <a:cs typeface="Calibri"/>
                  <a:sym typeface="Calibri"/>
                </a:rPr>
                <a:t>Система управления мультикоптером с открытым исходным кодом</a:t>
              </a:r>
            </a:p>
          </p:txBody>
        </p:sp>
        <p:sp>
          <p:nvSpPr>
            <p:cNvPr id="224" name="Shape 224"/>
            <p:cNvSpPr/>
            <p:nvPr/>
          </p:nvSpPr>
          <p:spPr>
            <a:xfrm>
              <a:off x="456714" y="879262"/>
              <a:ext cx="119347" cy="352638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8879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25" name="Shape 225"/>
            <p:cNvSpPr/>
            <p:nvPr/>
          </p:nvSpPr>
          <p:spPr>
            <a:xfrm>
              <a:off x="576062" y="4124769"/>
              <a:ext cx="6329875" cy="561752"/>
            </a:xfrm>
            <a:prstGeom prst="roundRect">
              <a:avLst>
                <a:gd name="adj" fmla="val 10000"/>
              </a:avLst>
            </a:prstGeom>
            <a:solidFill>
              <a:srgbClr val="CDE1E8">
                <a:alpha val="89803"/>
              </a:srgbClr>
            </a:solidFill>
            <a:ln w="25400" cap="flat" cmpd="sng">
              <a:solidFill>
                <a:srgbClr val="49ACC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6" name="Shape 226"/>
            <p:cNvSpPr txBox="1"/>
            <p:nvPr/>
          </p:nvSpPr>
          <p:spPr>
            <a:xfrm>
              <a:off x="592514" y="4141221"/>
              <a:ext cx="6296969" cy="528846"/>
            </a:xfrm>
            <a:prstGeom prst="rect">
              <a:avLst/>
            </a:prstGeom>
            <a:noFill/>
            <a:ln>
              <a:noFill/>
            </a:ln>
          </p:spPr>
          <p:txBody>
            <a:bodyPr lIns="38100" tIns="25400" rIns="38100" bIns="254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2000">
                  <a:solidFill>
                    <a:schemeClr val="dk1"/>
                  </a:solidFill>
                  <a:latin typeface="Trebuchet MS" pitchFamily="34" charset="0"/>
                  <a:ea typeface="Calibri"/>
                  <a:cs typeface="Calibri"/>
                  <a:sym typeface="Calibri"/>
                </a:rPr>
                <a:t>Элемент системы «Умный дом» - доступ в помещение по электронному ключу</a:t>
              </a:r>
            </a:p>
          </p:txBody>
        </p:sp>
        <p:sp>
          <p:nvSpPr>
            <p:cNvPr id="227" name="Shape 227"/>
            <p:cNvSpPr/>
            <p:nvPr/>
          </p:nvSpPr>
          <p:spPr>
            <a:xfrm>
              <a:off x="456714" y="879262"/>
              <a:ext cx="119347" cy="418040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8879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28" name="Shape 228"/>
            <p:cNvSpPr/>
            <p:nvPr/>
          </p:nvSpPr>
          <p:spPr>
            <a:xfrm>
              <a:off x="576062" y="4778789"/>
              <a:ext cx="6329875" cy="561752"/>
            </a:xfrm>
            <a:prstGeom prst="roundRect">
              <a:avLst>
                <a:gd name="adj" fmla="val 10000"/>
              </a:avLst>
            </a:prstGeom>
            <a:solidFill>
              <a:srgbClr val="CDE1E8">
                <a:alpha val="89803"/>
              </a:srgbClr>
            </a:solidFill>
            <a:ln w="25400" cap="flat" cmpd="sng">
              <a:solidFill>
                <a:srgbClr val="49ACC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9" name="Shape 229"/>
            <p:cNvSpPr txBox="1"/>
            <p:nvPr/>
          </p:nvSpPr>
          <p:spPr>
            <a:xfrm>
              <a:off x="592514" y="4795242"/>
              <a:ext cx="6296969" cy="528846"/>
            </a:xfrm>
            <a:prstGeom prst="rect">
              <a:avLst/>
            </a:prstGeom>
            <a:noFill/>
            <a:ln>
              <a:noFill/>
            </a:ln>
          </p:spPr>
          <p:txBody>
            <a:bodyPr lIns="38100" tIns="25400" rIns="38100" bIns="254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2000">
                  <a:solidFill>
                    <a:schemeClr val="dk1"/>
                  </a:solidFill>
                  <a:latin typeface="Trebuchet MS" pitchFamily="34" charset="0"/>
                  <a:ea typeface="Calibri"/>
                  <a:cs typeface="Calibri"/>
                  <a:sym typeface="Calibri"/>
                </a:rPr>
                <a:t>Программно-аппаратный комплекс мониторинга рукокрылых</a:t>
              </a:r>
            </a:p>
          </p:txBody>
        </p:sp>
        <p:sp>
          <p:nvSpPr>
            <p:cNvPr id="230" name="Shape 230"/>
            <p:cNvSpPr/>
            <p:nvPr/>
          </p:nvSpPr>
          <p:spPr>
            <a:xfrm>
              <a:off x="456714" y="879262"/>
              <a:ext cx="119347" cy="48344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8879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1" name="Shape 231"/>
            <p:cNvSpPr/>
            <p:nvPr/>
          </p:nvSpPr>
          <p:spPr>
            <a:xfrm>
              <a:off x="576062" y="5432810"/>
              <a:ext cx="6329875" cy="561752"/>
            </a:xfrm>
            <a:prstGeom prst="roundRect">
              <a:avLst>
                <a:gd name="adj" fmla="val 10000"/>
              </a:avLst>
            </a:prstGeom>
            <a:solidFill>
              <a:srgbClr val="CDE1E8">
                <a:alpha val="89803"/>
              </a:srgbClr>
            </a:solidFill>
            <a:ln w="25400" cap="flat" cmpd="sng">
              <a:solidFill>
                <a:srgbClr val="49ACC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2" name="Shape 232"/>
            <p:cNvSpPr txBox="1"/>
            <p:nvPr/>
          </p:nvSpPr>
          <p:spPr>
            <a:xfrm>
              <a:off x="592514" y="5449264"/>
              <a:ext cx="6296969" cy="528846"/>
            </a:xfrm>
            <a:prstGeom prst="rect">
              <a:avLst/>
            </a:prstGeom>
            <a:noFill/>
            <a:ln>
              <a:noFill/>
            </a:ln>
          </p:spPr>
          <p:txBody>
            <a:bodyPr lIns="38100" tIns="25400" rIns="38100" bIns="254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2000">
                  <a:solidFill>
                    <a:schemeClr val="dk1"/>
                  </a:solidFill>
                  <a:latin typeface="Trebuchet MS" pitchFamily="34" charset="0"/>
                  <a:ea typeface="Calibri"/>
                  <a:cs typeface="Calibri"/>
                  <a:sym typeface="Calibri"/>
                </a:rPr>
                <a:t>Веерная вихревая установка</a:t>
              </a:r>
            </a:p>
          </p:txBody>
        </p:sp>
        <p:sp>
          <p:nvSpPr>
            <p:cNvPr id="233" name="Shape 233"/>
            <p:cNvSpPr/>
            <p:nvPr/>
          </p:nvSpPr>
          <p:spPr>
            <a:xfrm>
              <a:off x="456714" y="879262"/>
              <a:ext cx="119347" cy="55672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20000" y="119999"/>
                  </a:lnTo>
                </a:path>
              </a:pathLst>
            </a:custGeom>
            <a:noFill/>
            <a:ln w="25400" cap="flat" cmpd="sng">
              <a:solidFill>
                <a:srgbClr val="38879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4" name="Shape 234"/>
            <p:cNvSpPr/>
            <p:nvPr/>
          </p:nvSpPr>
          <p:spPr>
            <a:xfrm>
              <a:off x="576062" y="6124182"/>
              <a:ext cx="6329875" cy="644568"/>
            </a:xfrm>
            <a:prstGeom prst="roundRect">
              <a:avLst>
                <a:gd name="adj" fmla="val 10000"/>
              </a:avLst>
            </a:prstGeom>
            <a:solidFill>
              <a:srgbClr val="CDE1E8">
                <a:alpha val="89803"/>
              </a:srgbClr>
            </a:solidFill>
            <a:ln w="25400" cap="flat" cmpd="sng">
              <a:solidFill>
                <a:srgbClr val="49ACC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5" name="Shape 235"/>
            <p:cNvSpPr txBox="1"/>
            <p:nvPr/>
          </p:nvSpPr>
          <p:spPr>
            <a:xfrm>
              <a:off x="594941" y="6143060"/>
              <a:ext cx="6292118" cy="606810"/>
            </a:xfrm>
            <a:prstGeom prst="rect">
              <a:avLst/>
            </a:prstGeom>
            <a:noFill/>
            <a:ln>
              <a:noFill/>
            </a:ln>
          </p:spPr>
          <p:txBody>
            <a:bodyPr lIns="38100" tIns="25400" rIns="38100" bIns="254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2000">
                  <a:solidFill>
                    <a:schemeClr val="dk1"/>
                  </a:solidFill>
                  <a:latin typeface="Trebuchet MS" pitchFamily="34" charset="0"/>
                  <a:ea typeface="Calibri"/>
                  <a:cs typeface="Calibri"/>
                  <a:sym typeface="Calibri"/>
                </a:rPr>
                <a:t>Робот-художник</a:t>
              </a:r>
            </a:p>
          </p:txBody>
        </p:sp>
      </p:grpSp>
      <p:pic>
        <p:nvPicPr>
          <p:cNvPr id="236" name="Shape 236" descr="https://lh4.googleusercontent.com/vUr1uor7hDntiTNT0-MwmXMnZVTPNUN5o9ICSQ-KDU53q99D6MfgFvmXmYT8n3HXtJjrxYhfBGS1jV8qFfa7fzO_v9F4krLKKeO2KOMJZ_YM188UfJZFhxeI14oxL72VbqzBZV6PQL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22056" y="5949360"/>
            <a:ext cx="1842432" cy="71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Shape 237" descr="https://lh6.googleusercontent.com/JjkdFr0BX-rbruKVZAYmLAqo_FG2BkdigRvGjCMOyRHRLIpT26lGXbnMyZdUE2VBNfLIcgmz9FmHOOJBhWLeB0P5m9EfnJSZ3e98eeC4RkzIp5y4H2BTBmuL8NOa0GvaSTGf7egkBJ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07893" y="194878"/>
            <a:ext cx="1856593" cy="15001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Shape 242"/>
          <p:cNvGrpSpPr/>
          <p:nvPr/>
        </p:nvGrpSpPr>
        <p:grpSpPr>
          <a:xfrm>
            <a:off x="179511" y="2134861"/>
            <a:ext cx="7992889" cy="2547119"/>
            <a:chOff x="0" y="362044"/>
            <a:chExt cx="7992889" cy="2547119"/>
          </a:xfrm>
        </p:grpSpPr>
        <p:sp>
          <p:nvSpPr>
            <p:cNvPr id="243" name="Shape 243"/>
            <p:cNvSpPr/>
            <p:nvPr/>
          </p:nvSpPr>
          <p:spPr>
            <a:xfrm>
              <a:off x="0" y="362044"/>
              <a:ext cx="4840522" cy="991619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5400" cap="flat" cmpd="sng">
              <a:solidFill>
                <a:srgbClr val="429BB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4" name="Shape 244"/>
            <p:cNvSpPr txBox="1"/>
            <p:nvPr/>
          </p:nvSpPr>
          <p:spPr>
            <a:xfrm>
              <a:off x="29044" y="391088"/>
              <a:ext cx="4782434" cy="933530"/>
            </a:xfrm>
            <a:prstGeom prst="rect">
              <a:avLst/>
            </a:prstGeom>
            <a:noFill/>
            <a:ln>
              <a:noFill/>
            </a:ln>
          </p:spPr>
          <p:txBody>
            <a:bodyPr lIns="38100" tIns="25400" rIns="381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2000" b="0" dirty="0">
                  <a:solidFill>
                    <a:schemeClr val="tx1"/>
                  </a:solidFill>
                  <a:latin typeface="Trebuchet MS" pitchFamily="34" charset="0"/>
                  <a:ea typeface="Calibri"/>
                  <a:cs typeface="Calibri"/>
                  <a:sym typeface="Calibri"/>
                </a:rPr>
                <a:t>КРАЕВОЙ КОНКУРС ДОПОЛНИТЕЛЬНЫХ ОБЩЕОБРАЗОВАТЕЛЬНЫХ ПРОГРАММ, РЕАЛИЗУЕМЫХ В СЕТЕВОЙ ФОРМЕ</a:t>
              </a:r>
            </a:p>
          </p:txBody>
        </p:sp>
        <p:sp>
          <p:nvSpPr>
            <p:cNvPr id="245" name="Shape 245"/>
            <p:cNvSpPr/>
            <p:nvPr/>
          </p:nvSpPr>
          <p:spPr>
            <a:xfrm>
              <a:off x="484052" y="1353663"/>
              <a:ext cx="208288" cy="9892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8879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6" name="Shape 246"/>
            <p:cNvSpPr/>
            <p:nvPr/>
          </p:nvSpPr>
          <p:spPr>
            <a:xfrm>
              <a:off x="692341" y="1776590"/>
              <a:ext cx="7300548" cy="1132574"/>
            </a:xfrm>
            <a:prstGeom prst="roundRect">
              <a:avLst>
                <a:gd name="adj" fmla="val 10000"/>
              </a:avLst>
            </a:prstGeom>
            <a:solidFill>
              <a:srgbClr val="CDE1E8">
                <a:alpha val="89803"/>
              </a:srgbClr>
            </a:solidFill>
            <a:ln w="25400" cap="flat" cmpd="sng">
              <a:solidFill>
                <a:srgbClr val="49ACC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7" name="Shape 247"/>
            <p:cNvSpPr txBox="1"/>
            <p:nvPr/>
          </p:nvSpPr>
          <p:spPr>
            <a:xfrm>
              <a:off x="725512" y="1809761"/>
              <a:ext cx="7234203" cy="1066230"/>
            </a:xfrm>
            <a:prstGeom prst="rect">
              <a:avLst/>
            </a:prstGeom>
            <a:noFill/>
            <a:ln>
              <a:noFill/>
            </a:ln>
          </p:spPr>
          <p:txBody>
            <a:bodyPr lIns="38100" tIns="25400" rIns="38100" bIns="254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2000" dirty="0">
                  <a:solidFill>
                    <a:schemeClr val="dk1"/>
                  </a:solidFill>
                  <a:latin typeface="Trebuchet MS" pitchFamily="34" charset="0"/>
                  <a:ea typeface="Calibri"/>
                  <a:cs typeface="Calibri"/>
                  <a:sym typeface="Calibri"/>
                </a:rPr>
                <a:t>Универсальный учебный модуль «Лабораторные занятия инженерной направленности» по предметам «Физика» и «Технология» для 8 инженерно-технологического класса; 5 и 6-х классов основной школы </a:t>
              </a:r>
            </a:p>
          </p:txBody>
        </p:sp>
      </p:grpSp>
      <p:pic>
        <p:nvPicPr>
          <p:cNvPr id="248" name="Shape 248" descr="https://lh4.googleusercontent.com/vUr1uor7hDntiTNT0-MwmXMnZVTPNUN5o9ICSQ-KDU53q99D6MfgFvmXmYT8n3HXtJjrxYhfBGS1jV8qFfa7fzO_v9F4krLKKeO2KOMJZ_YM188UfJZFhxeI14oxL72VbqzBZV6PQL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22056" y="5949360"/>
            <a:ext cx="1842432" cy="71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Shape 249"/>
          <p:cNvPicPr preferRelativeResize="0"/>
          <p:nvPr/>
        </p:nvPicPr>
        <p:blipFill rotWithShape="1">
          <a:blip r:embed="rId4">
            <a:alphaModFix/>
          </a:blip>
          <a:srcRect t="11268" r="81971" b="68448"/>
          <a:stretch/>
        </p:blipFill>
        <p:spPr>
          <a:xfrm>
            <a:off x="7164488" y="338568"/>
            <a:ext cx="1800000" cy="1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Shape 250"/>
          <p:cNvSpPr txBox="1"/>
          <p:nvPr/>
        </p:nvSpPr>
        <p:spPr>
          <a:xfrm>
            <a:off x="157036" y="188640"/>
            <a:ext cx="6629542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3200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ГРАНТОВЫЕ ЗАЯВКИ</a:t>
            </a:r>
            <a:endParaRPr lang="ru-RU" sz="32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Shape 255"/>
          <p:cNvGrpSpPr/>
          <p:nvPr/>
        </p:nvGrpSpPr>
        <p:grpSpPr>
          <a:xfrm>
            <a:off x="107016" y="1062217"/>
            <a:ext cx="6650500" cy="2755686"/>
            <a:chOff x="29288" y="225505"/>
            <a:chExt cx="6650500" cy="2755686"/>
          </a:xfrm>
        </p:grpSpPr>
        <p:sp>
          <p:nvSpPr>
            <p:cNvPr id="256" name="Shape 256"/>
            <p:cNvSpPr/>
            <p:nvPr/>
          </p:nvSpPr>
          <p:spPr>
            <a:xfrm>
              <a:off x="29288" y="225505"/>
              <a:ext cx="4320968" cy="957125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5400" cap="flat" cmpd="sng">
              <a:solidFill>
                <a:srgbClr val="429BB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Trebuchet MS" pitchFamily="34" charset="0"/>
              </a:endParaRPr>
            </a:p>
          </p:txBody>
        </p:sp>
        <p:sp>
          <p:nvSpPr>
            <p:cNvPr id="257" name="Shape 257"/>
            <p:cNvSpPr txBox="1"/>
            <p:nvPr/>
          </p:nvSpPr>
          <p:spPr>
            <a:xfrm>
              <a:off x="57321" y="253537"/>
              <a:ext cx="4264902" cy="901058"/>
            </a:xfrm>
            <a:prstGeom prst="rect">
              <a:avLst/>
            </a:prstGeom>
            <a:noFill/>
            <a:ln>
              <a:noFill/>
            </a:ln>
          </p:spPr>
          <p:txBody>
            <a:bodyPr lIns="38100" tIns="25400" rIns="381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2000" b="0" dirty="0">
                  <a:solidFill>
                    <a:schemeClr val="tx1"/>
                  </a:solidFill>
                  <a:latin typeface="Trebuchet MS" pitchFamily="34" charset="0"/>
                  <a:ea typeface="Calibri"/>
                  <a:cs typeface="Calibri"/>
                  <a:sym typeface="Calibri"/>
                </a:rPr>
                <a:t>КОНКУРС ПРОЕКТОВ ТЕРРИТОРИАЛЬНОГО РАЗВИТИЯ «ТЕРРИТОРИЯ РУСАЛА»</a:t>
              </a:r>
            </a:p>
          </p:txBody>
        </p:sp>
        <p:sp>
          <p:nvSpPr>
            <p:cNvPr id="258" name="Shape 258"/>
            <p:cNvSpPr/>
            <p:nvPr/>
          </p:nvSpPr>
          <p:spPr>
            <a:xfrm>
              <a:off x="461385" y="1182629"/>
              <a:ext cx="141611" cy="5127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8879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59" name="Shape 259"/>
            <p:cNvSpPr/>
            <p:nvPr/>
          </p:nvSpPr>
          <p:spPr>
            <a:xfrm>
              <a:off x="602997" y="1327974"/>
              <a:ext cx="6076791" cy="734762"/>
            </a:xfrm>
            <a:prstGeom prst="roundRect">
              <a:avLst>
                <a:gd name="adj" fmla="val 10000"/>
              </a:avLst>
            </a:prstGeom>
            <a:solidFill>
              <a:srgbClr val="CDE1E8">
                <a:alpha val="89803"/>
              </a:srgbClr>
            </a:solidFill>
            <a:ln w="25400" cap="flat" cmpd="sng">
              <a:solidFill>
                <a:srgbClr val="49ACC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Trebuchet MS" pitchFamily="34" charset="0"/>
              </a:endParaRPr>
            </a:p>
          </p:txBody>
        </p:sp>
        <p:sp>
          <p:nvSpPr>
            <p:cNvPr id="260" name="Shape 260"/>
            <p:cNvSpPr txBox="1"/>
            <p:nvPr/>
          </p:nvSpPr>
          <p:spPr>
            <a:xfrm>
              <a:off x="624516" y="1349494"/>
              <a:ext cx="6033750" cy="691723"/>
            </a:xfrm>
            <a:prstGeom prst="rect">
              <a:avLst/>
            </a:prstGeom>
            <a:noFill/>
            <a:ln>
              <a:noFill/>
            </a:ln>
          </p:spPr>
          <p:txBody>
            <a:bodyPr lIns="38100" tIns="25400" rIns="381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2000" dirty="0">
                  <a:solidFill>
                    <a:schemeClr val="dk1"/>
                  </a:solidFill>
                  <a:latin typeface="Trebuchet MS" pitchFamily="34" charset="0"/>
                  <a:ea typeface="Calibri"/>
                  <a:cs typeface="Calibri"/>
                  <a:sym typeface="Calibri"/>
                </a:rPr>
                <a:t>Образовательный Центр естественных наук им. М.В. Ломоносова</a:t>
              </a:r>
            </a:p>
          </p:txBody>
        </p:sp>
        <p:sp>
          <p:nvSpPr>
            <p:cNvPr id="261" name="Shape 261"/>
            <p:cNvSpPr/>
            <p:nvPr/>
          </p:nvSpPr>
          <p:spPr>
            <a:xfrm>
              <a:off x="461385" y="1182629"/>
              <a:ext cx="141611" cy="143117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8879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2" name="Shape 262"/>
            <p:cNvSpPr/>
            <p:nvPr/>
          </p:nvSpPr>
          <p:spPr>
            <a:xfrm>
              <a:off x="602997" y="2246428"/>
              <a:ext cx="6076791" cy="734762"/>
            </a:xfrm>
            <a:prstGeom prst="roundRect">
              <a:avLst>
                <a:gd name="adj" fmla="val 10000"/>
              </a:avLst>
            </a:prstGeom>
            <a:solidFill>
              <a:srgbClr val="CDE1E8">
                <a:alpha val="89803"/>
              </a:srgbClr>
            </a:solidFill>
            <a:ln w="25400" cap="flat" cmpd="sng">
              <a:solidFill>
                <a:srgbClr val="49ACC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Trebuchet MS" pitchFamily="34" charset="0"/>
              </a:endParaRPr>
            </a:p>
          </p:txBody>
        </p:sp>
        <p:sp>
          <p:nvSpPr>
            <p:cNvPr id="263" name="Shape 263"/>
            <p:cNvSpPr txBox="1"/>
            <p:nvPr/>
          </p:nvSpPr>
          <p:spPr>
            <a:xfrm>
              <a:off x="624516" y="2267949"/>
              <a:ext cx="6033750" cy="691723"/>
            </a:xfrm>
            <a:prstGeom prst="rect">
              <a:avLst/>
            </a:prstGeom>
            <a:noFill/>
            <a:ln>
              <a:noFill/>
            </a:ln>
          </p:spPr>
          <p:txBody>
            <a:bodyPr lIns="38100" tIns="25400" rIns="381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2000" dirty="0">
                  <a:solidFill>
                    <a:schemeClr val="dk1"/>
                  </a:solidFill>
                  <a:latin typeface="Trebuchet MS" pitchFamily="34" charset="0"/>
                  <a:ea typeface="Calibri"/>
                  <a:cs typeface="Calibri"/>
                  <a:sym typeface="Calibri"/>
                </a:rPr>
                <a:t>Городской открытый центр социально-технического менеджмента «</a:t>
              </a:r>
              <a:r>
                <a:rPr lang="ru-RU" sz="2000" dirty="0" err="1">
                  <a:solidFill>
                    <a:schemeClr val="dk1"/>
                  </a:solidFill>
                  <a:latin typeface="Trebuchet MS" pitchFamily="34" charset="0"/>
                  <a:ea typeface="Calibri"/>
                  <a:cs typeface="Calibri"/>
                  <a:sym typeface="Calibri"/>
                </a:rPr>
                <a:t>Техноярск</a:t>
              </a:r>
              <a:r>
                <a:rPr lang="ru-RU" sz="2000" dirty="0">
                  <a:solidFill>
                    <a:schemeClr val="dk1"/>
                  </a:solidFill>
                  <a:latin typeface="Trebuchet MS" pitchFamily="34" charset="0"/>
                  <a:ea typeface="Calibri"/>
                  <a:cs typeface="Calibri"/>
                  <a:sym typeface="Calibri"/>
                </a:rPr>
                <a:t>»</a:t>
              </a:r>
            </a:p>
          </p:txBody>
        </p:sp>
      </p:grpSp>
      <p:pic>
        <p:nvPicPr>
          <p:cNvPr id="264" name="Shape 264" descr="https://lh4.googleusercontent.com/vUr1uor7hDntiTNT0-MwmXMnZVTPNUN5o9ICSQ-KDU53q99D6MfgFvmXmYT8n3HXtJjrxYhfBGS1jV8qFfa7fzO_v9F4krLKKeO2KOMJZ_YM188UfJZFhxeI14oxL72VbqzBZV6PQL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22056" y="5949360"/>
            <a:ext cx="1842432" cy="719999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Shape 265"/>
          <p:cNvSpPr txBox="1"/>
          <p:nvPr/>
        </p:nvSpPr>
        <p:spPr>
          <a:xfrm>
            <a:off x="157036" y="188640"/>
            <a:ext cx="6629542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3200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ГРАНТОВЫЕ ЗАЯВКИ</a:t>
            </a:r>
            <a:endParaRPr lang="ru-RU" sz="32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66" name="Shape 266" descr="Картинки по запросу русал центр социальных программ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87271" y="404663"/>
            <a:ext cx="1512000" cy="20865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7" name="Shape 267"/>
          <p:cNvGrpSpPr/>
          <p:nvPr/>
        </p:nvGrpSpPr>
        <p:grpSpPr>
          <a:xfrm>
            <a:off x="104469" y="4136070"/>
            <a:ext cx="6591780" cy="2518653"/>
            <a:chOff x="79636" y="131006"/>
            <a:chExt cx="6591780" cy="2518653"/>
          </a:xfrm>
        </p:grpSpPr>
        <p:sp>
          <p:nvSpPr>
            <p:cNvPr id="268" name="Shape 268"/>
            <p:cNvSpPr/>
            <p:nvPr/>
          </p:nvSpPr>
          <p:spPr>
            <a:xfrm>
              <a:off x="79636" y="131006"/>
              <a:ext cx="4327557" cy="728450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5400" cap="flat" cmpd="sng">
              <a:solidFill>
                <a:srgbClr val="429BB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Trebuchet MS" pitchFamily="34" charset="0"/>
              </a:endParaRPr>
            </a:p>
          </p:txBody>
        </p:sp>
        <p:sp>
          <p:nvSpPr>
            <p:cNvPr id="269" name="Shape 269"/>
            <p:cNvSpPr txBox="1"/>
            <p:nvPr/>
          </p:nvSpPr>
          <p:spPr>
            <a:xfrm>
              <a:off x="100972" y="152342"/>
              <a:ext cx="4284886" cy="685777"/>
            </a:xfrm>
            <a:prstGeom prst="rect">
              <a:avLst/>
            </a:prstGeom>
            <a:noFill/>
            <a:ln>
              <a:noFill/>
            </a:ln>
          </p:spPr>
          <p:txBody>
            <a:bodyPr lIns="38100" tIns="25400" rIns="381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2000" b="0" dirty="0">
                  <a:solidFill>
                    <a:schemeClr val="tx1"/>
                  </a:solidFill>
                  <a:latin typeface="Trebuchet MS" pitchFamily="34" charset="0"/>
                  <a:ea typeface="Calibri"/>
                  <a:cs typeface="Calibri"/>
                  <a:sym typeface="Calibri"/>
                </a:rPr>
                <a:t>КОНКУРС </a:t>
              </a:r>
              <a:r>
                <a:rPr lang="ru-RU" sz="1800" b="0" dirty="0">
                  <a:solidFill>
                    <a:schemeClr val="tx1"/>
                  </a:solidFill>
                  <a:latin typeface="Trebuchet MS" pitchFamily="34" charset="0"/>
                  <a:ea typeface="Calibri"/>
                  <a:cs typeface="Calibri"/>
                  <a:sym typeface="Calibri"/>
                </a:rPr>
                <a:t>ПРОЕКТОВ                          «ПОМОГАТЬ ПРОСТО»</a:t>
              </a:r>
            </a:p>
          </p:txBody>
        </p:sp>
        <p:sp>
          <p:nvSpPr>
            <p:cNvPr id="270" name="Shape 270"/>
            <p:cNvSpPr/>
            <p:nvPr/>
          </p:nvSpPr>
          <p:spPr>
            <a:xfrm>
              <a:off x="466672" y="859455"/>
              <a:ext cx="91439" cy="52053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  <a:lnTo>
                    <a:pt x="175606" y="120000"/>
                  </a:lnTo>
                </a:path>
              </a:pathLst>
            </a:custGeom>
            <a:noFill/>
            <a:ln w="25400" cap="flat" cmpd="sng">
              <a:solidFill>
                <a:srgbClr val="38879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71" name="Shape 271"/>
            <p:cNvSpPr/>
            <p:nvPr/>
          </p:nvSpPr>
          <p:spPr>
            <a:xfrm>
              <a:off x="600485" y="1027599"/>
              <a:ext cx="6070931" cy="704777"/>
            </a:xfrm>
            <a:prstGeom prst="roundRect">
              <a:avLst>
                <a:gd name="adj" fmla="val 10000"/>
              </a:avLst>
            </a:prstGeom>
            <a:solidFill>
              <a:srgbClr val="CDE1E8">
                <a:alpha val="89803"/>
              </a:srgbClr>
            </a:solidFill>
            <a:ln w="25400" cap="flat" cmpd="sng">
              <a:solidFill>
                <a:srgbClr val="49ACC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Trebuchet MS" pitchFamily="34" charset="0"/>
              </a:endParaRPr>
            </a:p>
          </p:txBody>
        </p:sp>
        <p:sp>
          <p:nvSpPr>
            <p:cNvPr id="272" name="Shape 272"/>
            <p:cNvSpPr txBox="1"/>
            <p:nvPr/>
          </p:nvSpPr>
          <p:spPr>
            <a:xfrm>
              <a:off x="621127" y="1048241"/>
              <a:ext cx="6029647" cy="663492"/>
            </a:xfrm>
            <a:prstGeom prst="rect">
              <a:avLst/>
            </a:prstGeom>
            <a:noFill/>
            <a:ln>
              <a:noFill/>
            </a:ln>
          </p:spPr>
          <p:txBody>
            <a:bodyPr lIns="38100" tIns="25400" rIns="381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2000" dirty="0">
                  <a:solidFill>
                    <a:schemeClr val="dk1"/>
                  </a:solidFill>
                  <a:latin typeface="Trebuchet MS" pitchFamily="34" charset="0"/>
                  <a:ea typeface="Calibri"/>
                  <a:cs typeface="Calibri"/>
                  <a:sym typeface="Calibri"/>
                </a:rPr>
                <a:t>Школа безграничных возможностей</a:t>
              </a:r>
            </a:p>
          </p:txBody>
        </p:sp>
        <p:sp>
          <p:nvSpPr>
            <p:cNvPr id="273" name="Shape 273"/>
            <p:cNvSpPr/>
            <p:nvPr/>
          </p:nvSpPr>
          <p:spPr>
            <a:xfrm>
              <a:off x="466672" y="859455"/>
              <a:ext cx="91439" cy="14378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  <a:lnTo>
                    <a:pt x="175606" y="120000"/>
                  </a:lnTo>
                </a:path>
              </a:pathLst>
            </a:custGeom>
            <a:noFill/>
            <a:ln w="25400" cap="flat" cmpd="sng">
              <a:solidFill>
                <a:srgbClr val="38879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74" name="Shape 274"/>
            <p:cNvSpPr/>
            <p:nvPr/>
          </p:nvSpPr>
          <p:spPr>
            <a:xfrm>
              <a:off x="600485" y="1944882"/>
              <a:ext cx="6070931" cy="704777"/>
            </a:xfrm>
            <a:prstGeom prst="roundRect">
              <a:avLst>
                <a:gd name="adj" fmla="val 10000"/>
              </a:avLst>
            </a:prstGeom>
            <a:solidFill>
              <a:srgbClr val="CDE1E8">
                <a:alpha val="89803"/>
              </a:srgbClr>
            </a:solidFill>
            <a:ln w="25400" cap="flat" cmpd="sng">
              <a:solidFill>
                <a:srgbClr val="49ACC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Trebuchet MS" pitchFamily="34" charset="0"/>
              </a:endParaRPr>
            </a:p>
          </p:txBody>
        </p:sp>
        <p:sp>
          <p:nvSpPr>
            <p:cNvPr id="275" name="Shape 275"/>
            <p:cNvSpPr txBox="1"/>
            <p:nvPr/>
          </p:nvSpPr>
          <p:spPr>
            <a:xfrm>
              <a:off x="621127" y="1965524"/>
              <a:ext cx="6029647" cy="663492"/>
            </a:xfrm>
            <a:prstGeom prst="rect">
              <a:avLst/>
            </a:prstGeom>
            <a:noFill/>
            <a:ln>
              <a:noFill/>
            </a:ln>
          </p:spPr>
          <p:txBody>
            <a:bodyPr lIns="38100" tIns="25400" rIns="381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2000" dirty="0">
                  <a:solidFill>
                    <a:schemeClr val="dk1"/>
                  </a:solidFill>
                  <a:latin typeface="Trebuchet MS" pitchFamily="34" charset="0"/>
                  <a:ea typeface="Calibri"/>
                  <a:cs typeface="Calibri"/>
                  <a:sym typeface="Calibri"/>
                </a:rPr>
                <a:t>Синергия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/>
        </p:nvSpPr>
        <p:spPr>
          <a:xfrm>
            <a:off x="395536" y="260647"/>
            <a:ext cx="8280919" cy="9848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3200" b="1" dirty="0">
                <a:solidFill>
                  <a:schemeClr val="dk1"/>
                </a:solidFill>
                <a:latin typeface="Trebuchet MS" pitchFamily="34" charset="0"/>
                <a:ea typeface="Calibri"/>
                <a:cs typeface="Calibri"/>
                <a:sym typeface="Calibri"/>
              </a:rPr>
              <a:t>ПРОЦЕДУРА ПОЛУЧЕНИЯ ГРАНТА (ПОБЕДЫ НА КОНКУРСЕ)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200">
              <a:solidFill>
                <a:schemeClr val="dk1"/>
              </a:solidFill>
              <a:latin typeface="Trebuchet MS" pitchFamily="34" charset="0"/>
              <a:ea typeface="Calibri"/>
              <a:cs typeface="Calibri"/>
              <a:sym typeface="Calibri"/>
            </a:endParaRPr>
          </a:p>
        </p:txBody>
      </p:sp>
      <p:grpSp>
        <p:nvGrpSpPr>
          <p:cNvPr id="299" name="Shape 299"/>
          <p:cNvGrpSpPr/>
          <p:nvPr/>
        </p:nvGrpSpPr>
        <p:grpSpPr>
          <a:xfrm>
            <a:off x="1043608" y="1319680"/>
            <a:ext cx="6480719" cy="4752526"/>
            <a:chOff x="0" y="0"/>
            <a:chExt cx="6480719" cy="4752526"/>
          </a:xfrm>
        </p:grpSpPr>
        <p:sp>
          <p:nvSpPr>
            <p:cNvPr id="300" name="Shape 300"/>
            <p:cNvSpPr/>
            <p:nvPr/>
          </p:nvSpPr>
          <p:spPr>
            <a:xfrm>
              <a:off x="0" y="0"/>
              <a:ext cx="4990154" cy="855454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1" name="Shape 301"/>
            <p:cNvSpPr txBox="1"/>
            <p:nvPr/>
          </p:nvSpPr>
          <p:spPr>
            <a:xfrm>
              <a:off x="25055" y="25055"/>
              <a:ext cx="3966963" cy="805344"/>
            </a:xfrm>
            <a:prstGeom prst="rect">
              <a:avLst/>
            </a:prstGeom>
            <a:noFill/>
            <a:ln>
              <a:noFill/>
            </a:ln>
          </p:spPr>
          <p:txBody>
            <a:bodyPr lIns="83800" tIns="83800" rIns="83800" bIns="838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2200" dirty="0">
                  <a:solidFill>
                    <a:schemeClr val="dk1"/>
                  </a:solidFill>
                  <a:latin typeface="Trebuchet MS" pitchFamily="34" charset="0"/>
                  <a:ea typeface="Calibri"/>
                  <a:cs typeface="Calibri"/>
                  <a:sym typeface="Calibri"/>
                </a:rPr>
                <a:t>Разработка концепции идеи в соответствии с условиями </a:t>
              </a:r>
            </a:p>
          </p:txBody>
        </p:sp>
        <p:sp>
          <p:nvSpPr>
            <p:cNvPr id="302" name="Shape 302"/>
            <p:cNvSpPr/>
            <p:nvPr/>
          </p:nvSpPr>
          <p:spPr>
            <a:xfrm>
              <a:off x="372640" y="974267"/>
              <a:ext cx="4990154" cy="855454"/>
            </a:xfrm>
            <a:prstGeom prst="roundRect">
              <a:avLst>
                <a:gd name="adj" fmla="val 10000"/>
              </a:avLst>
            </a:prstGeom>
            <a:solidFill>
              <a:srgbClr val="5AB463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3" name="Shape 303"/>
            <p:cNvSpPr txBox="1"/>
            <p:nvPr/>
          </p:nvSpPr>
          <p:spPr>
            <a:xfrm>
              <a:off x="397695" y="999323"/>
              <a:ext cx="4011356" cy="805344"/>
            </a:xfrm>
            <a:prstGeom prst="rect">
              <a:avLst/>
            </a:prstGeom>
            <a:noFill/>
            <a:ln>
              <a:noFill/>
            </a:ln>
          </p:spPr>
          <p:txBody>
            <a:bodyPr lIns="83800" tIns="83800" rIns="83800" bIns="838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2200">
                  <a:solidFill>
                    <a:schemeClr val="dk1"/>
                  </a:solidFill>
                  <a:latin typeface="Trebuchet MS" pitchFamily="34" charset="0"/>
                  <a:ea typeface="Calibri"/>
                  <a:cs typeface="Calibri"/>
                  <a:sym typeface="Calibri"/>
                </a:rPr>
                <a:t>Оформление заявки</a:t>
              </a:r>
            </a:p>
          </p:txBody>
        </p:sp>
        <p:sp>
          <p:nvSpPr>
            <p:cNvPr id="304" name="Shape 304"/>
            <p:cNvSpPr/>
            <p:nvPr/>
          </p:nvSpPr>
          <p:spPr>
            <a:xfrm>
              <a:off x="745281" y="1948535"/>
              <a:ext cx="4990154" cy="855454"/>
            </a:xfrm>
            <a:prstGeom prst="roundRect">
              <a:avLst>
                <a:gd name="adj" fmla="val 10000"/>
              </a:avLst>
            </a:prstGeom>
            <a:solidFill>
              <a:srgbClr val="5DAEA5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5" name="Shape 305"/>
            <p:cNvSpPr txBox="1"/>
            <p:nvPr/>
          </p:nvSpPr>
          <p:spPr>
            <a:xfrm>
              <a:off x="770337" y="1973591"/>
              <a:ext cx="4011356" cy="805344"/>
            </a:xfrm>
            <a:prstGeom prst="rect">
              <a:avLst/>
            </a:prstGeom>
            <a:noFill/>
            <a:ln>
              <a:noFill/>
            </a:ln>
          </p:spPr>
          <p:txBody>
            <a:bodyPr lIns="83800" tIns="83800" rIns="83800" bIns="838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2200">
                  <a:solidFill>
                    <a:schemeClr val="dk1"/>
                  </a:solidFill>
                  <a:latin typeface="Trebuchet MS" pitchFamily="34" charset="0"/>
                  <a:ea typeface="Calibri"/>
                  <a:cs typeface="Calibri"/>
                  <a:sym typeface="Calibri"/>
                </a:rPr>
                <a:t>Подача заявки</a:t>
              </a:r>
            </a:p>
          </p:txBody>
        </p:sp>
        <p:sp>
          <p:nvSpPr>
            <p:cNvPr id="306" name="Shape 306"/>
            <p:cNvSpPr/>
            <p:nvPr/>
          </p:nvSpPr>
          <p:spPr>
            <a:xfrm>
              <a:off x="1117924" y="2922803"/>
              <a:ext cx="4990154" cy="855454"/>
            </a:xfrm>
            <a:prstGeom prst="roundRect">
              <a:avLst>
                <a:gd name="adj" fmla="val 10000"/>
              </a:avLst>
            </a:prstGeom>
            <a:solidFill>
              <a:srgbClr val="6078A8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7" name="Shape 307"/>
            <p:cNvSpPr txBox="1"/>
            <p:nvPr/>
          </p:nvSpPr>
          <p:spPr>
            <a:xfrm>
              <a:off x="1142979" y="2947858"/>
              <a:ext cx="4011356" cy="805344"/>
            </a:xfrm>
            <a:prstGeom prst="rect">
              <a:avLst/>
            </a:prstGeom>
            <a:noFill/>
            <a:ln>
              <a:noFill/>
            </a:ln>
          </p:spPr>
          <p:txBody>
            <a:bodyPr lIns="83800" tIns="83800" rIns="83800" bIns="838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2200">
                  <a:solidFill>
                    <a:schemeClr val="dk1"/>
                  </a:solidFill>
                  <a:latin typeface="Trebuchet MS" pitchFamily="34" charset="0"/>
                  <a:ea typeface="Calibri"/>
                  <a:cs typeface="Calibri"/>
                  <a:sym typeface="Calibri"/>
                </a:rPr>
                <a:t>Экспертная оценка</a:t>
              </a:r>
            </a:p>
          </p:txBody>
        </p:sp>
        <p:sp>
          <p:nvSpPr>
            <p:cNvPr id="308" name="Shape 308"/>
            <p:cNvSpPr/>
            <p:nvPr/>
          </p:nvSpPr>
          <p:spPr>
            <a:xfrm>
              <a:off x="1490565" y="3897071"/>
              <a:ext cx="4990154" cy="855454"/>
            </a:xfrm>
            <a:prstGeom prst="roundRect">
              <a:avLst>
                <a:gd name="adj" fmla="val 10000"/>
              </a:avLst>
            </a:prstGeom>
            <a:solidFill>
              <a:srgbClr val="7F63A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9" name="Shape 309"/>
            <p:cNvSpPr txBox="1"/>
            <p:nvPr/>
          </p:nvSpPr>
          <p:spPr>
            <a:xfrm>
              <a:off x="1515620" y="3922126"/>
              <a:ext cx="4011356" cy="805344"/>
            </a:xfrm>
            <a:prstGeom prst="rect">
              <a:avLst/>
            </a:prstGeom>
            <a:noFill/>
            <a:ln>
              <a:noFill/>
            </a:ln>
          </p:spPr>
          <p:txBody>
            <a:bodyPr lIns="83800" tIns="83800" rIns="83800" bIns="838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2200">
                  <a:solidFill>
                    <a:schemeClr val="dk1"/>
                  </a:solidFill>
                  <a:latin typeface="Trebuchet MS" pitchFamily="34" charset="0"/>
                  <a:ea typeface="Calibri"/>
                  <a:cs typeface="Calibri"/>
                  <a:sym typeface="Calibri"/>
                </a:rPr>
                <a:t>Отчетность по гранту</a:t>
              </a:r>
            </a:p>
          </p:txBody>
        </p:sp>
        <p:sp>
          <p:nvSpPr>
            <p:cNvPr id="310" name="Shape 310"/>
            <p:cNvSpPr/>
            <p:nvPr/>
          </p:nvSpPr>
          <p:spPr>
            <a:xfrm>
              <a:off x="4434107" y="624956"/>
              <a:ext cx="556044" cy="556044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DDE5D0">
                <a:alpha val="89803"/>
              </a:srgbClr>
            </a:solidFill>
            <a:ln w="25400" cap="flat" cmpd="sng">
              <a:solidFill>
                <a:srgbClr val="DDE5D0">
                  <a:alpha val="89803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1" name="Shape 311"/>
            <p:cNvSpPr txBox="1"/>
            <p:nvPr/>
          </p:nvSpPr>
          <p:spPr>
            <a:xfrm>
              <a:off x="4559217" y="624956"/>
              <a:ext cx="305825" cy="418423"/>
            </a:xfrm>
            <a:prstGeom prst="rect">
              <a:avLst/>
            </a:prstGeom>
            <a:noFill/>
            <a:ln>
              <a:noFill/>
            </a:ln>
          </p:spPr>
          <p:txBody>
            <a:bodyPr lIns="31750" tIns="31750" rIns="31750" bIns="31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Shape 312"/>
            <p:cNvSpPr/>
            <p:nvPr/>
          </p:nvSpPr>
          <p:spPr>
            <a:xfrm>
              <a:off x="4806750" y="1599225"/>
              <a:ext cx="556044" cy="556044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CFE3D7">
                <a:alpha val="89803"/>
              </a:srgbClr>
            </a:solidFill>
            <a:ln w="25400" cap="flat" cmpd="sng">
              <a:solidFill>
                <a:srgbClr val="CFE3D7">
                  <a:alpha val="89803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3" name="Shape 313"/>
            <p:cNvSpPr txBox="1"/>
            <p:nvPr/>
          </p:nvSpPr>
          <p:spPr>
            <a:xfrm>
              <a:off x="4931860" y="1599225"/>
              <a:ext cx="305825" cy="418423"/>
            </a:xfrm>
            <a:prstGeom prst="rect">
              <a:avLst/>
            </a:prstGeom>
            <a:noFill/>
            <a:ln>
              <a:noFill/>
            </a:ln>
          </p:spPr>
          <p:txBody>
            <a:bodyPr lIns="31750" tIns="31750" rIns="31750" bIns="31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Shape 314"/>
            <p:cNvSpPr/>
            <p:nvPr/>
          </p:nvSpPr>
          <p:spPr>
            <a:xfrm>
              <a:off x="5179391" y="2559235"/>
              <a:ext cx="556044" cy="556044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D0DBE0">
                <a:alpha val="89803"/>
              </a:srgbClr>
            </a:solidFill>
            <a:ln w="25400" cap="flat" cmpd="sng">
              <a:solidFill>
                <a:srgbClr val="D0DBE0">
                  <a:alpha val="89803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5" name="Shape 315"/>
            <p:cNvSpPr txBox="1"/>
            <p:nvPr/>
          </p:nvSpPr>
          <p:spPr>
            <a:xfrm>
              <a:off x="5304501" y="2559235"/>
              <a:ext cx="305825" cy="418423"/>
            </a:xfrm>
            <a:prstGeom prst="rect">
              <a:avLst/>
            </a:prstGeom>
            <a:noFill/>
            <a:ln>
              <a:noFill/>
            </a:ln>
          </p:spPr>
          <p:txBody>
            <a:bodyPr lIns="31750" tIns="31750" rIns="31750" bIns="31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Shape 316"/>
            <p:cNvSpPr/>
            <p:nvPr/>
          </p:nvSpPr>
          <p:spPr>
            <a:xfrm>
              <a:off x="5552032" y="3543008"/>
              <a:ext cx="556044" cy="556044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D6D0DE">
                <a:alpha val="89803"/>
              </a:srgbClr>
            </a:solidFill>
            <a:ln w="25400" cap="flat" cmpd="sng">
              <a:solidFill>
                <a:srgbClr val="D6D0DE">
                  <a:alpha val="89803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7" name="Shape 317"/>
            <p:cNvSpPr txBox="1"/>
            <p:nvPr/>
          </p:nvSpPr>
          <p:spPr>
            <a:xfrm>
              <a:off x="5677142" y="3543008"/>
              <a:ext cx="305825" cy="418423"/>
            </a:xfrm>
            <a:prstGeom prst="rect">
              <a:avLst/>
            </a:prstGeom>
            <a:noFill/>
            <a:ln>
              <a:noFill/>
            </a:ln>
          </p:spPr>
          <p:txBody>
            <a:bodyPr lIns="31750" tIns="31750" rIns="31750" bIns="31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18" name="Shape 318" descr="https://lh4.googleusercontent.com/vUr1uor7hDntiTNT0-MwmXMnZVTPNUN5o9ICSQ-KDU53q99D6MfgFvmXmYT8n3HXtJjrxYhfBGS1jV8qFfa7fzO_v9F4krLKKeO2KOMJZ_YM188UfJZFhxeI14oxL72VbqzBZV6PQL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22056" y="5949360"/>
            <a:ext cx="1842432" cy="71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669</Words>
  <Application>Microsoft Office PowerPoint</Application>
  <PresentationFormat>Экран (4:3)</PresentationFormat>
  <Paragraphs>73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teacher</dc:creator>
  <cp:lastModifiedBy>USER</cp:lastModifiedBy>
  <cp:revision>5</cp:revision>
  <dcterms:modified xsi:type="dcterms:W3CDTF">2019-10-29T16:28:52Z</dcterms:modified>
</cp:coreProperties>
</file>