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media/image1.jpeg" ContentType="image/jpeg"/>
  <Override PartName="/ppt/media/image2.png" ContentType="image/pn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91F12AE-6F17-447C-8A74-E8298171FF8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272520" y="4246560"/>
            <a:ext cx="88020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272520" y="5977800"/>
            <a:ext cx="88020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DDFCD6E-7EF9-4EDB-8E0A-3A05461B677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272520" y="424656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782960" y="424656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272520" y="597780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782960" y="597780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6EDC92-FEB7-4B5C-9BE0-82E6FE2D9BB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272520" y="4246560"/>
            <a:ext cx="283392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48640" y="4246560"/>
            <a:ext cx="283392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224400" y="4246560"/>
            <a:ext cx="283392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272520" y="5977800"/>
            <a:ext cx="283392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48640" y="5977800"/>
            <a:ext cx="283392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224400" y="5977800"/>
            <a:ext cx="283392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89F2E45-C64A-4343-B7EE-62E9DD47BDA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01B143F-90D0-4225-9193-DFCABBDB4B8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272520" y="4246560"/>
            <a:ext cx="880200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8D2D10E-EAD0-42D2-BDF6-25E0BEA3811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272520" y="4246560"/>
            <a:ext cx="880200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368BEA3-4961-465A-B589-56C798FAA59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272520" y="4246560"/>
            <a:ext cx="429516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782960" y="4246560"/>
            <a:ext cx="429516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909D925-3426-46DC-8AC3-612F67D1413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0BBC65A-CF9F-456B-9AE4-E926C8BDB5D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66200" y="3247560"/>
            <a:ext cx="9001800" cy="442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6FCD53C-5D83-45FB-85A2-2A2532D10A0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272520" y="424656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782960" y="4246560"/>
            <a:ext cx="429516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272520" y="597780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5FA551A-D2B9-45AC-8311-E33D258020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72520" y="4246560"/>
            <a:ext cx="880200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5B60480-788F-4C76-89EA-189634A677B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272520" y="4246560"/>
            <a:ext cx="429516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782960" y="424656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782960" y="597780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0BBBEE5-D4BC-4ED1-BFA5-89673F1625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272520" y="424656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782960" y="424656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272520" y="5977800"/>
            <a:ext cx="88020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3858899-1561-4AC1-A449-77656596E3F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272520" y="4246560"/>
            <a:ext cx="88020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272520" y="5977800"/>
            <a:ext cx="88020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E5D05B4-0BC2-4EB0-971C-6C0F58C12F4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272520" y="424656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782960" y="424656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272520" y="597780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782960" y="597780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54C73AA-B1CA-4602-B1F9-3292B1FE8FC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272520" y="4246560"/>
            <a:ext cx="283392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48640" y="4246560"/>
            <a:ext cx="283392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224400" y="4246560"/>
            <a:ext cx="283392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272520" y="5977800"/>
            <a:ext cx="283392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48640" y="5977800"/>
            <a:ext cx="283392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224400" y="5977800"/>
            <a:ext cx="283392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395CA75-7BD7-44D0-BDCD-3453DB75728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272520" y="4246560"/>
            <a:ext cx="880200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5EFDC82-8D85-4B16-A5BD-A476CA184A7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272520" y="4246560"/>
            <a:ext cx="429516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782960" y="4246560"/>
            <a:ext cx="429516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FDD6C1-2D93-494B-ADE5-1E235FF3AB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600ECC-2FAD-4EC7-9F9A-9C820217B22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66200" y="3247560"/>
            <a:ext cx="9001800" cy="442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F002D7-B80C-4AC1-A7B9-987AF8467D7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272520" y="424656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782960" y="4246560"/>
            <a:ext cx="429516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272520" y="597780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DF878F-926E-4788-BBB3-61717A3724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272520" y="4246560"/>
            <a:ext cx="429516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782960" y="424656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782960" y="597780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14D7A2-33BB-44D6-BE2D-E1B9B798FC9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66200" y="2531160"/>
            <a:ext cx="900180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1" lang="ru-RU" sz="56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272520" y="424656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782960" y="4246560"/>
            <a:ext cx="429516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272520" y="5977800"/>
            <a:ext cx="88020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182"/>
              </a:spcAft>
              <a:buNone/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861DE67-FD80-4282-AF49-F4F5871E738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BA6A9C12-8E8A-478B-863D-CAEC25444625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"/>
          <p:cNvSpPr/>
          <p:nvPr/>
        </p:nvSpPr>
        <p:spPr>
          <a:xfrm>
            <a:off x="0" y="0"/>
            <a:ext cx="10080000" cy="4251960"/>
          </a:xfrm>
          <a:custGeom>
            <a:avLst/>
            <a:gdLst/>
            <a:ahLst/>
            <a:rect l="0" t="0" r="r" b="b"/>
            <a:pathLst>
              <a:path w="28000" h="11811">
                <a:moveTo>
                  <a:pt x="0" y="11811"/>
                </a:moveTo>
                <a:lnTo>
                  <a:pt x="0" y="0"/>
                </a:lnTo>
                <a:lnTo>
                  <a:pt x="28000" y="0"/>
                </a:lnTo>
                <a:lnTo>
                  <a:pt x="28000" y="7811"/>
                </a:lnTo>
                <a:lnTo>
                  <a:pt x="0" y="11811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 rot="21111000">
            <a:off x="488160" y="26046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ru-RU" sz="5600" spc="-1" strike="noStrike">
                <a:latin typeface="Arial"/>
              </a:rPr>
              <a:t>Для правки текста заглавия щёлкните мышью</a:t>
            </a:r>
            <a:endParaRPr b="1" lang="ru-RU" sz="56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 rot="21111000">
            <a:off x="462960" y="3605760"/>
            <a:ext cx="8802000" cy="331416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txBody>
          <a:bodyPr lIns="0" rIns="0" tIns="0" bIns="0" anchor="t">
            <a:noAutofit/>
          </a:bodyPr>
          <a:p>
            <a:pPr marL="432000" indent="-324000" algn="ctr">
              <a:spcAft>
                <a:spcPts val="11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700" spc="-1" strike="noStrike">
                <a:latin typeface="Arial"/>
              </a:rPr>
              <a:t>Для правки структуры щёлкните мышью</a:t>
            </a:r>
            <a:endParaRPr b="0" lang="ru-RU" sz="2700" spc="-1" strike="noStrike">
              <a:latin typeface="Arial"/>
            </a:endParaRPr>
          </a:p>
          <a:p>
            <a:pPr lvl="1" marL="864000" indent="-324000" algn="ctr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latin typeface="Arial"/>
              </a:rPr>
              <a:t>Второй уровень структуры</a:t>
            </a:r>
            <a:endParaRPr b="0" lang="ru-RU" sz="2100" spc="-1" strike="noStrike">
              <a:latin typeface="Arial"/>
            </a:endParaRPr>
          </a:p>
          <a:p>
            <a:pPr lvl="2" marL="1296000" indent="-288000" algn="ctr">
              <a:spcAft>
                <a:spcPts val="63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 algn="ctr">
              <a:spcAft>
                <a:spcPts val="425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500" spc="-1" strike="noStrike">
                <a:latin typeface="Arial"/>
              </a:rPr>
              <a:t>Четвёртый уровень структуры</a:t>
            </a:r>
            <a:endParaRPr b="0" lang="ru-RU" sz="1500" spc="-1" strike="noStrike">
              <a:latin typeface="Arial"/>
            </a:endParaRPr>
          </a:p>
          <a:p>
            <a:pPr lvl="4" marL="2160000" indent="-216000" algn="ctr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latin typeface="Arial"/>
              </a:rPr>
              <a:t>Пятый уровень структуры</a:t>
            </a:r>
            <a:endParaRPr b="0" lang="ru-RU" sz="1500" spc="-1" strike="noStrike">
              <a:latin typeface="Arial"/>
            </a:endParaRPr>
          </a:p>
          <a:p>
            <a:pPr lvl="5" marL="2592000" indent="-216000" algn="ctr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latin typeface="Arial"/>
              </a:rPr>
              <a:t>Шестой уровень структуры</a:t>
            </a:r>
            <a:endParaRPr b="0" lang="ru-RU" sz="1500" spc="-1" strike="noStrike">
              <a:latin typeface="Arial"/>
            </a:endParaRPr>
          </a:p>
          <a:p>
            <a:pPr lvl="6" marL="3024000" indent="-216000" algn="ctr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latin typeface="Arial"/>
              </a:rPr>
              <a:t>Седьмой уровень структуры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4"/>
          </p:nvPr>
        </p:nvSpPr>
        <p:spPr>
          <a:xfrm>
            <a:off x="7019640" y="4913640"/>
            <a:ext cx="288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Liberation Sans Narrow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Liberation Sans Narrow"/>
              </a:rPr>
              <a:t>&lt;дата/время&gt;</a:t>
            </a:r>
            <a:endParaRPr b="0" lang="ru-RU" sz="1400" spc="-1" strike="noStrike">
              <a:latin typeface="Liberation Sans Narrow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 idx="5"/>
          </p:nvPr>
        </p:nvSpPr>
        <p:spPr>
          <a:xfrm>
            <a:off x="5579640" y="5129640"/>
            <a:ext cx="432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Liberation Sans Narrow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Liberation Sans Narrow"/>
              </a:rPr>
              <a:t>&lt;нижний колонтитул&gt;</a:t>
            </a:r>
            <a:endParaRPr b="0" lang="ru-RU" sz="1400" spc="-1" strike="noStrike">
              <a:latin typeface="Liberation Sans Narrow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6"/>
          </p:nvPr>
        </p:nvSpPr>
        <p:spPr>
          <a:xfrm>
            <a:off x="7379640" y="4589640"/>
            <a:ext cx="252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2600" spc="-1" strike="noStrike">
                <a:latin typeface="Liberation Sans Narrow"/>
              </a:defRPr>
            </a:lvl1pPr>
          </a:lstStyle>
          <a:p>
            <a:pPr algn="r">
              <a:buNone/>
            </a:pPr>
            <a:fld id="{4E85EB42-76CB-45A7-BDC9-8B18032C1BA1}" type="slidenum">
              <a:rPr b="0" lang="ru-RU" sz="2600" spc="-1" strike="noStrike">
                <a:latin typeface="Liberation Sans Narrow"/>
              </a:rPr>
              <a:t>&lt;номер&gt;</a:t>
            </a:fld>
            <a:endParaRPr b="0" lang="ru-RU" sz="2600" spc="-1" strike="noStrike">
              <a:latin typeface="Liberation Sans Narrow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thinglink.com/" TargetMode="External"/><Relationship Id="rId2" Type="http://schemas.openxmlformats.org/officeDocument/2006/relationships/hyperlink" Target="https://www.thinglink.com/card/1705162296990368548" TargetMode="External"/><Relationship Id="rId3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ww.genial.ly/" TargetMode="External"/><Relationship Id="rId2" Type="http://schemas.openxmlformats.org/officeDocument/2006/relationships/hyperlink" Target="https://xia.funraiders.org/" TargetMode="External"/><Relationship Id="rId3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540000" y="540000"/>
            <a:ext cx="9071640" cy="47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ru-RU" sz="2200" spc="-1" strike="noStrike">
                <a:latin typeface="Times New Roman"/>
              </a:rPr>
              <a:t>Августовские методические площадки  </a:t>
            </a:r>
            <a:endParaRPr b="1" lang="ru-RU" sz="2200" spc="-1" strike="noStrike">
              <a:latin typeface="Arial"/>
            </a:endParaRPr>
          </a:p>
          <a:p>
            <a:pPr algn="ctr">
              <a:buNone/>
            </a:pPr>
            <a:r>
              <a:rPr b="1" lang="ru-RU" sz="2200" spc="-1" strike="noStrike">
                <a:latin typeface="Times New Roman"/>
              </a:rPr>
              <a:t>педагогических  работников ОУ г. Красноярска</a:t>
            </a:r>
            <a:endParaRPr b="1" lang="ru-RU" sz="2200" spc="-1" strike="noStrike">
              <a:latin typeface="Arial"/>
            </a:endParaRPr>
          </a:p>
          <a:p>
            <a:pPr algn="ctr">
              <a:buNone/>
            </a:pPr>
            <a:endParaRPr b="1" lang="ru-RU" sz="2200" spc="-1" strike="noStrike">
              <a:latin typeface="Arial"/>
            </a:endParaRPr>
          </a:p>
          <a:p>
            <a:pPr algn="ctr">
              <a:buNone/>
            </a:pPr>
            <a:endParaRPr b="1" lang="ru-RU" sz="2200" spc="-1" strike="noStrike">
              <a:latin typeface="Arial"/>
            </a:endParaRPr>
          </a:p>
          <a:p>
            <a:pPr algn="ctr">
              <a:buNone/>
            </a:pPr>
            <a:endParaRPr b="1" lang="ru-RU" sz="2200" spc="-1" strike="noStrike">
              <a:latin typeface="Arial"/>
            </a:endParaRPr>
          </a:p>
          <a:p>
            <a:pPr algn="ctr">
              <a:buNone/>
            </a:pPr>
            <a:endParaRPr b="1" lang="ru-RU" sz="2200" spc="-1" strike="noStrike">
              <a:latin typeface="Arial"/>
            </a:endParaRPr>
          </a:p>
          <a:p>
            <a:pPr algn="ctr">
              <a:buNone/>
            </a:pPr>
            <a:endParaRPr b="1" lang="ru-RU" sz="2200" spc="-1" strike="noStrike">
              <a:latin typeface="Arial"/>
            </a:endParaRPr>
          </a:p>
          <a:p>
            <a:pPr algn="ctr">
              <a:buNone/>
            </a:pPr>
            <a:endParaRPr b="1" lang="ru-RU" sz="2200" spc="-1" strike="noStrike">
              <a:latin typeface="Arial"/>
            </a:endParaRPr>
          </a:p>
          <a:p>
            <a:pPr algn="ctr">
              <a:buNone/>
            </a:pPr>
            <a:endParaRPr b="1" lang="ru-RU" sz="2200" spc="-1" strike="noStrike">
              <a:latin typeface="Arial"/>
            </a:endParaRPr>
          </a:p>
          <a:p>
            <a:pPr algn="ctr">
              <a:buNone/>
            </a:pPr>
            <a:endParaRPr b="1" lang="ru-RU" sz="2200" spc="-1" strike="noStrike">
              <a:latin typeface="Arial"/>
            </a:endParaRPr>
          </a:p>
          <a:p>
            <a:pPr algn="ctr">
              <a:buNone/>
            </a:pPr>
            <a:r>
              <a:rPr b="1" lang="ru-RU" sz="2200" spc="-1" strike="noStrike">
                <a:latin typeface="Times New Roman"/>
              </a:rPr>
              <a:t>Применение ЦОР, платформы </a:t>
            </a:r>
            <a:r>
              <a:rPr b="1" lang="en-US" sz="2200" spc="-1" strike="noStrike">
                <a:latin typeface="Times New Roman"/>
              </a:rPr>
              <a:t>Thinglink,</a:t>
            </a:r>
            <a:r>
              <a:rPr b="1" lang="ru-RU" sz="2200" spc="-1" strike="noStrike">
                <a:latin typeface="Times New Roman"/>
              </a:rPr>
              <a:t> при обучении говорению на уроках английского языка</a:t>
            </a:r>
            <a:endParaRPr b="1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1" lang="ru-RU" sz="2200" spc="-1" strike="noStrike">
              <a:latin typeface="Times New Roman"/>
            </a:endParaRPr>
          </a:p>
          <a:p>
            <a:pPr algn="ctr">
              <a:lnSpc>
                <a:spcPct val="100000"/>
              </a:lnSpc>
              <a:buNone/>
            </a:pPr>
            <a:endParaRPr b="1" lang="ru-RU" sz="2200" spc="-1" strike="noStrike">
              <a:latin typeface="Times New Roman"/>
            </a:endParaRPr>
          </a:p>
          <a:p>
            <a:pPr algn="ctr">
              <a:lnSpc>
                <a:spcPct val="100000"/>
              </a:lnSpc>
              <a:buNone/>
            </a:pPr>
            <a:endParaRPr b="1" lang="ru-RU" sz="2200" spc="-1" strike="noStrike">
              <a:latin typeface="Times New Roman"/>
            </a:endParaRPr>
          </a:p>
          <a:p>
            <a:pPr algn="ctr">
              <a:lnSpc>
                <a:spcPct val="100000"/>
              </a:lnSpc>
              <a:buNone/>
            </a:pPr>
            <a:endParaRPr b="1" lang="ru-RU" sz="2200" spc="-1" strike="noStrike">
              <a:latin typeface="Times New Roman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ru-RU" sz="2200" spc="-1" strike="noStrike">
                <a:latin typeface="Times New Roman"/>
              </a:rPr>
              <a:t>учитель иностранного языка, МАОУ СШ №17</a:t>
            </a:r>
            <a:endParaRPr b="1" lang="ru-RU" sz="2200" spc="-1" strike="noStrike">
              <a:latin typeface="Times New Roman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ru-RU" sz="2200" spc="-1" strike="noStrike">
                <a:latin typeface="Times New Roman"/>
              </a:rPr>
              <a:t>Шушеначева Ольга Анатольевна </a:t>
            </a:r>
            <a:endParaRPr b="1" lang="ru-RU" sz="2200" spc="-1" strike="noStrike">
              <a:latin typeface="Times New Roman"/>
            </a:endParaRPr>
          </a:p>
          <a:p>
            <a:pPr algn="r">
              <a:lnSpc>
                <a:spcPct val="100000"/>
              </a:lnSpc>
              <a:buNone/>
            </a:pPr>
            <a:endParaRPr b="1" lang="ru-RU" sz="2200" spc="-1" strike="noStrike">
              <a:latin typeface="Times New Roman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200" spc="-1" strike="noStrike">
                <a:latin typeface="Times New Roman"/>
              </a:rPr>
              <a:t>Красноярск, 2023</a:t>
            </a:r>
            <a:endParaRPr b="1" lang="ru-RU" sz="2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466200" y="360000"/>
            <a:ext cx="880200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466200" y="364680"/>
            <a:ext cx="6242040" cy="467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66200" y="360000"/>
            <a:ext cx="880200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ru-RU" sz="3200" spc="-1" strike="noStrike">
                <a:latin typeface="Arial"/>
              </a:rPr>
              <a:t>Платформа Thinglink</a:t>
            </a:r>
            <a:r>
              <a:rPr b="0" lang="ru-RU" sz="3200" spc="-1" strike="noStrike">
                <a:latin typeface="Arial"/>
              </a:rPr>
              <a:t> - сервис для создания интерактивного изображения.</a:t>
            </a:r>
            <a:endParaRPr b="0" lang="ru-RU" sz="3200" spc="-1" strike="noStrike">
              <a:latin typeface="Arial"/>
            </a:endParaRPr>
          </a:p>
          <a:p>
            <a:pPr algn="ctr">
              <a:buNone/>
            </a:pPr>
            <a:r>
              <a:rPr b="0" lang="ru-RU" sz="3200" spc="-1" strike="noStrike">
                <a:latin typeface="Arial"/>
                <a:hlinkClick r:id="rId1"/>
              </a:rPr>
              <a:t>https://www.thinglink.com/</a:t>
            </a:r>
            <a:r>
              <a:rPr b="0" lang="ru-RU" sz="3200" spc="-1" strike="noStrike">
                <a:latin typeface="Arial"/>
              </a:rPr>
              <a:t> </a:t>
            </a:r>
            <a:endParaRPr b="0" lang="ru-RU" sz="3200" spc="-1" strike="noStrike">
              <a:latin typeface="Arial"/>
            </a:endParaRPr>
          </a:p>
          <a:p>
            <a:pPr algn="ctr">
              <a:buNone/>
            </a:pPr>
            <a:endParaRPr b="0" lang="ru-RU" sz="3200" spc="-1" strike="noStrike">
              <a:latin typeface="Arial"/>
            </a:endParaRPr>
          </a:p>
          <a:p>
            <a:pPr algn="ctr">
              <a:buNone/>
            </a:pPr>
            <a:endParaRPr b="0" lang="ru-RU" sz="3200" spc="-1" strike="noStrike">
              <a:latin typeface="Arial"/>
            </a:endParaRPr>
          </a:p>
          <a:p>
            <a:pPr algn="ctr">
              <a:buNone/>
            </a:pPr>
            <a:endParaRPr b="0" lang="ru-RU" sz="3200" spc="-1" strike="noStrike">
              <a:latin typeface="Arial"/>
            </a:endParaRPr>
          </a:p>
          <a:p>
            <a:pPr algn="ctr">
              <a:buNone/>
            </a:pPr>
            <a:endParaRPr b="0" lang="ru-RU" sz="3200" spc="-1" strike="noStrike">
              <a:latin typeface="Arial"/>
            </a:endParaRPr>
          </a:p>
          <a:p>
            <a:pPr algn="ctr">
              <a:buNone/>
            </a:pPr>
            <a:endParaRPr b="0" lang="ru-RU" sz="3200" spc="-1" strike="noStrike">
              <a:latin typeface="Arial"/>
            </a:endParaRPr>
          </a:p>
          <a:p>
            <a:pPr algn="ctr">
              <a:buNone/>
            </a:pPr>
            <a:r>
              <a:rPr b="0" lang="ru-RU" sz="3200" spc="-1" strike="noStrike">
                <a:latin typeface="Arial"/>
                <a:hlinkClick r:id="rId2"/>
              </a:rPr>
              <a:t>https://www.thinglink.com/card/1705162296990368548</a:t>
            </a:r>
            <a:r>
              <a:rPr b="0" lang="ru-RU" sz="3200" spc="-1" strike="noStrike">
                <a:latin typeface="Arial"/>
              </a:rPr>
              <a:t> 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66200" y="360000"/>
            <a:ext cx="880200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873360" y="55800"/>
            <a:ext cx="8429400" cy="562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/>
          </p:nvPr>
        </p:nvSpPr>
        <p:spPr>
          <a:xfrm>
            <a:off x="738000" y="540000"/>
            <a:ext cx="898200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ctr">
              <a:spcAft>
                <a:spcPts val="11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700" spc="-1" strike="noStrike">
                <a:latin typeface="Arial"/>
              </a:rPr>
              <a:t>Аналоги и альтернативы Thinglink</a:t>
            </a:r>
            <a:endParaRPr b="0" lang="ru-RU" sz="2700" spc="-1" strike="noStrike">
              <a:latin typeface="Arial"/>
            </a:endParaRPr>
          </a:p>
          <a:p>
            <a:pPr marL="432000" indent="-324000" algn="ctr">
              <a:spcAft>
                <a:spcPts val="11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700" spc="-1" strike="noStrike">
                <a:latin typeface="Arial"/>
              </a:rPr>
              <a:t>Genial.ly</a:t>
            </a:r>
            <a:r>
              <a:rPr b="0" lang="ru-RU" sz="2700" spc="-1" strike="noStrike">
                <a:latin typeface="Arial"/>
              </a:rPr>
              <a:t> ( </a:t>
            </a:r>
            <a:r>
              <a:rPr b="0" lang="ru-RU" sz="2700" spc="-1" strike="noStrike">
                <a:latin typeface="Arial"/>
                <a:hlinkClick r:id="rId1"/>
              </a:rPr>
              <a:t>https://www.genial.ly/</a:t>
            </a:r>
            <a:r>
              <a:rPr b="0" lang="ru-RU" sz="2700" spc="-1" strike="noStrike">
                <a:latin typeface="Arial"/>
              </a:rPr>
              <a:t> ) - веб-инструмент для создания интерактивного визуального контента (фотографии, плакаты, презентации и др.)</a:t>
            </a:r>
            <a:endParaRPr b="0" lang="ru-RU" sz="2700" spc="-1" strike="noStrike">
              <a:latin typeface="Arial"/>
            </a:endParaRPr>
          </a:p>
          <a:p>
            <a:pPr marL="432000" indent="-324000" algn="ctr">
              <a:spcAft>
                <a:spcPts val="11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2700" spc="-1" strike="noStrike">
              <a:latin typeface="Arial"/>
            </a:endParaRPr>
          </a:p>
          <a:p>
            <a:pPr marL="432000" indent="-324000" algn="ctr">
              <a:spcAft>
                <a:spcPts val="11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700" spc="-1" strike="noStrike">
                <a:latin typeface="Arial"/>
              </a:rPr>
              <a:t>XIA</a:t>
            </a:r>
            <a:r>
              <a:rPr b="0" lang="ru-RU" sz="2700" spc="-1" strike="noStrike">
                <a:latin typeface="Arial"/>
              </a:rPr>
              <a:t> ( </a:t>
            </a:r>
            <a:r>
              <a:rPr b="0" lang="ru-RU" sz="2700" spc="-1" strike="noStrike">
                <a:latin typeface="Arial"/>
                <a:hlinkClick r:id="rId2"/>
              </a:rPr>
              <a:t>https://xia.funraiders.org/</a:t>
            </a:r>
            <a:r>
              <a:rPr b="0" lang="ru-RU" sz="2700" spc="-1" strike="noStrike">
                <a:latin typeface="Arial"/>
              </a:rPr>
              <a:t> ) бесплатное программное обеспечение, разработанное преподавателями французской академии Версаля. </a:t>
            </a:r>
            <a:r>
              <a:rPr b="1" lang="ru-RU" sz="2700" spc="-1" strike="noStrike">
                <a:latin typeface="Arial"/>
              </a:rPr>
              <a:t>Xia</a:t>
            </a:r>
            <a:r>
              <a:rPr b="0" lang="ru-RU" sz="2700" spc="-1" strike="noStrike">
                <a:latin typeface="Arial"/>
              </a:rPr>
              <a:t> позволяет создавать анимации и интерактивные действия: перетаскивание игр, выбор и др.</a:t>
            </a:r>
            <a:endParaRPr b="0" lang="ru-RU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66200" y="360000"/>
            <a:ext cx="880200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1800000" y="35280"/>
            <a:ext cx="644616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Application>LibreOffice/7.3.1.3$Windows_X86_64 LibreOffice_project/a69ca51ded25f3eefd52d7bf9a5fad8c90b87951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2023-08-24T06:58:46Z</dcterms:modified>
  <cp:revision>2</cp:revision>
  <dc:subject/>
  <dc:title/>
</cp:coreProperties>
</file>