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5" r:id="rId2"/>
    <p:sldId id="702" r:id="rId3"/>
    <p:sldId id="735" r:id="rId4"/>
    <p:sldId id="714" r:id="rId5"/>
    <p:sldId id="741" r:id="rId6"/>
    <p:sldId id="737" r:id="rId7"/>
    <p:sldId id="715" r:id="rId8"/>
    <p:sldId id="720" r:id="rId9"/>
    <p:sldId id="740" r:id="rId10"/>
    <p:sldId id="700" r:id="rId11"/>
    <p:sldId id="694" r:id="rId12"/>
    <p:sldId id="738" r:id="rId13"/>
    <p:sldId id="721" r:id="rId14"/>
    <p:sldId id="722" r:id="rId15"/>
    <p:sldId id="723" r:id="rId16"/>
    <p:sldId id="725" r:id="rId17"/>
    <p:sldId id="724" r:id="rId18"/>
    <p:sldId id="726" r:id="rId19"/>
    <p:sldId id="742" r:id="rId20"/>
    <p:sldId id="728" r:id="rId21"/>
    <p:sldId id="711" r:id="rId22"/>
    <p:sldId id="729" r:id="rId23"/>
    <p:sldId id="730" r:id="rId24"/>
    <p:sldId id="731" r:id="rId25"/>
    <p:sldId id="732" r:id="rId26"/>
    <p:sldId id="745" r:id="rId27"/>
    <p:sldId id="689" r:id="rId28"/>
    <p:sldId id="688" r:id="rId29"/>
    <p:sldId id="690" r:id="rId30"/>
    <p:sldId id="734" r:id="rId31"/>
    <p:sldId id="692" r:id="rId32"/>
    <p:sldId id="733" r:id="rId33"/>
    <p:sldId id="736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800"/>
    <a:srgbClr val="FF9933"/>
    <a:srgbClr val="FFCC66"/>
    <a:srgbClr val="FF6600"/>
    <a:srgbClr val="FFB061"/>
    <a:srgbClr val="C0C0C0"/>
    <a:srgbClr val="CC3300"/>
    <a:srgbClr val="FFCCFF"/>
    <a:srgbClr val="FFCCCC"/>
    <a:srgbClr val="D1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1" autoAdjust="0"/>
    <p:restoredTop sz="79402" autoAdjust="0"/>
  </p:normalViewPr>
  <p:slideViewPr>
    <p:cSldViewPr>
      <p:cViewPr varScale="1">
        <p:scale>
          <a:sx n="92" d="100"/>
          <a:sy n="92" d="100"/>
        </p:scale>
        <p:origin x="18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38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31A6EC-17B5-47DB-AD62-293FC01A7B47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0B22D8-F54C-40C7-8C3A-FB5F9DD37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7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70" cy="495937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22" y="2"/>
            <a:ext cx="2945870" cy="495937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51584CB0-F6D3-4245-9397-FBF95CD0267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351"/>
            <a:ext cx="5438774" cy="4466592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20"/>
            <a:ext cx="2945870" cy="49593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22" y="9429120"/>
            <a:ext cx="2945870" cy="49593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B60FEB49-4323-49F1-AD44-78BECD9E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5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5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0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4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4DBE2-E0AC-4BCE-A917-64B354179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7BA0-D388-4616-B9AF-1576061BA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115A-49CB-4363-B01F-46340202A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25B1-8DD2-47CF-B264-FACDE313E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7612-2DF8-44FB-843A-695C0144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4A611-8498-4F31-9481-F63FD2ECD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F1E4-44C3-4B9C-8E12-CB4C5A7DB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01F8-BDFA-4E4A-86CF-172BCCA5A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AA4F-EFAC-4A2F-93C8-344F4BFA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C9B55-5581-474A-8DED-6CD065A81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6DDA-1CA7-4F37-BA8F-E4527A40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9D21-0516-4746-A5B1-38E0F2891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B321-EDA8-486F-ABAD-2485B1EA3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0E3F55A-77CB-49A1-B829-32C3DFAF9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ioco.ru/&#1087;&#1088;&#1080;&#1084;&#1077;&#1088;&#1099;-&#1079;&#1072;&#1076;&#1072;&#1095;-pis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kiv.instrao.ru/bank-zadaniy/chitatelskaya-gramotnos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8600" y="2590800"/>
            <a:ext cx="8763000" cy="304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200" b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Мастер-класс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«Применение новых подходов в обучении для </a:t>
            </a:r>
            <a:r>
              <a:rPr lang="ru-RU" sz="3200" dirty="0" smtClean="0">
                <a:solidFill>
                  <a:schemeClr val="tx1"/>
                </a:solidFill>
              </a:rPr>
              <a:t>развития </a:t>
            </a:r>
            <a:r>
              <a:rPr lang="ru-RU" sz="3200" dirty="0" smtClean="0">
                <a:solidFill>
                  <a:srgbClr val="000000"/>
                </a:solidFill>
              </a:rPr>
              <a:t>читательской</a:t>
            </a:r>
            <a:r>
              <a:rPr lang="ru-RU" sz="3200" dirty="0" smtClean="0">
                <a:solidFill>
                  <a:schemeClr val="tx1"/>
                </a:solidFill>
              </a:rPr>
              <a:t> грамотности»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Сергиенко Надежда Алексеевна                                    учитель русского языка и литературы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24.08.2023.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 algn="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d:\Profiles\nikitenko\Рабочий стол\шаблон для д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17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Лист № </a:t>
            </a:r>
            <a:r>
              <a:rPr lang="ru-RU" dirty="0" smtClean="0">
                <a:solidFill>
                  <a:srgbClr val="000000"/>
                </a:solidFill>
              </a:rPr>
              <a:t>2. </a:t>
            </a:r>
            <a:r>
              <a:rPr lang="ru-RU" dirty="0" smtClean="0"/>
              <a:t>Работа с текстом.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000" dirty="0" smtClean="0"/>
              <a:t>К </a:t>
            </a:r>
            <a:r>
              <a:rPr lang="ru-RU" sz="4000" dirty="0"/>
              <a:t>уроку литературы учитель попросила подобрать тексты по теме «Жизнь – это радость». Регина отправила в группу класса ссылку на рассказ Федора Абрамова «</a:t>
            </a:r>
            <a:r>
              <a:rPr lang="ru-RU" sz="4000" dirty="0" err="1"/>
              <a:t>Зарóк</a:t>
            </a:r>
            <a:r>
              <a:rPr lang="ru-RU" sz="4000" dirty="0"/>
              <a:t> блокадницы». </a:t>
            </a:r>
            <a:r>
              <a:rPr lang="ru-RU" sz="3600" i="1" u="sng" dirty="0"/>
              <a:t>Прочитайте рассказ и ответьте на вопросы</a:t>
            </a:r>
            <a:r>
              <a:rPr lang="ru-RU" sz="4000" i="1" dirty="0"/>
              <a:t>. </a:t>
            </a:r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8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dirty="0" smtClean="0"/>
              <a:t>Федор Абрамов «</a:t>
            </a:r>
            <a:r>
              <a:rPr lang="ru-RU" sz="3200" dirty="0" err="1"/>
              <a:t>Зарóк</a:t>
            </a:r>
            <a:r>
              <a:rPr lang="ru-RU" sz="3200" dirty="0"/>
              <a:t> блокадницы</a:t>
            </a:r>
            <a:r>
              <a:rPr lang="ru-RU" sz="3200" dirty="0" smtClean="0"/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   </a:t>
            </a:r>
            <a:r>
              <a:rPr lang="ru-RU" sz="2800" dirty="0" smtClean="0"/>
              <a:t>Заговорили </a:t>
            </a:r>
            <a:r>
              <a:rPr lang="ru-RU" sz="2800" dirty="0"/>
              <a:t>о неустроенности, о бедах сегодняшнего бытия, о всевозможных недостатках, о болезнях, которые косят людей, – что за жизнь? Что за век? </a:t>
            </a:r>
          </a:p>
          <a:p>
            <a:pPr marL="0" indent="0" algn="just">
              <a:buNone/>
            </a:pPr>
            <a:r>
              <a:rPr lang="ru-RU" sz="2800" dirty="0" smtClean="0"/>
              <a:t>    Кое-кто </a:t>
            </a:r>
            <a:r>
              <a:rPr lang="ru-RU" sz="2800" dirty="0"/>
              <a:t>вздохнул, кое-кто охнул, а кое-кто даже слезу пустил. И только одна старая Наталья Александровна невозмутимо улыбалась. </a:t>
            </a:r>
          </a:p>
          <a:p>
            <a:pPr marL="0" indent="0" algn="just">
              <a:buNone/>
            </a:pPr>
            <a:r>
              <a:rPr lang="ru-RU" sz="2800" dirty="0"/>
              <a:t>– После войны я ни разу не плакала. Грех великий плакать, кто пережил блокаду да войну. </a:t>
            </a:r>
          </a:p>
          <a:p>
            <a:pPr marL="0" indent="0" algn="just">
              <a:buNone/>
            </a:pPr>
            <a:r>
              <a:rPr lang="ru-RU" sz="2800" dirty="0"/>
              <a:t>________________________________ 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61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Словарь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400" dirty="0"/>
              <a:t>*</a:t>
            </a:r>
            <a:r>
              <a:rPr lang="ru-RU" sz="4400" dirty="0" err="1"/>
              <a:t>Зарóк</a:t>
            </a:r>
            <a:r>
              <a:rPr lang="ru-RU" sz="4400" dirty="0"/>
              <a:t> – клятва; </a:t>
            </a:r>
            <a:r>
              <a:rPr lang="ru-RU" sz="4400" dirty="0" smtClean="0"/>
              <a:t>обет</a:t>
            </a:r>
          </a:p>
          <a:p>
            <a:pPr marL="0" indent="0" algn="just">
              <a:buNone/>
            </a:pPr>
            <a:r>
              <a:rPr lang="ru-RU" sz="4400" dirty="0" smtClean="0"/>
              <a:t> </a:t>
            </a:r>
            <a:r>
              <a:rPr lang="ru-RU" sz="4400" dirty="0"/>
              <a:t>не делать чего-либо. </a:t>
            </a:r>
            <a:endParaRPr lang="ru-RU" sz="4400" dirty="0" smtClean="0"/>
          </a:p>
          <a:p>
            <a:pPr marL="0" indent="0" algn="just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000" dirty="0"/>
              <a:t>(Фёдор Абрамов)</a:t>
            </a:r>
          </a:p>
        </p:txBody>
      </p:sp>
    </p:spTree>
    <p:extLst>
      <p:ext uri="{BB962C8B-B14F-4D97-AF65-F5344CB8AC3E}">
        <p14:creationId xmlns:p14="http://schemas.microsoft.com/office/powerpoint/2010/main" val="28525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</a:rPr>
              <a:t>Лист № </a:t>
            </a:r>
            <a:r>
              <a:rPr lang="ru-RU" sz="2400" b="1" dirty="0" smtClean="0">
                <a:solidFill>
                  <a:srgbClr val="000000"/>
                </a:solidFill>
              </a:rPr>
              <a:t>2. </a:t>
            </a:r>
            <a:r>
              <a:rPr lang="ru-RU" sz="2400" b="1" dirty="0" smtClean="0"/>
              <a:t>Задание </a:t>
            </a:r>
            <a:r>
              <a:rPr lang="ru-RU" sz="2400" b="1" dirty="0"/>
              <a:t>к </a:t>
            </a:r>
            <a:r>
              <a:rPr lang="ru-RU" sz="2400" b="1" dirty="0" smtClean="0"/>
              <a:t>тексту</a:t>
            </a:r>
            <a:r>
              <a:rPr lang="ru-RU" sz="2400" b="1" dirty="0"/>
              <a:t> </a:t>
            </a:r>
            <a:r>
              <a:rPr lang="ru-RU" sz="2400" b="1" dirty="0" smtClean="0"/>
              <a:t>№1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i="1" u="sng" dirty="0" smtClean="0"/>
              <a:t>Это </a:t>
            </a:r>
            <a:r>
              <a:rPr lang="ru-RU" sz="2400" i="1" u="sng" dirty="0"/>
              <a:t>задание развивает умение, направленное на поиск информации, заданной в явном виде и проверяет умение понимание </a:t>
            </a:r>
            <a:r>
              <a:rPr lang="ru-RU" sz="2400" i="1" u="sng" dirty="0" err="1" smtClean="0"/>
              <a:t>фактологической</a:t>
            </a:r>
            <a:r>
              <a:rPr lang="ru-RU" sz="2400" i="1" u="sng" dirty="0"/>
              <a:t> </a:t>
            </a:r>
            <a:r>
              <a:rPr lang="ru-RU" sz="2400" i="1" u="sng" dirty="0" smtClean="0"/>
              <a:t>информации.</a:t>
            </a:r>
            <a:r>
              <a:rPr lang="ru-RU" sz="2400" i="1" u="sng" dirty="0"/>
              <a:t/>
            </a:r>
            <a:br>
              <a:rPr lang="ru-RU" sz="2400" i="1" u="sng" dirty="0"/>
            </a:br>
            <a:r>
              <a:rPr lang="ru-RU" sz="2400" dirty="0">
                <a:solidFill>
                  <a:srgbClr val="FF0000"/>
                </a:solidFill>
              </a:rPr>
              <a:t>Задание № 1 к тексту </a:t>
            </a:r>
            <a:r>
              <a:rPr lang="ru-RU" sz="2000" i="1" dirty="0" smtClean="0"/>
              <a:t>Прочитайте </a:t>
            </a:r>
            <a:r>
              <a:rPr lang="ru-RU" sz="2000" i="1" dirty="0"/>
              <a:t>текст «</a:t>
            </a:r>
            <a:r>
              <a:rPr lang="ru-RU" sz="2000" i="1" dirty="0" err="1"/>
              <a:t>Зарóк</a:t>
            </a:r>
            <a:r>
              <a:rPr lang="ru-RU" sz="2000" i="1" dirty="0"/>
              <a:t> блокадницы». Для ответа на вопрос отметьте нужный вариант ответа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400" b="1" dirty="0" smtClean="0"/>
              <a:t>Что </a:t>
            </a:r>
            <a:r>
              <a:rPr lang="ru-RU" sz="2400" b="1" dirty="0"/>
              <a:t>такое </a:t>
            </a:r>
            <a:r>
              <a:rPr lang="ru-RU" sz="2400" b="1" dirty="0" err="1"/>
              <a:t>зарóк</a:t>
            </a:r>
            <a:r>
              <a:rPr lang="ru-RU" sz="2400" b="1" dirty="0"/>
              <a:t>?</a:t>
            </a:r>
          </a:p>
          <a:p>
            <a:pPr marL="0" indent="0" algn="just">
              <a:buNone/>
            </a:pPr>
            <a:r>
              <a:rPr lang="ru-RU" sz="2400" i="1" dirty="0"/>
              <a:t>Отметьте </a:t>
            </a:r>
            <a:r>
              <a:rPr lang="ru-RU" sz="2400" b="1" i="1" dirty="0"/>
              <a:t>один</a:t>
            </a:r>
            <a:r>
              <a:rPr lang="ru-RU" sz="2400" i="1" dirty="0"/>
              <a:t> верный вариант ответа.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1</a:t>
            </a:r>
            <a:r>
              <a:rPr lang="ru-RU" sz="2400" b="1" dirty="0"/>
              <a:t>. запрещающее распоряжение </a:t>
            </a:r>
          </a:p>
          <a:p>
            <a:pPr marL="0" indent="0" algn="just">
              <a:buNone/>
            </a:pPr>
            <a:r>
              <a:rPr lang="ru-RU" sz="2400" b="1" dirty="0"/>
              <a:t> </a:t>
            </a:r>
            <a:r>
              <a:rPr lang="ru-RU" sz="2400" b="1" dirty="0" smtClean="0"/>
              <a:t>2.обещание </a:t>
            </a:r>
            <a:r>
              <a:rPr lang="ru-RU" sz="2400" b="1" dirty="0"/>
              <a:t>не делать чего-либо </a:t>
            </a:r>
          </a:p>
          <a:p>
            <a:pPr marL="0" indent="0" algn="just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3</a:t>
            </a:r>
            <a:r>
              <a:rPr lang="ru-RU" sz="2400" b="1" dirty="0"/>
              <a:t>. клятва сделать что-либо во что бы то ни стало </a:t>
            </a:r>
          </a:p>
          <a:p>
            <a:pPr marL="0" indent="0" algn="just">
              <a:buNone/>
            </a:pPr>
            <a:r>
              <a:rPr lang="ru-RU" sz="2400" b="1" dirty="0"/>
              <a:t> 4.урок, наставление</a:t>
            </a:r>
            <a:r>
              <a:rPr lang="ru-RU" sz="24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2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Проверим </a:t>
            </a:r>
            <a:r>
              <a:rPr lang="ru-RU" dirty="0" smtClean="0"/>
              <a:t>себя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471343"/>
              </p:ext>
            </p:extLst>
          </p:nvPr>
        </p:nvGraphicFramePr>
        <p:xfrm>
          <a:off x="228600" y="1417639"/>
          <a:ext cx="8686800" cy="4040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164"/>
                <a:gridCol w="7197636"/>
              </a:tblGrid>
              <a:tr h="1010102">
                <a:tc gridSpan="2"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Система оценивания: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0102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Балл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Содержание критерия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0204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Выбран ответ 2 (обещание не делать чего-либо).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Лист № </a:t>
            </a:r>
            <a:r>
              <a:rPr lang="ru-RU" sz="3200" b="1" dirty="0" smtClean="0">
                <a:solidFill>
                  <a:srgbClr val="000000"/>
                </a:solidFill>
              </a:rPr>
              <a:t>2. </a:t>
            </a:r>
            <a:r>
              <a:rPr lang="ru-RU" sz="3200" b="1" dirty="0" smtClean="0"/>
              <a:t>Задание </a:t>
            </a:r>
            <a:r>
              <a:rPr lang="ru-RU" sz="3200" b="1" dirty="0"/>
              <a:t>№ 2 </a:t>
            </a:r>
            <a:r>
              <a:rPr lang="ru-RU" sz="3200" b="1" dirty="0" smtClean="0"/>
              <a:t>к тексту</a:t>
            </a:r>
            <a:br>
              <a:rPr lang="ru-RU" sz="3200" b="1" dirty="0" smtClean="0"/>
            </a:br>
            <a:r>
              <a:rPr lang="ru-RU" sz="3200" b="1" dirty="0" smtClean="0"/>
              <a:t>«Характеристика героев»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24417"/>
              </p:ext>
            </p:extLst>
          </p:nvPr>
        </p:nvGraphicFramePr>
        <p:xfrm>
          <a:off x="228600" y="1390014"/>
          <a:ext cx="8686800" cy="485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6324600"/>
              </a:tblGrid>
              <a:tr h="419418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рассказа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Черты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4368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Собеседники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улыбчивая, 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асстроенные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ворчливые, сдержанная, хмурые,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жизнерадостная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доброжелательная, недовольные, усталые, пессимисты, сильная духом, мудрая, счастливая.</a:t>
                      </a: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6800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Александровна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Лист № 2. Задание № 2 к тексту</a:t>
            </a:r>
            <a:br>
              <a:rPr lang="ru-RU" sz="3200" b="1" dirty="0">
                <a:solidFill>
                  <a:srgbClr val="000000"/>
                </a:solidFill>
              </a:rPr>
            </a:br>
            <a:r>
              <a:rPr lang="ru-RU" sz="3200" b="1" dirty="0">
                <a:solidFill>
                  <a:srgbClr val="000000"/>
                </a:solidFill>
              </a:rPr>
              <a:t>«Характеристика героев»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925312"/>
              </p:ext>
            </p:extLst>
          </p:nvPr>
        </p:nvGraphicFramePr>
        <p:xfrm>
          <a:off x="457200" y="1676401"/>
          <a:ext cx="8229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257800"/>
                <a:gridCol w="228600"/>
              </a:tblGrid>
              <a:tr h="736469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рассказа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Черты характера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6123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Собеседники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Расстроенные, ворчливые, хмурые, недовольные, усталые, пессимисты.</a:t>
                      </a:r>
                      <a:endParaRPr lang="ru-RU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9407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Александровна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Жизнерадостная, доброжелательная, сильная духом, сдержанная, мудрая, счастливая, улыбчивая.</a:t>
                      </a:r>
                      <a:endParaRPr lang="ru-RU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3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dirty="0" smtClean="0"/>
              <a:t>Читательское умение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 smtClean="0"/>
              <a:t>Сформировать общее понимание текста и перевести информацию текста </a:t>
            </a:r>
            <a:r>
              <a:rPr lang="ru-RU" sz="3600" dirty="0"/>
              <a:t>на язык читателя. </a:t>
            </a:r>
            <a:r>
              <a:rPr lang="ru-RU" sz="3600" b="1" dirty="0"/>
              <a:t>(</a:t>
            </a:r>
            <a:r>
              <a:rPr lang="ru-RU" sz="3600" b="1" dirty="0" smtClean="0"/>
              <a:t>Формирование </a:t>
            </a:r>
            <a:r>
              <a:rPr lang="ru-RU" sz="3600" b="1" dirty="0"/>
              <a:t>умений интеграции и интерпретации</a:t>
            </a:r>
            <a:r>
              <a:rPr lang="ru-RU" sz="3600" b="1" dirty="0" smtClean="0"/>
              <a:t>)</a:t>
            </a:r>
          </a:p>
          <a:p>
            <a:pPr marL="0" indent="0">
              <a:buNone/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 algn="just">
              <a:buNone/>
            </a:pPr>
            <a:r>
              <a:rPr lang="ru-RU" sz="2400" b="1" dirty="0"/>
              <a:t>Интерпретация</a:t>
            </a:r>
            <a:r>
              <a:rPr lang="ru-RU" sz="2400" dirty="0"/>
              <a:t>- толкование, объяснение.</a:t>
            </a:r>
          </a:p>
          <a:p>
            <a:pPr marL="0" indent="0" algn="just">
              <a:buNone/>
            </a:pPr>
            <a:r>
              <a:rPr lang="ru-RU" sz="2400" b="1" dirty="0"/>
              <a:t>Интеграция</a:t>
            </a:r>
            <a:r>
              <a:rPr lang="ru-RU" sz="2400" dirty="0"/>
              <a:t> - «восстановление», «восполнение», «соединение» «восстановление», «восполнение», «соединение</a:t>
            </a:r>
            <a:r>
              <a:rPr lang="ru-RU" sz="2400" dirty="0" smtClean="0"/>
              <a:t>»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8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</a:rPr>
              <a:t/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4000" dirty="0" smtClean="0">
                <a:solidFill>
                  <a:srgbClr val="000000"/>
                </a:solidFill>
              </a:rPr>
              <a:t>Лист </a:t>
            </a:r>
            <a:r>
              <a:rPr lang="ru-RU" sz="4000" dirty="0">
                <a:solidFill>
                  <a:srgbClr val="000000"/>
                </a:solidFill>
              </a:rPr>
              <a:t>№ </a:t>
            </a:r>
            <a:r>
              <a:rPr lang="ru-RU" sz="4000" dirty="0" smtClean="0">
                <a:solidFill>
                  <a:srgbClr val="000000"/>
                </a:solidFill>
              </a:rPr>
              <a:t>3. </a:t>
            </a:r>
            <a:r>
              <a:rPr lang="ru-RU" sz="4000" dirty="0" smtClean="0"/>
              <a:t>Задание № 1 к тексту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658954"/>
              </p:ext>
            </p:extLst>
          </p:nvPr>
        </p:nvGraphicFramePr>
        <p:xfrm>
          <a:off x="152400" y="1142999"/>
          <a:ext cx="8686800" cy="4951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602943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 плана </a:t>
                      </a: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5858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1.Эмоциональное состояние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собеседников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2943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2.Переживания блокадницы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2943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3.Жизненный принцип Анны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Николаевны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4499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4.Разговор о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61917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5.Жизненный принцип Натальи Александровны.</a:t>
                      </a: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</a:rPr>
              <a:t/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4000" dirty="0" smtClean="0">
                <a:solidFill>
                  <a:srgbClr val="000000"/>
                </a:solidFill>
              </a:rPr>
              <a:t>Лист </a:t>
            </a:r>
            <a:r>
              <a:rPr lang="ru-RU" sz="4000" dirty="0">
                <a:solidFill>
                  <a:srgbClr val="000000"/>
                </a:solidFill>
              </a:rPr>
              <a:t>№ </a:t>
            </a:r>
            <a:r>
              <a:rPr lang="ru-RU" sz="4000" dirty="0" smtClean="0">
                <a:solidFill>
                  <a:srgbClr val="000000"/>
                </a:solidFill>
              </a:rPr>
              <a:t>3. </a:t>
            </a:r>
            <a:r>
              <a:rPr lang="ru-RU" sz="4000" dirty="0" smtClean="0"/>
              <a:t>Задание № 1 к тексту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60736"/>
              </p:ext>
            </p:extLst>
          </p:nvPr>
        </p:nvGraphicFramePr>
        <p:xfrm>
          <a:off x="152400" y="1269919"/>
          <a:ext cx="8763000" cy="478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/>
              </a:tblGrid>
              <a:tr h="584227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Пункты плана </a:t>
                      </a: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9905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1.Разговор о жизни.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9905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2.Эмоциональное состояние собеседников.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3329">
                <a:tc>
                  <a:txBody>
                    <a:bodyPr/>
                    <a:lstStyle/>
                    <a:p>
                      <a:pPr indent="-6299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3.Жизненный принцип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Натальи Александровны.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7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К. Д. Ушинский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000" dirty="0"/>
              <a:t>«Читать – это еще ничего не значит,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800" b="1" dirty="0" smtClean="0"/>
              <a:t>что</a:t>
            </a:r>
            <a:r>
              <a:rPr lang="ru-RU" sz="4000" dirty="0" smtClean="0"/>
              <a:t> </a:t>
            </a:r>
            <a:r>
              <a:rPr lang="ru-RU" sz="4000" dirty="0"/>
              <a:t>читать и </a:t>
            </a:r>
            <a:r>
              <a:rPr lang="ru-RU" sz="4800" b="1" dirty="0"/>
              <a:t>как</a:t>
            </a:r>
            <a:r>
              <a:rPr lang="ru-RU" sz="4000" dirty="0"/>
              <a:t> понимать прочитанное – вот в чем главное».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20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Лист № </a:t>
            </a:r>
            <a:r>
              <a:rPr lang="ru-RU" sz="3200" b="1" dirty="0" smtClean="0">
                <a:solidFill>
                  <a:srgbClr val="000000"/>
                </a:solidFill>
              </a:rPr>
              <a:t>3. </a:t>
            </a:r>
            <a:r>
              <a:rPr lang="ru-RU" sz="3200" b="1" dirty="0" smtClean="0"/>
              <a:t>Задание № 2 к тексту  </a:t>
            </a:r>
            <a:br>
              <a:rPr lang="ru-RU" sz="3200" b="1" dirty="0" smtClean="0"/>
            </a:b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595691"/>
              </p:ext>
            </p:extLst>
          </p:nvPr>
        </p:nvGraphicFramePr>
        <p:xfrm>
          <a:off x="457200" y="1066801"/>
          <a:ext cx="83058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464666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Предложенные выражения</a:t>
                      </a:r>
                    </a:p>
                  </a:txBody>
                  <a:tcPr marL="68580" marR="68580" marT="0" marB="0"/>
                </a:tc>
              </a:tr>
              <a:tr h="5174134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бедах сегодняшнего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бытия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недостатках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кое-кто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слезу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пусти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И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одна Наталья Александровна невозмутимо улыбалась. 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Грех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великий плакать тому, кто пережил блокаду да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войну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Заговорили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болезнях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7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Лист № 3. Задание № 2 к тексту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514711"/>
              </p:ext>
            </p:extLst>
          </p:nvPr>
        </p:nvGraphicFramePr>
        <p:xfrm>
          <a:off x="152400" y="1219200"/>
          <a:ext cx="8763000" cy="5817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377394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Предложенные выражения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Выражения в тексте</a:t>
                      </a:r>
                    </a:p>
                  </a:txBody>
                  <a:tcPr marL="68580" marR="68580" marT="0" marB="0"/>
                </a:tc>
              </a:tr>
              <a:tr h="5261406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бедах сегодняшнего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бытия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недостатках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кое-кто </a:t>
                      </a: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слезу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пустил 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И </a:t>
                      </a: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одна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Александровна невозмутимо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улыбалась 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Грех </a:t>
                      </a: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великий плакать тому,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кто пережил блокаду да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войну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Заговорили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болезнях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бедах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сегодняшнего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бытия</a:t>
                      </a:r>
                      <a:endParaRPr lang="ru-RU" sz="24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2400" dirty="0">
                          <a:solidFill>
                            <a:srgbClr val="FE18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всевозможных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недостатках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кое-кто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E18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даже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слезу пустил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И </a:t>
                      </a: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одна старая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Александровна невозмутимо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улыбалась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Грех </a:t>
                      </a: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великий плакать,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кто пережил блокаду да войну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Заговорили о болезнях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8600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Лист № </a:t>
            </a:r>
            <a:r>
              <a:rPr lang="ru-RU" sz="3200" b="1" dirty="0" smtClean="0">
                <a:solidFill>
                  <a:srgbClr val="000000"/>
                </a:solidFill>
              </a:rPr>
              <a:t>3. </a:t>
            </a:r>
            <a:r>
              <a:rPr lang="ru-RU" sz="3200" b="1" dirty="0" smtClean="0"/>
              <a:t>Задание </a:t>
            </a:r>
            <a:r>
              <a:rPr lang="ru-RU" sz="3200" b="1" dirty="0"/>
              <a:t>к </a:t>
            </a:r>
            <a:r>
              <a:rPr lang="ru-RU" sz="3200" b="1" dirty="0" smtClean="0"/>
              <a:t>тексту</a:t>
            </a:r>
            <a:r>
              <a:rPr lang="ru-RU" sz="3200" b="1" dirty="0"/>
              <a:t> </a:t>
            </a:r>
            <a:r>
              <a:rPr lang="ru-RU" sz="3200" b="1" dirty="0" smtClean="0"/>
              <a:t>№3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486635"/>
              </p:ext>
            </p:extLst>
          </p:nvPr>
        </p:nvGraphicFramePr>
        <p:xfrm>
          <a:off x="304800" y="838200"/>
          <a:ext cx="8534400" cy="5979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7086600"/>
              </a:tblGrid>
              <a:tr h="422483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Понятие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Событие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0117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Зарок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Это период осады города Ленинграда в Великую отечественную войну, которая продолжалась почти 900 дней (872, </a:t>
                      </a:r>
                      <a:r>
                        <a:rPr lang="ru-RU" sz="2000" dirty="0">
                          <a:effectLst/>
                        </a:rPr>
                        <a:t>если точнее)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4965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Радость жизни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Событие, когда человек дает обещание, клятву, обет не делать чего-либо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8400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Блокада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столетие. 2. протяжение жизни кого-либо или чего-либо. 3. исторический период, эпоха.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1527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Война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Великая Отечественная война 1941–1945, освободительная война народов СССР против нацистской Германии и её союзников,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1527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Век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Это чувство удовлетворения, которое приходит от жизни, прожитой с целью, страстью и смыслом.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9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Лист № 3. Задание к тексту №3</a:t>
            </a:r>
            <a:br>
              <a:rPr lang="ru-RU" sz="3200" b="1" dirty="0">
                <a:solidFill>
                  <a:srgbClr val="000000"/>
                </a:solidFill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593373"/>
              </p:ext>
            </p:extLst>
          </p:nvPr>
        </p:nvGraphicFramePr>
        <p:xfrm>
          <a:off x="228600" y="914401"/>
          <a:ext cx="8686800" cy="5929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6705600"/>
              </a:tblGrid>
              <a:tr h="459631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Понятие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Событие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6052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Зарок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Событие, когда человек дает обещание, клятву, обет не делать чего-либо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</a:tr>
              <a:tr h="1149079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Радость жизни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Радость жизни —. это чувство удовлетворения, которое приходит от жизни, прожитой с целью, страстью и смыслом.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</a:tr>
              <a:tr h="1532105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Блокада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Блокада Ленинграда — это период осады города Ленинграда в Великую отечественную войну, которая продолжалась почти 900 дней (872, если точнее)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</a:tr>
              <a:tr h="1256845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Война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Великая Отечественная война 1941–1945, освободительная война народов СССР против нацистской Германии и её союзников,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</a:tr>
              <a:tr h="766052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Век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1. столетие. 2. протяжение жизни кого-либо или чего-либо. 3. исторический период, эпоха.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9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Читательское умение №3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400" dirty="0" smtClean="0"/>
              <a:t>Размышлять о </a:t>
            </a:r>
            <a:r>
              <a:rPr lang="ru-RU" sz="4400" dirty="0"/>
              <a:t>содержании и форме текстового сообщения, оценивать </a:t>
            </a:r>
            <a:r>
              <a:rPr lang="ru-RU" sz="4400" dirty="0" smtClean="0"/>
              <a:t>его</a:t>
            </a:r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490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ru-RU" sz="3200" b="1" dirty="0" smtClean="0"/>
              <a:t>Лист №4. Задания </a:t>
            </a:r>
            <a:r>
              <a:rPr lang="ru-RU" sz="3200" b="1" dirty="0"/>
              <a:t>№ 1 по </a:t>
            </a:r>
            <a:r>
              <a:rPr lang="ru-RU" sz="3200" b="1" dirty="0" smtClean="0"/>
              <a:t>тексту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 smtClean="0"/>
              <a:t>Дайте развернутый ответ на один из вопросов.</a:t>
            </a:r>
            <a:endParaRPr lang="ru-RU" i="1" u="sng" dirty="0"/>
          </a:p>
          <a:p>
            <a:pPr marL="0" indent="0" algn="just">
              <a:buNone/>
            </a:pPr>
            <a:r>
              <a:rPr lang="ru-RU" dirty="0"/>
              <a:t>1</a:t>
            </a:r>
            <a:r>
              <a:rPr lang="ru-RU" sz="3600" dirty="0"/>
              <a:t>. Чему учит рассказ Федора Абрамова?</a:t>
            </a:r>
          </a:p>
          <a:p>
            <a:pPr marL="0" indent="0" algn="just">
              <a:buNone/>
            </a:pPr>
            <a:r>
              <a:rPr lang="ru-RU" sz="3600" dirty="0"/>
              <a:t>2</a:t>
            </a:r>
            <a:r>
              <a:rPr lang="ru-RU" sz="3600" dirty="0" smtClean="0"/>
              <a:t>. Можете </a:t>
            </a:r>
            <a:r>
              <a:rPr lang="ru-RU" sz="3600" dirty="0"/>
              <a:t>ли Вы на примере своего личного (жизненного) опыта показать важность такого понятия как зарок?</a:t>
            </a: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667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68482"/>
            <a:ext cx="8229600" cy="381000"/>
          </a:xfrm>
        </p:spPr>
        <p:txBody>
          <a:bodyPr/>
          <a:lstStyle/>
          <a:p>
            <a:r>
              <a:rPr lang="ru-RU" sz="2800" b="1" dirty="0"/>
              <a:t>Сводная таблица результатов ОГЭ -2023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525881"/>
              </p:ext>
            </p:extLst>
          </p:nvPr>
        </p:nvGraphicFramePr>
        <p:xfrm>
          <a:off x="228600" y="1199750"/>
          <a:ext cx="8763000" cy="495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  <a:gridCol w="1295400"/>
                <a:gridCol w="1295400"/>
                <a:gridCol w="1206500"/>
                <a:gridCol w="1460500"/>
              </a:tblGrid>
              <a:tr h="334540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4540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4540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4540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3890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человек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936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успеваемости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4540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76,9%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87,9 %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38355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Высший балл за изложение (7б.)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64/ 55%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38355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Высший балл за сочинение (9б.)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88/ 75,8%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542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http://skiv.instrao.ru/bank-zadaniy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9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https://fioco.ru/</a:t>
            </a:r>
            <a:r>
              <a:rPr lang="ru-RU" dirty="0">
                <a:hlinkClick r:id="rId2"/>
              </a:rPr>
              <a:t>примеры-задач-</a:t>
            </a:r>
            <a:r>
              <a:rPr lang="en-US" dirty="0" err="1" smtClean="0">
                <a:hlinkClick r:id="rId2"/>
              </a:rPr>
              <a:t>pisa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7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http://skiv.instrao.ru/bank-zadaniy/chitatelskaya-gramotnost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5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4000" b="1" dirty="0"/>
              <a:t>Леонтьев А.А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«</a:t>
            </a:r>
            <a:r>
              <a:rPr lang="ru-RU" sz="2800" dirty="0"/>
              <a:t>Функционально грамотный человек —это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pPr marL="0" indent="0" algn="just">
              <a:buNone/>
            </a:pPr>
            <a:r>
              <a:rPr lang="ru-RU" sz="2000" dirty="0"/>
              <a:t>Ø[</a:t>
            </a:r>
            <a:r>
              <a:rPr lang="ru-RU" sz="2000" i="1" dirty="0"/>
              <a:t>Образовательная система «Школа 2100». Педагогика здравого смысла / под ред. А. А. Леонтьева. М.: </a:t>
            </a:r>
            <a:r>
              <a:rPr lang="ru-RU" sz="2000" i="1" dirty="0" err="1"/>
              <a:t>Баласс</a:t>
            </a:r>
            <a:r>
              <a:rPr lang="ru-RU" sz="2000" i="1" dirty="0"/>
              <a:t>, 2003. С. 35.].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4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https://www.kipk.ru/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7638"/>
            <a:ext cx="7619999" cy="4983162"/>
          </a:xfrm>
        </p:spPr>
      </p:pic>
    </p:spTree>
    <p:extLst>
      <p:ext uri="{BB962C8B-B14F-4D97-AF65-F5344CB8AC3E}">
        <p14:creationId xmlns:p14="http://schemas.microsoft.com/office/powerpoint/2010/main" val="631420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https://fg.resh.edu.ru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0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000" b="1" dirty="0" smtClean="0"/>
              <a:t>(Пример )ЗАДАНИЕ </a:t>
            </a:r>
            <a:r>
              <a:rPr lang="ru-RU" sz="2000" b="1" dirty="0"/>
              <a:t>1. «ЗАРОК». (1 ИЗ 4) МФГ_ЧТ_9_015_01_А10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ХАРАКТЕРИСТИКИ </a:t>
            </a:r>
            <a:r>
              <a:rPr lang="ru-RU" sz="1800" dirty="0"/>
              <a:t>ЗАДАНИЯ: </a:t>
            </a:r>
          </a:p>
          <a:p>
            <a:pPr marL="0" indent="0">
              <a:buNone/>
            </a:pPr>
            <a:r>
              <a:rPr lang="ru-RU" sz="1800" b="1" dirty="0" smtClean="0"/>
              <a:t>Содержательная </a:t>
            </a:r>
            <a:r>
              <a:rPr lang="ru-RU" sz="1800" b="1" dirty="0"/>
              <a:t>область оценки: </a:t>
            </a:r>
            <a:r>
              <a:rPr lang="ru-RU" sz="1800" dirty="0"/>
              <a:t>чтение для личных целей, смысл жизни </a:t>
            </a:r>
          </a:p>
          <a:p>
            <a:pPr marL="0" indent="0">
              <a:buNone/>
            </a:pPr>
            <a:r>
              <a:rPr lang="ru-RU" sz="1800" b="1" dirty="0" err="1" smtClean="0"/>
              <a:t>Компетентностная</a:t>
            </a:r>
            <a:r>
              <a:rPr lang="ru-RU" sz="1800" b="1" dirty="0" smtClean="0"/>
              <a:t> </a:t>
            </a:r>
            <a:r>
              <a:rPr lang="ru-RU" sz="1800" b="1" dirty="0"/>
              <a:t>область оценки: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dirty="0" smtClean="0"/>
              <a:t>находить </a:t>
            </a:r>
            <a:r>
              <a:rPr lang="ru-RU" sz="1800" dirty="0"/>
              <a:t>и извлекать информацию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интегрировать </a:t>
            </a:r>
            <a:r>
              <a:rPr lang="ru-RU" sz="1800" dirty="0"/>
              <a:t>и интерпретировать информацию 	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Контекст</a:t>
            </a:r>
            <a:r>
              <a:rPr lang="ru-RU" sz="1800" b="1" dirty="0"/>
              <a:t>: </a:t>
            </a:r>
            <a:r>
              <a:rPr lang="ru-RU" sz="1800" dirty="0"/>
              <a:t>личный </a:t>
            </a:r>
          </a:p>
          <a:p>
            <a:pPr marL="0" indent="0">
              <a:buNone/>
            </a:pPr>
            <a:r>
              <a:rPr lang="ru-RU" sz="1800" dirty="0"/>
              <a:t>Т</a:t>
            </a:r>
            <a:r>
              <a:rPr lang="ru-RU" sz="1800" b="1" dirty="0" smtClean="0"/>
              <a:t>ип </a:t>
            </a:r>
            <a:r>
              <a:rPr lang="ru-RU" sz="1800" b="1" dirty="0"/>
              <a:t>текста: </a:t>
            </a:r>
            <a:r>
              <a:rPr lang="ru-RU" sz="1800" dirty="0"/>
              <a:t>сплошной (рассказ) </a:t>
            </a:r>
          </a:p>
          <a:p>
            <a:pPr marL="0" indent="0">
              <a:buNone/>
            </a:pPr>
            <a:r>
              <a:rPr lang="ru-RU" sz="1800" b="1" dirty="0" smtClean="0"/>
              <a:t>Уровень </a:t>
            </a:r>
            <a:r>
              <a:rPr lang="ru-RU" sz="1800" b="1" dirty="0"/>
              <a:t>сложности задания: </a:t>
            </a:r>
            <a:r>
              <a:rPr lang="ru-RU" sz="1800" dirty="0"/>
              <a:t>низкий </a:t>
            </a:r>
            <a:r>
              <a:rPr lang="ru-RU" sz="1800" dirty="0" smtClean="0"/>
              <a:t>и  средний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b="1" dirty="0"/>
              <a:t>Формат ответа: </a:t>
            </a:r>
            <a:r>
              <a:rPr lang="ru-RU" sz="1800" dirty="0"/>
              <a:t>задание с выбором одного верного ответа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задание </a:t>
            </a:r>
            <a:r>
              <a:rPr lang="ru-RU" sz="1800" dirty="0"/>
              <a:t>с развернутым ответом 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b="1" dirty="0"/>
              <a:t>Объект оценки: </a:t>
            </a:r>
            <a:r>
              <a:rPr lang="ru-RU" sz="1800" dirty="0"/>
              <a:t>понимать </a:t>
            </a:r>
            <a:r>
              <a:rPr lang="ru-RU" sz="1800" dirty="0" err="1"/>
              <a:t>фактологическую</a:t>
            </a:r>
            <a:r>
              <a:rPr lang="ru-RU" sz="1800" dirty="0"/>
              <a:t> информацию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находить </a:t>
            </a:r>
            <a:r>
              <a:rPr lang="ru-RU" sz="1800" dirty="0"/>
              <a:t>и извлекать одну единицу информации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понимать </a:t>
            </a:r>
            <a:r>
              <a:rPr lang="ru-RU" sz="1800" dirty="0"/>
              <a:t>чувства, мотивы, характеры героев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                      устанавливать </a:t>
            </a:r>
            <a:r>
              <a:rPr lang="ru-RU" sz="1800" dirty="0"/>
              <a:t>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 </a:t>
            </a:r>
          </a:p>
          <a:p>
            <a:pPr marL="0" indent="0">
              <a:buNone/>
            </a:pPr>
            <a:r>
              <a:rPr lang="ru-RU" sz="1400" dirty="0"/>
              <a:t>	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	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8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Спасибо за работу!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С началом нового </a:t>
            </a:r>
            <a:r>
              <a:rPr lang="ru-RU" sz="4400" dirty="0" smtClean="0">
                <a:solidFill>
                  <a:srgbClr val="00B050"/>
                </a:solidFill>
              </a:rPr>
              <a:t>учебного года</a:t>
            </a:r>
            <a:r>
              <a:rPr lang="ru-RU" sz="4400" dirty="0" smtClean="0">
                <a:solidFill>
                  <a:srgbClr val="00B050"/>
                </a:solidFill>
              </a:rPr>
              <a:t>!</a:t>
            </a:r>
          </a:p>
          <a:p>
            <a:pPr marL="0" indent="0" algn="ctr">
              <a:buNone/>
            </a:pP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200400"/>
            <a:ext cx="312896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Этапы формирования навыков ЧГ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u="sng" dirty="0" smtClean="0"/>
              <a:t>Задания, где ученик учится: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онимать;</a:t>
            </a:r>
          </a:p>
          <a:p>
            <a:pPr algn="just"/>
            <a:r>
              <a:rPr lang="ru-RU" dirty="0"/>
              <a:t>а</a:t>
            </a:r>
            <a:r>
              <a:rPr lang="ru-RU" dirty="0" smtClean="0"/>
              <a:t>нализировать;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равнивать;</a:t>
            </a:r>
          </a:p>
          <a:p>
            <a:pPr algn="just"/>
            <a:r>
              <a:rPr lang="ru-RU" dirty="0"/>
              <a:t>в</a:t>
            </a:r>
            <a:r>
              <a:rPr lang="ru-RU" dirty="0" smtClean="0"/>
              <a:t>идоизменять;</a:t>
            </a:r>
          </a:p>
          <a:p>
            <a:pPr algn="just"/>
            <a:r>
              <a:rPr lang="ru-RU" dirty="0"/>
              <a:t>г</a:t>
            </a:r>
            <a:r>
              <a:rPr lang="ru-RU" dirty="0" smtClean="0"/>
              <a:t>енерировать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5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Словарь.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/>
              <a:t>генерировать</a:t>
            </a:r>
            <a:r>
              <a:rPr lang="ru-RU" sz="4800"/>
              <a:t> </a:t>
            </a:r>
            <a:r>
              <a:rPr lang="ru-RU" sz="4800" smtClean="0"/>
              <a:t>– </a:t>
            </a:r>
          </a:p>
          <a:p>
            <a:pPr marL="0" indent="0">
              <a:buNone/>
            </a:pPr>
            <a:r>
              <a:rPr lang="ru-RU" sz="4800" smtClean="0"/>
              <a:t>создавать</a:t>
            </a:r>
            <a:r>
              <a:rPr lang="ru-RU" sz="4800" dirty="0"/>
              <a:t>, производить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90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Словарь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Интерпретация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толкование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объяснение.</a:t>
            </a:r>
            <a:endParaRPr lang="ru-RU" sz="3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«восстановление», «восполнение», «соединение» «восстановление», «восполнение», «соединение»)</a:t>
            </a:r>
            <a:endParaRPr lang="ru-RU" sz="3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062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dirty="0" smtClean="0"/>
              <a:t>Лист № 1. </a:t>
            </a:r>
            <a:r>
              <a:rPr lang="ru-RU" dirty="0" smtClean="0">
                <a:solidFill>
                  <a:srgbClr val="000000"/>
                </a:solidFill>
              </a:rPr>
              <a:t>Задание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962058"/>
              </p:ext>
            </p:extLst>
          </p:nvPr>
        </p:nvGraphicFramePr>
        <p:xfrm>
          <a:off x="152400" y="914400"/>
          <a:ext cx="8839200" cy="635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229"/>
                <a:gridCol w="5610971"/>
              </a:tblGrid>
              <a:tr h="339808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Читательские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3792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Найти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информации 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извлечь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1.Связывание отдельных сообщений текста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2.Извлечение информации, которая не сообщается напрямую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3.Способ организации информации в тексте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4.Пояснение значений слова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8057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Сформировать общее понимание текста и перевести информацию текста на язык читателя. </a:t>
                      </a:r>
                      <a:r>
                        <a:rPr lang="ru-RU" sz="1800" b="0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(Формирование умений интеграции и </a:t>
                      </a:r>
                      <a:r>
                        <a:rPr lang="ru-RU" sz="1800" b="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интерпретации</a:t>
                      </a:r>
                      <a:r>
                        <a:rPr lang="ru-RU" sz="1800" b="0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1.Связывание сообщения текста с собственным опытом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2.Опора на уже имеющиеся знания, чувства.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3.Оценка формы текста.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4.Высказывание своего мнения.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38845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Размышлять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содержании и форме текстового сообщения, оценивать его.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1.Связывание существенных деталей вопроса и существенных деталей текста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2.Связь косвенная или прямая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3.Информация содержится в явном виде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4.Определение нужного места в тексте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</a:rPr>
              <a:t>Лист № 1. </a:t>
            </a:r>
            <a:r>
              <a:rPr lang="ru-RU" sz="2800" dirty="0" smtClean="0">
                <a:solidFill>
                  <a:srgbClr val="000000"/>
                </a:solidFill>
              </a:rPr>
              <a:t>Задание</a:t>
            </a:r>
            <a:r>
              <a:rPr lang="ru-RU" sz="2800" dirty="0" smtClean="0"/>
              <a:t> (эталон ответа)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779469"/>
              </p:ext>
            </p:extLst>
          </p:nvPr>
        </p:nvGraphicFramePr>
        <p:xfrm>
          <a:off x="152400" y="838200"/>
          <a:ext cx="8839200" cy="585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230"/>
                <a:gridCol w="5610970"/>
              </a:tblGrid>
              <a:tr h="340102"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Читательские умения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заданий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1098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Найти доступ к информации и 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извлечь ее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1.Связывание существенных деталей вопроса и существенных деталей текста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2.Связь косвенная или прямая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3.Информация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содержится в явном виде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4.Определение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нужного места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2641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Сформировать общее понимание текста и перевести информацию текста на язык читателя.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(Формирование умений интеграции и интерпретации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1.Связывание отдельных сообщений текста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2.Извлечение информации, которая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сообщается напрямую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3.Способ организации информации в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4.Пояснение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значений слова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6498"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Размышлять о содержании и форме текстового сообщения, оценивать его.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1.Связывание сообщения текста с собственным опытом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2.Опора на уже имеющиеся знания, чувства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3.Оценка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текста.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29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4.Высказывание своего мнения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1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Читательское умение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5400" dirty="0" smtClean="0"/>
              <a:t>Найти </a:t>
            </a:r>
            <a:r>
              <a:rPr lang="ru-RU" sz="5400" dirty="0"/>
              <a:t>доступ </a:t>
            </a:r>
            <a:r>
              <a:rPr lang="ru-RU" sz="5400" dirty="0" smtClean="0"/>
              <a:t>к </a:t>
            </a:r>
            <a:r>
              <a:rPr lang="ru-RU" sz="5400" dirty="0"/>
              <a:t>информации и извлечь ее.</a:t>
            </a:r>
          </a:p>
        </p:txBody>
      </p:sp>
    </p:spTree>
    <p:extLst>
      <p:ext uri="{BB962C8B-B14F-4D97-AF65-F5344CB8AC3E}">
        <p14:creationId xmlns:p14="http://schemas.microsoft.com/office/powerpoint/2010/main" val="35185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9585</TotalTime>
  <Words>1251</Words>
  <Application>Microsoft Office PowerPoint</Application>
  <PresentationFormat>Экран (4:3)</PresentationFormat>
  <Paragraphs>270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Times New Roman</vt:lpstr>
      <vt:lpstr>Оформление по умолчанию</vt:lpstr>
      <vt:lpstr>Презентация PowerPoint</vt:lpstr>
      <vt:lpstr>К. Д. Ушинский  </vt:lpstr>
      <vt:lpstr>Леонтьев А.А.</vt:lpstr>
      <vt:lpstr>Этапы формирования навыков ЧГ</vt:lpstr>
      <vt:lpstr>Словарь.</vt:lpstr>
      <vt:lpstr>Словарь </vt:lpstr>
      <vt:lpstr>Лист № 1. Задание </vt:lpstr>
      <vt:lpstr>Лист № 1. Задание (эталон ответа)</vt:lpstr>
      <vt:lpstr>Читательское умение №1</vt:lpstr>
      <vt:lpstr>Лист № 2. Работа с текстом. </vt:lpstr>
      <vt:lpstr>Федор Абрамов «Зарóк блокадницы» </vt:lpstr>
      <vt:lpstr>Словарь</vt:lpstr>
      <vt:lpstr>Лист № 2. Задание к тексту №1</vt:lpstr>
      <vt:lpstr>Проверим себя </vt:lpstr>
      <vt:lpstr>Лист № 2. Задание № 2 к тексту «Характеристика героев»</vt:lpstr>
      <vt:lpstr>Лист № 2. Задание № 2 к тексту «Характеристика героев»</vt:lpstr>
      <vt:lpstr>Читательское умение №2</vt:lpstr>
      <vt:lpstr> Лист № 3. Задание № 1 к тексту </vt:lpstr>
      <vt:lpstr> Лист № 3. Задание № 1 к тексту </vt:lpstr>
      <vt:lpstr>Лист № 3. Задание № 2 к тексту   </vt:lpstr>
      <vt:lpstr>Лист № 3. Задание № 2 к тексту</vt:lpstr>
      <vt:lpstr>Лист № 3. Задание к тексту №3 </vt:lpstr>
      <vt:lpstr>Лист № 3. Задание к тексту №3 </vt:lpstr>
      <vt:lpstr>Читательское умение №3</vt:lpstr>
      <vt:lpstr>Лист №4. Задания № 1 по тексту  </vt:lpstr>
      <vt:lpstr>Сводная таблица результатов ОГЭ -2023 </vt:lpstr>
      <vt:lpstr>http://skiv.instrao.ru/bank-zadaniy/ </vt:lpstr>
      <vt:lpstr>https://fioco.ru/примеры-задач-pisa </vt:lpstr>
      <vt:lpstr>http://skiv.instrao.ru/bank-zadaniy/chitatelskaya-gramotnost/ </vt:lpstr>
      <vt:lpstr>https://www.kipk.ru/</vt:lpstr>
      <vt:lpstr>https://fg.resh.edu.ru/ </vt:lpstr>
      <vt:lpstr>(Пример )ЗАДАНИЕ 1. «ЗАРОК». (1 ИЗ 4) МФГ_ЧТ_9_015_01_А10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Никитенко Татьяна Леонидовна</dc:creator>
  <cp:lastModifiedBy>Елена</cp:lastModifiedBy>
  <cp:revision>1450</cp:revision>
  <cp:lastPrinted>2022-08-25T08:11:42Z</cp:lastPrinted>
  <dcterms:created xsi:type="dcterms:W3CDTF">1601-01-01T00:00:00Z</dcterms:created>
  <dcterms:modified xsi:type="dcterms:W3CDTF">2023-08-23T15:55:00Z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