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4" r:id="rId2"/>
    <p:sldId id="320" r:id="rId3"/>
    <p:sldId id="286" r:id="rId4"/>
    <p:sldId id="405" r:id="rId5"/>
    <p:sldId id="257" r:id="rId6"/>
    <p:sldId id="319" r:id="rId7"/>
    <p:sldId id="335" r:id="rId8"/>
    <p:sldId id="336" r:id="rId9"/>
    <p:sldId id="406" r:id="rId10"/>
    <p:sldId id="371" r:id="rId11"/>
    <p:sldId id="407" r:id="rId12"/>
    <p:sldId id="372" r:id="rId13"/>
    <p:sldId id="256" r:id="rId14"/>
    <p:sldId id="338" r:id="rId15"/>
    <p:sldId id="258" r:id="rId16"/>
    <p:sldId id="341" r:id="rId17"/>
    <p:sldId id="342" r:id="rId18"/>
    <p:sldId id="344" r:id="rId19"/>
    <p:sldId id="408" r:id="rId20"/>
    <p:sldId id="340" r:id="rId21"/>
    <p:sldId id="317" r:id="rId22"/>
    <p:sldId id="425" r:id="rId23"/>
    <p:sldId id="426" r:id="rId24"/>
    <p:sldId id="427" r:id="rId25"/>
    <p:sldId id="428" r:id="rId26"/>
    <p:sldId id="356" r:id="rId27"/>
    <p:sldId id="364" r:id="rId28"/>
    <p:sldId id="429" r:id="rId2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9821" autoAdjust="0"/>
  </p:normalViewPr>
  <p:slideViewPr>
    <p:cSldViewPr>
      <p:cViewPr>
        <p:scale>
          <a:sx n="75" d="100"/>
          <a:sy n="75" d="100"/>
        </p:scale>
        <p:origin x="-1218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549BC-C80A-4F7E-A002-5846CCF9662E}" type="doc">
      <dgm:prSet loTypeId="urn:microsoft.com/office/officeart/2005/8/layout/radial4" loCatId="relationship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B6C461F-F47A-4A9E-9954-20FA632E8CA8}">
      <dgm:prSet phldrT="[Текст]"/>
      <dgm:spPr/>
      <dgm:t>
        <a:bodyPr/>
        <a:lstStyle/>
        <a:p>
          <a:r>
            <a:rPr lang="ru-RU" b="1" dirty="0" smtClean="0"/>
            <a:t>МЕДИАЦИЯ</a:t>
          </a:r>
          <a:endParaRPr lang="ru-RU" b="1" dirty="0"/>
        </a:p>
      </dgm:t>
    </dgm:pt>
    <dgm:pt modelId="{05DAFDFB-EEF9-44BF-B91A-E16247A05A04}" type="parTrans" cxnId="{89DE180C-1522-4D43-94B3-E97C1D3BB952}">
      <dgm:prSet/>
      <dgm:spPr/>
      <dgm:t>
        <a:bodyPr/>
        <a:lstStyle/>
        <a:p>
          <a:endParaRPr lang="ru-RU"/>
        </a:p>
      </dgm:t>
    </dgm:pt>
    <dgm:pt modelId="{BF9EACC4-5BA5-4561-9690-2324A758FE2B}" type="sibTrans" cxnId="{89DE180C-1522-4D43-94B3-E97C1D3BB952}">
      <dgm:prSet/>
      <dgm:spPr/>
      <dgm:t>
        <a:bodyPr/>
        <a:lstStyle/>
        <a:p>
          <a:endParaRPr lang="ru-RU"/>
        </a:p>
      </dgm:t>
    </dgm:pt>
    <dgm:pt modelId="{8B6541EF-CE82-4B3B-96F5-43CD8F046798}">
      <dgm:prSet phldrT="[Текст]" custT="1"/>
      <dgm:spPr/>
      <dgm:t>
        <a:bodyPr/>
        <a:lstStyle/>
        <a:p>
          <a:r>
            <a:rPr lang="ru-RU" sz="1800" b="1" dirty="0" smtClean="0"/>
            <a:t>НАУКА</a:t>
          </a:r>
        </a:p>
        <a:p>
          <a:r>
            <a:rPr lang="ru-RU" sz="1300" dirty="0" smtClean="0"/>
            <a:t>( область знаний)</a:t>
          </a:r>
          <a:endParaRPr lang="ru-RU" sz="1300" dirty="0"/>
        </a:p>
      </dgm:t>
    </dgm:pt>
    <dgm:pt modelId="{3DF341EB-548F-4DEF-A847-8F6209E5A4F9}" type="parTrans" cxnId="{7981E238-B4FE-4B2F-B8D2-1CFE0F59D782}">
      <dgm:prSet/>
      <dgm:spPr/>
      <dgm:t>
        <a:bodyPr/>
        <a:lstStyle/>
        <a:p>
          <a:endParaRPr lang="ru-RU"/>
        </a:p>
      </dgm:t>
    </dgm:pt>
    <dgm:pt modelId="{D79D7C8F-2950-4C78-9C0C-1B5C2AFCD197}" type="sibTrans" cxnId="{7981E238-B4FE-4B2F-B8D2-1CFE0F59D782}">
      <dgm:prSet/>
      <dgm:spPr/>
      <dgm:t>
        <a:bodyPr/>
        <a:lstStyle/>
        <a:p>
          <a:endParaRPr lang="ru-RU"/>
        </a:p>
      </dgm:t>
    </dgm:pt>
    <dgm:pt modelId="{D788A239-C964-41DF-A215-AE338DAB1528}">
      <dgm:prSet phldrT="[Текст]" custT="1"/>
      <dgm:spPr/>
      <dgm:t>
        <a:bodyPr/>
        <a:lstStyle/>
        <a:p>
          <a:r>
            <a:rPr lang="ru-RU" sz="1800" b="1" dirty="0" smtClean="0"/>
            <a:t>СОЦИАЛЬНАЯ УСЛУГА</a:t>
          </a:r>
        </a:p>
        <a:p>
          <a:r>
            <a:rPr lang="ru-RU" sz="1300" dirty="0" smtClean="0"/>
            <a:t>(деятельность)</a:t>
          </a:r>
          <a:endParaRPr lang="ru-RU" sz="1300" dirty="0"/>
        </a:p>
      </dgm:t>
    </dgm:pt>
    <dgm:pt modelId="{532AC249-119C-4524-8966-1818AD4E3539}" type="parTrans" cxnId="{FEFFC111-2CCF-49AB-9DCA-A2D32DA81B22}">
      <dgm:prSet/>
      <dgm:spPr/>
      <dgm:t>
        <a:bodyPr/>
        <a:lstStyle/>
        <a:p>
          <a:endParaRPr lang="ru-RU"/>
        </a:p>
      </dgm:t>
    </dgm:pt>
    <dgm:pt modelId="{752F44E8-2E09-4211-9396-579380DC7C4F}" type="sibTrans" cxnId="{FEFFC111-2CCF-49AB-9DCA-A2D32DA81B22}">
      <dgm:prSet/>
      <dgm:spPr/>
      <dgm:t>
        <a:bodyPr/>
        <a:lstStyle/>
        <a:p>
          <a:endParaRPr lang="ru-RU"/>
        </a:p>
      </dgm:t>
    </dgm:pt>
    <dgm:pt modelId="{76263CA1-FC42-4465-BCD4-C589D16A407B}">
      <dgm:prSet phldrT="[Текст]" custT="1"/>
      <dgm:spPr/>
      <dgm:t>
        <a:bodyPr/>
        <a:lstStyle/>
        <a:p>
          <a:r>
            <a:rPr lang="ru-RU" sz="1800" b="1" dirty="0" smtClean="0"/>
            <a:t>ОБРАЗОВАНИЕ</a:t>
          </a:r>
        </a:p>
        <a:p>
          <a:r>
            <a:rPr lang="ru-RU" sz="1300" dirty="0" smtClean="0"/>
            <a:t>Программа переподготовки, повышения квалификации, программа магистратуры)</a:t>
          </a:r>
          <a:endParaRPr lang="ru-RU" sz="1300" dirty="0"/>
        </a:p>
      </dgm:t>
    </dgm:pt>
    <dgm:pt modelId="{4935E9FF-DE01-4147-A820-7D9325876CC1}" type="parTrans" cxnId="{EAEE2EFD-D8A7-46D0-B949-8A3CA2E35AF6}">
      <dgm:prSet/>
      <dgm:spPr/>
      <dgm:t>
        <a:bodyPr/>
        <a:lstStyle/>
        <a:p>
          <a:endParaRPr lang="ru-RU"/>
        </a:p>
      </dgm:t>
    </dgm:pt>
    <dgm:pt modelId="{B08ED375-FB82-4494-9AB3-CE361756FE65}" type="sibTrans" cxnId="{EAEE2EFD-D8A7-46D0-B949-8A3CA2E35AF6}">
      <dgm:prSet/>
      <dgm:spPr/>
      <dgm:t>
        <a:bodyPr/>
        <a:lstStyle/>
        <a:p>
          <a:endParaRPr lang="ru-RU"/>
        </a:p>
      </dgm:t>
    </dgm:pt>
    <dgm:pt modelId="{04F1F8E2-70F0-4AEA-B85D-641C05DA56E3}" type="pres">
      <dgm:prSet presAssocID="{699549BC-C80A-4F7E-A002-5846CCF966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9D0DFC-A18E-4585-98F2-84A25C11A290}" type="pres">
      <dgm:prSet presAssocID="{BB6C461F-F47A-4A9E-9954-20FA632E8CA8}" presName="centerShape" presStyleLbl="node0" presStyleIdx="0" presStyleCnt="1"/>
      <dgm:spPr/>
      <dgm:t>
        <a:bodyPr/>
        <a:lstStyle/>
        <a:p>
          <a:endParaRPr lang="ru-RU"/>
        </a:p>
      </dgm:t>
    </dgm:pt>
    <dgm:pt modelId="{ACD4CFE9-6531-4B5C-AC9A-641B718A471C}" type="pres">
      <dgm:prSet presAssocID="{3DF341EB-548F-4DEF-A847-8F6209E5A4F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A449062-3C70-470A-8F5D-3C0BCBE7ACB8}" type="pres">
      <dgm:prSet presAssocID="{8B6541EF-CE82-4B3B-96F5-43CD8F046798}" presName="node" presStyleLbl="node1" presStyleIdx="0" presStyleCnt="3" custRadScaleRad="122944" custRadScaleInc="-5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086FF-E37F-4C34-A3C4-15AA5676EC6C}" type="pres">
      <dgm:prSet presAssocID="{532AC249-119C-4524-8966-1818AD4E3539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9D95621C-F524-43CD-A2B4-2ACC8EB16608}" type="pres">
      <dgm:prSet presAssocID="{D788A239-C964-41DF-A215-AE338DAB1528}" presName="node" presStyleLbl="node1" presStyleIdx="1" presStyleCnt="3" custScaleX="116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DA0D66-2660-4104-BC10-CB0BCC39B98A}" type="pres">
      <dgm:prSet presAssocID="{4935E9FF-DE01-4147-A820-7D9325876CC1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00659FE-DC90-474C-BDB3-092211F33EFC}" type="pres">
      <dgm:prSet presAssocID="{76263CA1-FC42-4465-BCD4-C589D16A407B}" presName="node" presStyleLbl="node1" presStyleIdx="2" presStyleCnt="3" custRadScaleRad="123454" custRadScaleInc="5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AE2B4D-04F9-45FD-B150-D7F47950B740}" type="presOf" srcId="{8B6541EF-CE82-4B3B-96F5-43CD8F046798}" destId="{DA449062-3C70-470A-8F5D-3C0BCBE7ACB8}" srcOrd="0" destOrd="0" presId="urn:microsoft.com/office/officeart/2005/8/layout/radial4"/>
    <dgm:cxn modelId="{4D5483F6-D100-4C3B-A09A-7215961CC4BE}" type="presOf" srcId="{532AC249-119C-4524-8966-1818AD4E3539}" destId="{647086FF-E37F-4C34-A3C4-15AA5676EC6C}" srcOrd="0" destOrd="0" presId="urn:microsoft.com/office/officeart/2005/8/layout/radial4"/>
    <dgm:cxn modelId="{E2AFF649-6A88-445C-95F1-6F0787693732}" type="presOf" srcId="{D788A239-C964-41DF-A215-AE338DAB1528}" destId="{9D95621C-F524-43CD-A2B4-2ACC8EB16608}" srcOrd="0" destOrd="0" presId="urn:microsoft.com/office/officeart/2005/8/layout/radial4"/>
    <dgm:cxn modelId="{5F40F1BA-AEF0-4D92-9723-757A0C026306}" type="presOf" srcId="{76263CA1-FC42-4465-BCD4-C589D16A407B}" destId="{500659FE-DC90-474C-BDB3-092211F33EFC}" srcOrd="0" destOrd="0" presId="urn:microsoft.com/office/officeart/2005/8/layout/radial4"/>
    <dgm:cxn modelId="{0C2CB09F-6807-42A6-83FC-550412D929E0}" type="presOf" srcId="{BB6C461F-F47A-4A9E-9954-20FA632E8CA8}" destId="{8A9D0DFC-A18E-4585-98F2-84A25C11A290}" srcOrd="0" destOrd="0" presId="urn:microsoft.com/office/officeart/2005/8/layout/radial4"/>
    <dgm:cxn modelId="{A15AB608-056A-4E3F-ADEB-51CB782107BD}" type="presOf" srcId="{3DF341EB-548F-4DEF-A847-8F6209E5A4F9}" destId="{ACD4CFE9-6531-4B5C-AC9A-641B718A471C}" srcOrd="0" destOrd="0" presId="urn:microsoft.com/office/officeart/2005/8/layout/radial4"/>
    <dgm:cxn modelId="{89DE180C-1522-4D43-94B3-E97C1D3BB952}" srcId="{699549BC-C80A-4F7E-A002-5846CCF9662E}" destId="{BB6C461F-F47A-4A9E-9954-20FA632E8CA8}" srcOrd="0" destOrd="0" parTransId="{05DAFDFB-EEF9-44BF-B91A-E16247A05A04}" sibTransId="{BF9EACC4-5BA5-4561-9690-2324A758FE2B}"/>
    <dgm:cxn modelId="{7981E238-B4FE-4B2F-B8D2-1CFE0F59D782}" srcId="{BB6C461F-F47A-4A9E-9954-20FA632E8CA8}" destId="{8B6541EF-CE82-4B3B-96F5-43CD8F046798}" srcOrd="0" destOrd="0" parTransId="{3DF341EB-548F-4DEF-A847-8F6209E5A4F9}" sibTransId="{D79D7C8F-2950-4C78-9C0C-1B5C2AFCD197}"/>
    <dgm:cxn modelId="{1F72BC5D-F966-49AD-81D5-9A6AD747FD23}" type="presOf" srcId="{699549BC-C80A-4F7E-A002-5846CCF9662E}" destId="{04F1F8E2-70F0-4AEA-B85D-641C05DA56E3}" srcOrd="0" destOrd="0" presId="urn:microsoft.com/office/officeart/2005/8/layout/radial4"/>
    <dgm:cxn modelId="{A46BE96F-167C-4738-AAAA-03FA82400DC4}" type="presOf" srcId="{4935E9FF-DE01-4147-A820-7D9325876CC1}" destId="{76DA0D66-2660-4104-BC10-CB0BCC39B98A}" srcOrd="0" destOrd="0" presId="urn:microsoft.com/office/officeart/2005/8/layout/radial4"/>
    <dgm:cxn modelId="{EAEE2EFD-D8A7-46D0-B949-8A3CA2E35AF6}" srcId="{BB6C461F-F47A-4A9E-9954-20FA632E8CA8}" destId="{76263CA1-FC42-4465-BCD4-C589D16A407B}" srcOrd="2" destOrd="0" parTransId="{4935E9FF-DE01-4147-A820-7D9325876CC1}" sibTransId="{B08ED375-FB82-4494-9AB3-CE361756FE65}"/>
    <dgm:cxn modelId="{FEFFC111-2CCF-49AB-9DCA-A2D32DA81B22}" srcId="{BB6C461F-F47A-4A9E-9954-20FA632E8CA8}" destId="{D788A239-C964-41DF-A215-AE338DAB1528}" srcOrd="1" destOrd="0" parTransId="{532AC249-119C-4524-8966-1818AD4E3539}" sibTransId="{752F44E8-2E09-4211-9396-579380DC7C4F}"/>
    <dgm:cxn modelId="{97BA2D1A-821F-4E2D-96FA-71F134343E86}" type="presParOf" srcId="{04F1F8E2-70F0-4AEA-B85D-641C05DA56E3}" destId="{8A9D0DFC-A18E-4585-98F2-84A25C11A290}" srcOrd="0" destOrd="0" presId="urn:microsoft.com/office/officeart/2005/8/layout/radial4"/>
    <dgm:cxn modelId="{A0EF7801-69A8-4C92-ADFF-EF58EB375DC4}" type="presParOf" srcId="{04F1F8E2-70F0-4AEA-B85D-641C05DA56E3}" destId="{ACD4CFE9-6531-4B5C-AC9A-641B718A471C}" srcOrd="1" destOrd="0" presId="urn:microsoft.com/office/officeart/2005/8/layout/radial4"/>
    <dgm:cxn modelId="{BD30A25C-EEE5-4F75-A2E9-8356B4FD0070}" type="presParOf" srcId="{04F1F8E2-70F0-4AEA-B85D-641C05DA56E3}" destId="{DA449062-3C70-470A-8F5D-3C0BCBE7ACB8}" srcOrd="2" destOrd="0" presId="urn:microsoft.com/office/officeart/2005/8/layout/radial4"/>
    <dgm:cxn modelId="{C609B980-6288-4A80-8E3E-E0F49CDBE92B}" type="presParOf" srcId="{04F1F8E2-70F0-4AEA-B85D-641C05DA56E3}" destId="{647086FF-E37F-4C34-A3C4-15AA5676EC6C}" srcOrd="3" destOrd="0" presId="urn:microsoft.com/office/officeart/2005/8/layout/radial4"/>
    <dgm:cxn modelId="{2E6A1215-0840-4B22-9597-2D55DAF7ED93}" type="presParOf" srcId="{04F1F8E2-70F0-4AEA-B85D-641C05DA56E3}" destId="{9D95621C-F524-43CD-A2B4-2ACC8EB16608}" srcOrd="4" destOrd="0" presId="urn:microsoft.com/office/officeart/2005/8/layout/radial4"/>
    <dgm:cxn modelId="{F01D6C1C-77D1-48F8-803D-7B30FD2F83EA}" type="presParOf" srcId="{04F1F8E2-70F0-4AEA-B85D-641C05DA56E3}" destId="{76DA0D66-2660-4104-BC10-CB0BCC39B98A}" srcOrd="5" destOrd="0" presId="urn:microsoft.com/office/officeart/2005/8/layout/radial4"/>
    <dgm:cxn modelId="{80613A4C-2B4B-4F88-B483-01D53835D493}" type="presParOf" srcId="{04F1F8E2-70F0-4AEA-B85D-641C05DA56E3}" destId="{500659FE-DC90-474C-BDB3-092211F33EF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C09594-E294-4438-85B5-3C9466E9BA60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D6C9069-99A0-46CB-BFB5-A6160F2B3A08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</a:rPr>
            <a:t>Досудебная</a:t>
          </a:r>
          <a:endParaRPr lang="ru-RU" sz="3200" dirty="0">
            <a:solidFill>
              <a:schemeClr val="tx1"/>
            </a:solidFill>
          </a:endParaRPr>
        </a:p>
      </dgm:t>
    </dgm:pt>
    <dgm:pt modelId="{7457BB02-0BA4-4459-BF73-7B525D4B92AF}" type="parTrans" cxnId="{38B467C0-57FD-45DA-A51B-D16249BDFED3}">
      <dgm:prSet/>
      <dgm:spPr/>
      <dgm:t>
        <a:bodyPr/>
        <a:lstStyle/>
        <a:p>
          <a:endParaRPr lang="ru-RU"/>
        </a:p>
      </dgm:t>
    </dgm:pt>
    <dgm:pt modelId="{4796EBE0-88B2-4A42-9841-F0EE197EFA2C}" type="sibTrans" cxnId="{38B467C0-57FD-45DA-A51B-D16249BDFED3}">
      <dgm:prSet/>
      <dgm:spPr/>
      <dgm:t>
        <a:bodyPr/>
        <a:lstStyle/>
        <a:p>
          <a:endParaRPr lang="ru-RU"/>
        </a:p>
      </dgm:t>
    </dgm:pt>
    <dgm:pt modelId="{02F4ED1C-2A8D-4E03-9CD3-418522D2831B}">
      <dgm:prSet custT="1"/>
      <dgm:spPr/>
      <dgm:t>
        <a:bodyPr/>
        <a:lstStyle/>
        <a:p>
          <a:pPr rtl="0"/>
          <a:r>
            <a:rPr lang="ru-RU" sz="3200" b="1" dirty="0" smtClean="0">
              <a:solidFill>
                <a:schemeClr val="tx1"/>
              </a:solidFill>
            </a:rPr>
            <a:t>Внесудебная</a:t>
          </a:r>
          <a:endParaRPr lang="ru-RU" sz="3200" b="1" dirty="0">
            <a:solidFill>
              <a:schemeClr val="tx1"/>
            </a:solidFill>
          </a:endParaRPr>
        </a:p>
      </dgm:t>
    </dgm:pt>
    <dgm:pt modelId="{B641A2DC-5B8F-46BF-87F8-F2588741115E}" type="parTrans" cxnId="{791CD34F-4C8B-4716-B858-2899E27B0468}">
      <dgm:prSet/>
      <dgm:spPr/>
      <dgm:t>
        <a:bodyPr/>
        <a:lstStyle/>
        <a:p>
          <a:endParaRPr lang="ru-RU"/>
        </a:p>
      </dgm:t>
    </dgm:pt>
    <dgm:pt modelId="{78ACCE94-1C9F-4238-A235-838A85F1E86B}" type="sibTrans" cxnId="{791CD34F-4C8B-4716-B858-2899E27B0468}">
      <dgm:prSet/>
      <dgm:spPr/>
      <dgm:t>
        <a:bodyPr/>
        <a:lstStyle/>
        <a:p>
          <a:endParaRPr lang="ru-RU"/>
        </a:p>
      </dgm:t>
    </dgm:pt>
    <dgm:pt modelId="{B6352E3D-135D-48D9-A3BC-B563E58D540D}">
      <dgm:prSet custT="1"/>
      <dgm:spPr/>
      <dgm:t>
        <a:bodyPr/>
        <a:lstStyle/>
        <a:p>
          <a:pPr rtl="0"/>
          <a:r>
            <a:rPr lang="ru-RU" sz="3000" b="1" dirty="0" err="1" smtClean="0">
              <a:solidFill>
                <a:schemeClr val="tx1"/>
              </a:solidFill>
            </a:rPr>
            <a:t>Внутрисудебная</a:t>
          </a:r>
          <a:endParaRPr lang="ru-RU" sz="3000" b="1" dirty="0">
            <a:solidFill>
              <a:schemeClr val="tx1"/>
            </a:solidFill>
          </a:endParaRPr>
        </a:p>
      </dgm:t>
    </dgm:pt>
    <dgm:pt modelId="{54DC2DC2-8B90-4EFC-9CB2-FAEF264CA5C4}" type="parTrans" cxnId="{BBE6012E-5A53-4A74-B3A8-D79FCD216211}">
      <dgm:prSet/>
      <dgm:spPr/>
      <dgm:t>
        <a:bodyPr/>
        <a:lstStyle/>
        <a:p>
          <a:endParaRPr lang="ru-RU"/>
        </a:p>
      </dgm:t>
    </dgm:pt>
    <dgm:pt modelId="{866EB3A7-0E50-4174-A69D-6EFC757E45F1}" type="sibTrans" cxnId="{BBE6012E-5A53-4A74-B3A8-D79FCD216211}">
      <dgm:prSet/>
      <dgm:spPr/>
      <dgm:t>
        <a:bodyPr/>
        <a:lstStyle/>
        <a:p>
          <a:endParaRPr lang="ru-RU"/>
        </a:p>
      </dgm:t>
    </dgm:pt>
    <dgm:pt modelId="{5E589E63-809C-4BF1-A027-69B401B9CC70}">
      <dgm:prSet custT="1"/>
      <dgm:spPr/>
      <dgm:t>
        <a:bodyPr/>
        <a:lstStyle/>
        <a:p>
          <a:pPr rtl="0"/>
          <a:r>
            <a:rPr lang="ru-RU" sz="2400" dirty="0" smtClean="0"/>
            <a:t>Обязательная процедура</a:t>
          </a:r>
          <a:endParaRPr lang="ru-RU" sz="2400" dirty="0"/>
        </a:p>
      </dgm:t>
    </dgm:pt>
    <dgm:pt modelId="{0BDAAC7D-A3EA-4C9A-A4C6-FD315F2168B5}" type="parTrans" cxnId="{B3397F2E-938E-4CCC-8F02-5740F947ACAD}">
      <dgm:prSet/>
      <dgm:spPr/>
      <dgm:t>
        <a:bodyPr/>
        <a:lstStyle/>
        <a:p>
          <a:endParaRPr lang="ru-RU"/>
        </a:p>
      </dgm:t>
    </dgm:pt>
    <dgm:pt modelId="{AA68740D-6F6C-4FBA-9163-4E252273787C}" type="sibTrans" cxnId="{B3397F2E-938E-4CCC-8F02-5740F947ACAD}">
      <dgm:prSet/>
      <dgm:spPr/>
      <dgm:t>
        <a:bodyPr/>
        <a:lstStyle/>
        <a:p>
          <a:endParaRPr lang="ru-RU"/>
        </a:p>
      </dgm:t>
    </dgm:pt>
    <dgm:pt modelId="{DD0CB3B7-7D1A-4FC1-B3E3-D055958BB208}">
      <dgm:prSet custT="1"/>
      <dgm:spPr/>
      <dgm:t>
        <a:bodyPr/>
        <a:lstStyle/>
        <a:p>
          <a:r>
            <a:rPr lang="ru-RU" sz="2400" dirty="0" smtClean="0"/>
            <a:t>Формальная</a:t>
          </a:r>
        </a:p>
      </dgm:t>
    </dgm:pt>
    <dgm:pt modelId="{2CEC7032-09F4-4902-980E-DE003097B300}" type="parTrans" cxnId="{777FDB9C-71A0-4679-8616-87D24D270CC1}">
      <dgm:prSet/>
      <dgm:spPr/>
      <dgm:t>
        <a:bodyPr/>
        <a:lstStyle/>
        <a:p>
          <a:endParaRPr lang="ru-RU"/>
        </a:p>
      </dgm:t>
    </dgm:pt>
    <dgm:pt modelId="{69645521-04E4-4717-AC96-908F33A1FC8E}" type="sibTrans" cxnId="{777FDB9C-71A0-4679-8616-87D24D270CC1}">
      <dgm:prSet/>
      <dgm:spPr/>
      <dgm:t>
        <a:bodyPr/>
        <a:lstStyle/>
        <a:p>
          <a:endParaRPr lang="ru-RU"/>
        </a:p>
      </dgm:t>
    </dgm:pt>
    <dgm:pt modelId="{B4513ADB-DEA5-4B3A-B402-C795910AEAF0}">
      <dgm:prSet custT="1"/>
      <dgm:spPr/>
      <dgm:t>
        <a:bodyPr/>
        <a:lstStyle/>
        <a:p>
          <a:r>
            <a:rPr lang="ru-RU" sz="2400" dirty="0" smtClean="0"/>
            <a:t>Предписана судом ( семейные споры</a:t>
          </a:r>
          <a:r>
            <a:rPr lang="ru-RU" sz="2000" dirty="0" smtClean="0"/>
            <a:t>)</a:t>
          </a:r>
        </a:p>
      </dgm:t>
    </dgm:pt>
    <dgm:pt modelId="{31F4964C-D38E-4FCE-BA34-9B12C5F9E0D4}" type="parTrans" cxnId="{4BD7B177-75B0-467E-AC31-2A1D8695DBE1}">
      <dgm:prSet/>
      <dgm:spPr/>
      <dgm:t>
        <a:bodyPr/>
        <a:lstStyle/>
        <a:p>
          <a:endParaRPr lang="ru-RU"/>
        </a:p>
      </dgm:t>
    </dgm:pt>
    <dgm:pt modelId="{B59BC997-6F05-4DF6-8A99-87B644D9A828}" type="sibTrans" cxnId="{4BD7B177-75B0-467E-AC31-2A1D8695DBE1}">
      <dgm:prSet/>
      <dgm:spPr/>
      <dgm:t>
        <a:bodyPr/>
        <a:lstStyle/>
        <a:p>
          <a:endParaRPr lang="ru-RU"/>
        </a:p>
      </dgm:t>
    </dgm:pt>
    <dgm:pt modelId="{36D009B1-CD48-4501-A1AB-D176275E406D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2000" dirty="0" smtClean="0"/>
            <a:t>По инициативе сторон</a:t>
          </a:r>
          <a:endParaRPr lang="ru-RU" sz="2000" b="1" dirty="0"/>
        </a:p>
      </dgm:t>
    </dgm:pt>
    <dgm:pt modelId="{91E97C41-C55A-4D67-A442-170D3FCB2C28}" type="parTrans" cxnId="{BEBBBACE-B97E-4412-9812-38768023B2DA}">
      <dgm:prSet/>
      <dgm:spPr/>
      <dgm:t>
        <a:bodyPr/>
        <a:lstStyle/>
        <a:p>
          <a:endParaRPr lang="ru-RU"/>
        </a:p>
      </dgm:t>
    </dgm:pt>
    <dgm:pt modelId="{9E14D492-450F-40AA-8FA6-34C34488C57E}" type="sibTrans" cxnId="{BEBBBACE-B97E-4412-9812-38768023B2DA}">
      <dgm:prSet/>
      <dgm:spPr/>
      <dgm:t>
        <a:bodyPr/>
        <a:lstStyle/>
        <a:p>
          <a:endParaRPr lang="ru-RU"/>
        </a:p>
      </dgm:t>
    </dgm:pt>
    <dgm:pt modelId="{DAB22E56-6A9E-4D15-B185-161C85F6813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Неформальная</a:t>
          </a:r>
        </a:p>
      </dgm:t>
    </dgm:pt>
    <dgm:pt modelId="{C900A54B-860D-44F9-BDD5-A20A1FE4DDCD}" type="parTrans" cxnId="{55450FA9-A98B-4117-BEED-E4B67257ECFA}">
      <dgm:prSet/>
      <dgm:spPr/>
      <dgm:t>
        <a:bodyPr/>
        <a:lstStyle/>
        <a:p>
          <a:endParaRPr lang="ru-RU"/>
        </a:p>
      </dgm:t>
    </dgm:pt>
    <dgm:pt modelId="{A47FF4C5-CE1F-4C68-B0AD-3FB1953913C3}" type="sibTrans" cxnId="{55450FA9-A98B-4117-BEED-E4B67257ECFA}">
      <dgm:prSet/>
      <dgm:spPr/>
      <dgm:t>
        <a:bodyPr/>
        <a:lstStyle/>
        <a:p>
          <a:endParaRPr lang="ru-RU"/>
        </a:p>
      </dgm:t>
    </dgm:pt>
    <dgm:pt modelId="{3FDFEDAA-C6F8-4321-AF95-3DBD946DAE0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Медиатора выбирают сами стороны</a:t>
          </a:r>
        </a:p>
      </dgm:t>
    </dgm:pt>
    <dgm:pt modelId="{91D91D51-C24E-4E24-B541-4D3DF279633C}" type="parTrans" cxnId="{9C9D7FF4-41B3-4375-8DB9-5BB10852CE0C}">
      <dgm:prSet/>
      <dgm:spPr/>
      <dgm:t>
        <a:bodyPr/>
        <a:lstStyle/>
        <a:p>
          <a:endParaRPr lang="ru-RU"/>
        </a:p>
      </dgm:t>
    </dgm:pt>
    <dgm:pt modelId="{A5932BD2-D0AE-4D0A-9439-ED28ABE8299D}" type="sibTrans" cxnId="{9C9D7FF4-41B3-4375-8DB9-5BB10852CE0C}">
      <dgm:prSet/>
      <dgm:spPr/>
      <dgm:t>
        <a:bodyPr/>
        <a:lstStyle/>
        <a:p>
          <a:endParaRPr lang="ru-RU"/>
        </a:p>
      </dgm:t>
    </dgm:pt>
    <dgm:pt modelId="{8884CB17-C74D-4794-9DD7-EF2BE2DF4CF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/>
            <a:t>Необходим достаточно высокий уровень цивилизованности и образованности</a:t>
          </a:r>
          <a:endParaRPr lang="ru-RU" sz="2000" dirty="0"/>
        </a:p>
      </dgm:t>
    </dgm:pt>
    <dgm:pt modelId="{1B0387FE-DC94-49C7-9443-A5A4980A0D8D}" type="parTrans" cxnId="{20736A24-566D-42C5-9878-019A39898329}">
      <dgm:prSet/>
      <dgm:spPr/>
      <dgm:t>
        <a:bodyPr/>
        <a:lstStyle/>
        <a:p>
          <a:endParaRPr lang="ru-RU"/>
        </a:p>
      </dgm:t>
    </dgm:pt>
    <dgm:pt modelId="{5C1C8BB9-2703-46B2-9D31-1153375EBB2C}" type="sibTrans" cxnId="{20736A24-566D-42C5-9878-019A39898329}">
      <dgm:prSet/>
      <dgm:spPr/>
      <dgm:t>
        <a:bodyPr/>
        <a:lstStyle/>
        <a:p>
          <a:endParaRPr lang="ru-RU"/>
        </a:p>
      </dgm:t>
    </dgm:pt>
    <dgm:pt modelId="{31BD7C41-E758-4D2A-929B-4BD58566D8AC}">
      <dgm:prSet custT="1"/>
      <dgm:spPr/>
      <dgm:t>
        <a:bodyPr/>
        <a:lstStyle/>
        <a:p>
          <a:pPr rtl="0"/>
          <a:r>
            <a:rPr lang="ru-RU" sz="2400" dirty="0" smtClean="0"/>
            <a:t>Предлагается судом  или сторонами(соглашение о примирении)</a:t>
          </a:r>
          <a:endParaRPr lang="ru-RU" sz="2400" b="1" dirty="0"/>
        </a:p>
      </dgm:t>
    </dgm:pt>
    <dgm:pt modelId="{F182F5A0-D1F3-42C8-AF4E-B1998BA2DD8A}" type="parTrans" cxnId="{6685F574-5346-44D7-B545-9EACD2FCA55D}">
      <dgm:prSet/>
      <dgm:spPr/>
      <dgm:t>
        <a:bodyPr/>
        <a:lstStyle/>
        <a:p>
          <a:endParaRPr lang="ru-RU"/>
        </a:p>
      </dgm:t>
    </dgm:pt>
    <dgm:pt modelId="{B1F05CE7-4694-46BA-92D5-3A068B528FA7}" type="sibTrans" cxnId="{6685F574-5346-44D7-B545-9EACD2FCA55D}">
      <dgm:prSet/>
      <dgm:spPr/>
      <dgm:t>
        <a:bodyPr/>
        <a:lstStyle/>
        <a:p>
          <a:endParaRPr lang="ru-RU"/>
        </a:p>
      </dgm:t>
    </dgm:pt>
    <dgm:pt modelId="{5D0AADBC-70D8-40E6-8E5A-640C44F540A3}" type="pres">
      <dgm:prSet presAssocID="{91C09594-E294-4438-85B5-3C9466E9BA6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1650FB-626E-411E-8821-C96FE5AACE6E}" type="pres">
      <dgm:prSet presAssocID="{3D6C9069-99A0-46CB-BFB5-A6160F2B3A08}" presName="linNode" presStyleCnt="0"/>
      <dgm:spPr/>
    </dgm:pt>
    <dgm:pt modelId="{5DB5B3EE-8527-4F43-986E-FBCD1B09DF38}" type="pres">
      <dgm:prSet presAssocID="{3D6C9069-99A0-46CB-BFB5-A6160F2B3A0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5A5C2-9B27-4985-8EE3-50351A9F712E}" type="pres">
      <dgm:prSet presAssocID="{3D6C9069-99A0-46CB-BFB5-A6160F2B3A0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8E677-F692-468A-AD64-02B40645D85E}" type="pres">
      <dgm:prSet presAssocID="{4796EBE0-88B2-4A42-9841-F0EE197EFA2C}" presName="sp" presStyleCnt="0"/>
      <dgm:spPr/>
    </dgm:pt>
    <dgm:pt modelId="{E99EBEAD-E856-41BE-AA78-64099B9F91F5}" type="pres">
      <dgm:prSet presAssocID="{02F4ED1C-2A8D-4E03-9CD3-418522D2831B}" presName="linNode" presStyleCnt="0"/>
      <dgm:spPr/>
    </dgm:pt>
    <dgm:pt modelId="{AFC7CC2A-8C14-4F1B-A149-67319B9D529A}" type="pres">
      <dgm:prSet presAssocID="{02F4ED1C-2A8D-4E03-9CD3-418522D2831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2DB66-FEE3-4B00-AE92-2AE687DD1C26}" type="pres">
      <dgm:prSet presAssocID="{02F4ED1C-2A8D-4E03-9CD3-418522D2831B}" presName="descendantText" presStyleLbl="alignAccFollowNode1" presStyleIdx="1" presStyleCnt="3" custScaleY="181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095D0-2700-4A65-B1F6-66D35544EDE4}" type="pres">
      <dgm:prSet presAssocID="{78ACCE94-1C9F-4238-A235-838A85F1E86B}" presName="sp" presStyleCnt="0"/>
      <dgm:spPr/>
    </dgm:pt>
    <dgm:pt modelId="{24FCAFE4-5FE6-48FB-AC7E-4FC072E20B8C}" type="pres">
      <dgm:prSet presAssocID="{B6352E3D-135D-48D9-A3BC-B563E58D540D}" presName="linNode" presStyleCnt="0"/>
      <dgm:spPr/>
    </dgm:pt>
    <dgm:pt modelId="{993B055E-F67C-4669-9F36-BF92E4DCD2E7}" type="pres">
      <dgm:prSet presAssocID="{B6352E3D-135D-48D9-A3BC-B563E58D540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98212-A162-4198-A577-13A230427B4C}" type="pres">
      <dgm:prSet presAssocID="{B6352E3D-135D-48D9-A3BC-B563E58D540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A95597-AD4B-43E6-9CF0-ACA1339A788B}" type="presOf" srcId="{31BD7C41-E758-4D2A-929B-4BD58566D8AC}" destId="{64F98212-A162-4198-A577-13A230427B4C}" srcOrd="0" destOrd="0" presId="urn:microsoft.com/office/officeart/2005/8/layout/vList5"/>
    <dgm:cxn modelId="{AACCF842-5415-4847-9936-FB4AF30A5639}" type="presOf" srcId="{3D6C9069-99A0-46CB-BFB5-A6160F2B3A08}" destId="{5DB5B3EE-8527-4F43-986E-FBCD1B09DF38}" srcOrd="0" destOrd="0" presId="urn:microsoft.com/office/officeart/2005/8/layout/vList5"/>
    <dgm:cxn modelId="{09456051-EE7E-4723-BA66-6E5B622C2302}" type="presOf" srcId="{B4513ADB-DEA5-4B3A-B402-C795910AEAF0}" destId="{B7E5A5C2-9B27-4985-8EE3-50351A9F712E}" srcOrd="0" destOrd="2" presId="urn:microsoft.com/office/officeart/2005/8/layout/vList5"/>
    <dgm:cxn modelId="{55450FA9-A98B-4117-BEED-E4B67257ECFA}" srcId="{02F4ED1C-2A8D-4E03-9CD3-418522D2831B}" destId="{DAB22E56-6A9E-4D15-B185-161C85F6813E}" srcOrd="1" destOrd="0" parTransId="{C900A54B-860D-44F9-BDD5-A20A1FE4DDCD}" sibTransId="{A47FF4C5-CE1F-4C68-B0AD-3FB1953913C3}"/>
    <dgm:cxn modelId="{D5E4EEA5-CC17-461E-B416-87A3A3D8E5F8}" type="presOf" srcId="{8884CB17-C74D-4794-9DD7-EF2BE2DF4CF6}" destId="{A642DB66-FEE3-4B00-AE92-2AE687DD1C26}" srcOrd="0" destOrd="3" presId="urn:microsoft.com/office/officeart/2005/8/layout/vList5"/>
    <dgm:cxn modelId="{BBE6012E-5A53-4A74-B3A8-D79FCD216211}" srcId="{91C09594-E294-4438-85B5-3C9466E9BA60}" destId="{B6352E3D-135D-48D9-A3BC-B563E58D540D}" srcOrd="2" destOrd="0" parTransId="{54DC2DC2-8B90-4EFC-9CB2-FAEF264CA5C4}" sibTransId="{866EB3A7-0E50-4174-A69D-6EFC757E45F1}"/>
    <dgm:cxn modelId="{0B26E84A-8382-427D-816A-B5A80C8D2E0C}" type="presOf" srcId="{DD0CB3B7-7D1A-4FC1-B3E3-D055958BB208}" destId="{B7E5A5C2-9B27-4985-8EE3-50351A9F712E}" srcOrd="0" destOrd="1" presId="urn:microsoft.com/office/officeart/2005/8/layout/vList5"/>
    <dgm:cxn modelId="{B12401D9-EA00-4C0E-B306-8A20D7B6FCF4}" type="presOf" srcId="{B6352E3D-135D-48D9-A3BC-B563E58D540D}" destId="{993B055E-F67C-4669-9F36-BF92E4DCD2E7}" srcOrd="0" destOrd="0" presId="urn:microsoft.com/office/officeart/2005/8/layout/vList5"/>
    <dgm:cxn modelId="{777FDB9C-71A0-4679-8616-87D24D270CC1}" srcId="{3D6C9069-99A0-46CB-BFB5-A6160F2B3A08}" destId="{DD0CB3B7-7D1A-4FC1-B3E3-D055958BB208}" srcOrd="1" destOrd="0" parTransId="{2CEC7032-09F4-4902-980E-DE003097B300}" sibTransId="{69645521-04E4-4717-AC96-908F33A1FC8E}"/>
    <dgm:cxn modelId="{D883B5E5-9EBC-42E0-B9BC-B74C2D04B8B0}" type="presOf" srcId="{DAB22E56-6A9E-4D15-B185-161C85F6813E}" destId="{A642DB66-FEE3-4B00-AE92-2AE687DD1C26}" srcOrd="0" destOrd="1" presId="urn:microsoft.com/office/officeart/2005/8/layout/vList5"/>
    <dgm:cxn modelId="{07A82F43-9208-4A17-9F33-C1408E5C468E}" type="presOf" srcId="{91C09594-E294-4438-85B5-3C9466E9BA60}" destId="{5D0AADBC-70D8-40E6-8E5A-640C44F540A3}" srcOrd="0" destOrd="0" presId="urn:microsoft.com/office/officeart/2005/8/layout/vList5"/>
    <dgm:cxn modelId="{BEBBBACE-B97E-4412-9812-38768023B2DA}" srcId="{02F4ED1C-2A8D-4E03-9CD3-418522D2831B}" destId="{36D009B1-CD48-4501-A1AB-D176275E406D}" srcOrd="0" destOrd="0" parTransId="{91E97C41-C55A-4D67-A442-170D3FCB2C28}" sibTransId="{9E14D492-450F-40AA-8FA6-34C34488C57E}"/>
    <dgm:cxn modelId="{447D1810-7100-42AB-ADB8-7686D7B61174}" type="presOf" srcId="{36D009B1-CD48-4501-A1AB-D176275E406D}" destId="{A642DB66-FEE3-4B00-AE92-2AE687DD1C26}" srcOrd="0" destOrd="0" presId="urn:microsoft.com/office/officeart/2005/8/layout/vList5"/>
    <dgm:cxn modelId="{38B467C0-57FD-45DA-A51B-D16249BDFED3}" srcId="{91C09594-E294-4438-85B5-3C9466E9BA60}" destId="{3D6C9069-99A0-46CB-BFB5-A6160F2B3A08}" srcOrd="0" destOrd="0" parTransId="{7457BB02-0BA4-4459-BF73-7B525D4B92AF}" sibTransId="{4796EBE0-88B2-4A42-9841-F0EE197EFA2C}"/>
    <dgm:cxn modelId="{A7B827AE-79FB-42F9-A6F3-C8406268033C}" type="presOf" srcId="{5E589E63-809C-4BF1-A027-69B401B9CC70}" destId="{B7E5A5C2-9B27-4985-8EE3-50351A9F712E}" srcOrd="0" destOrd="0" presId="urn:microsoft.com/office/officeart/2005/8/layout/vList5"/>
    <dgm:cxn modelId="{20736A24-566D-42C5-9878-019A39898329}" srcId="{02F4ED1C-2A8D-4E03-9CD3-418522D2831B}" destId="{8884CB17-C74D-4794-9DD7-EF2BE2DF4CF6}" srcOrd="3" destOrd="0" parTransId="{1B0387FE-DC94-49C7-9443-A5A4980A0D8D}" sibTransId="{5C1C8BB9-2703-46B2-9D31-1153375EBB2C}"/>
    <dgm:cxn modelId="{4BD7B177-75B0-467E-AC31-2A1D8695DBE1}" srcId="{3D6C9069-99A0-46CB-BFB5-A6160F2B3A08}" destId="{B4513ADB-DEA5-4B3A-B402-C795910AEAF0}" srcOrd="2" destOrd="0" parTransId="{31F4964C-D38E-4FCE-BA34-9B12C5F9E0D4}" sibTransId="{B59BC997-6F05-4DF6-8A99-87B644D9A828}"/>
    <dgm:cxn modelId="{9C9D7FF4-41B3-4375-8DB9-5BB10852CE0C}" srcId="{02F4ED1C-2A8D-4E03-9CD3-418522D2831B}" destId="{3FDFEDAA-C6F8-4321-AF95-3DBD946DAE00}" srcOrd="2" destOrd="0" parTransId="{91D91D51-C24E-4E24-B541-4D3DF279633C}" sibTransId="{A5932BD2-D0AE-4D0A-9439-ED28ABE8299D}"/>
    <dgm:cxn modelId="{6685F574-5346-44D7-B545-9EACD2FCA55D}" srcId="{B6352E3D-135D-48D9-A3BC-B563E58D540D}" destId="{31BD7C41-E758-4D2A-929B-4BD58566D8AC}" srcOrd="0" destOrd="0" parTransId="{F182F5A0-D1F3-42C8-AF4E-B1998BA2DD8A}" sibTransId="{B1F05CE7-4694-46BA-92D5-3A068B528FA7}"/>
    <dgm:cxn modelId="{84C41A4F-BE17-4184-B7E9-85B6DCBF8700}" type="presOf" srcId="{3FDFEDAA-C6F8-4321-AF95-3DBD946DAE00}" destId="{A642DB66-FEE3-4B00-AE92-2AE687DD1C26}" srcOrd="0" destOrd="2" presId="urn:microsoft.com/office/officeart/2005/8/layout/vList5"/>
    <dgm:cxn modelId="{AF22FDCC-3DA8-4A59-9CAC-D015E709EF85}" type="presOf" srcId="{02F4ED1C-2A8D-4E03-9CD3-418522D2831B}" destId="{AFC7CC2A-8C14-4F1B-A149-67319B9D529A}" srcOrd="0" destOrd="0" presId="urn:microsoft.com/office/officeart/2005/8/layout/vList5"/>
    <dgm:cxn modelId="{791CD34F-4C8B-4716-B858-2899E27B0468}" srcId="{91C09594-E294-4438-85B5-3C9466E9BA60}" destId="{02F4ED1C-2A8D-4E03-9CD3-418522D2831B}" srcOrd="1" destOrd="0" parTransId="{B641A2DC-5B8F-46BF-87F8-F2588741115E}" sibTransId="{78ACCE94-1C9F-4238-A235-838A85F1E86B}"/>
    <dgm:cxn modelId="{B3397F2E-938E-4CCC-8F02-5740F947ACAD}" srcId="{3D6C9069-99A0-46CB-BFB5-A6160F2B3A08}" destId="{5E589E63-809C-4BF1-A027-69B401B9CC70}" srcOrd="0" destOrd="0" parTransId="{0BDAAC7D-A3EA-4C9A-A4C6-FD315F2168B5}" sibTransId="{AA68740D-6F6C-4FBA-9163-4E252273787C}"/>
    <dgm:cxn modelId="{679FDE30-2E73-429B-82D7-B4B81D15D4D1}" type="presParOf" srcId="{5D0AADBC-70D8-40E6-8E5A-640C44F540A3}" destId="{CB1650FB-626E-411E-8821-C96FE5AACE6E}" srcOrd="0" destOrd="0" presId="urn:microsoft.com/office/officeart/2005/8/layout/vList5"/>
    <dgm:cxn modelId="{DE867ACA-9728-43B1-B598-601CA88EA187}" type="presParOf" srcId="{CB1650FB-626E-411E-8821-C96FE5AACE6E}" destId="{5DB5B3EE-8527-4F43-986E-FBCD1B09DF38}" srcOrd="0" destOrd="0" presId="urn:microsoft.com/office/officeart/2005/8/layout/vList5"/>
    <dgm:cxn modelId="{6E9D02C6-5F51-4760-B87F-D2B1D1ACE308}" type="presParOf" srcId="{CB1650FB-626E-411E-8821-C96FE5AACE6E}" destId="{B7E5A5C2-9B27-4985-8EE3-50351A9F712E}" srcOrd="1" destOrd="0" presId="urn:microsoft.com/office/officeart/2005/8/layout/vList5"/>
    <dgm:cxn modelId="{1FACA7B2-B33E-41EE-BA15-ED4701434FDB}" type="presParOf" srcId="{5D0AADBC-70D8-40E6-8E5A-640C44F540A3}" destId="{7738E677-F692-468A-AD64-02B40645D85E}" srcOrd="1" destOrd="0" presId="urn:microsoft.com/office/officeart/2005/8/layout/vList5"/>
    <dgm:cxn modelId="{1F319603-BED5-4C23-825E-3C780646C4F8}" type="presParOf" srcId="{5D0AADBC-70D8-40E6-8E5A-640C44F540A3}" destId="{E99EBEAD-E856-41BE-AA78-64099B9F91F5}" srcOrd="2" destOrd="0" presId="urn:microsoft.com/office/officeart/2005/8/layout/vList5"/>
    <dgm:cxn modelId="{B6F59D6D-A95F-4A52-8571-148BF15B3D76}" type="presParOf" srcId="{E99EBEAD-E856-41BE-AA78-64099B9F91F5}" destId="{AFC7CC2A-8C14-4F1B-A149-67319B9D529A}" srcOrd="0" destOrd="0" presId="urn:microsoft.com/office/officeart/2005/8/layout/vList5"/>
    <dgm:cxn modelId="{3E1F85F6-443F-4CAF-90C6-F294A47AAA21}" type="presParOf" srcId="{E99EBEAD-E856-41BE-AA78-64099B9F91F5}" destId="{A642DB66-FEE3-4B00-AE92-2AE687DD1C26}" srcOrd="1" destOrd="0" presId="urn:microsoft.com/office/officeart/2005/8/layout/vList5"/>
    <dgm:cxn modelId="{CF874BC4-69D7-4435-80CD-C4D008FDA214}" type="presParOf" srcId="{5D0AADBC-70D8-40E6-8E5A-640C44F540A3}" destId="{FE0095D0-2700-4A65-B1F6-66D35544EDE4}" srcOrd="3" destOrd="0" presId="urn:microsoft.com/office/officeart/2005/8/layout/vList5"/>
    <dgm:cxn modelId="{C1AF94BD-EE5B-46D3-AA9F-33256C6ADF7A}" type="presParOf" srcId="{5D0AADBC-70D8-40E6-8E5A-640C44F540A3}" destId="{24FCAFE4-5FE6-48FB-AC7E-4FC072E20B8C}" srcOrd="4" destOrd="0" presId="urn:microsoft.com/office/officeart/2005/8/layout/vList5"/>
    <dgm:cxn modelId="{AE782E47-A23C-4488-A44D-75A79D2DBF27}" type="presParOf" srcId="{24FCAFE4-5FE6-48FB-AC7E-4FC072E20B8C}" destId="{993B055E-F67C-4669-9F36-BF92E4DCD2E7}" srcOrd="0" destOrd="0" presId="urn:microsoft.com/office/officeart/2005/8/layout/vList5"/>
    <dgm:cxn modelId="{24DB6432-1DEE-4275-A4A8-167C72801E56}" type="presParOf" srcId="{24FCAFE4-5FE6-48FB-AC7E-4FC072E20B8C}" destId="{64F98212-A162-4198-A577-13A230427B4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8713A-3C94-4238-96EF-8CDC175F3F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583808-3449-4624-BB53-8B3B65197C43}">
      <dgm:prSet phldrT="[Текст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Медиация – это возможность быстро найти выход из конфликта, не потеряв лицо</a:t>
          </a:r>
          <a:endParaRPr lang="ru-RU" dirty="0"/>
        </a:p>
      </dgm:t>
    </dgm:pt>
    <dgm:pt modelId="{8797A927-211D-4ABD-B2E3-FC9C81BD2C0F}" type="parTrans" cxnId="{82211D2B-E1E8-4002-8449-3CCB309D014E}">
      <dgm:prSet/>
      <dgm:spPr/>
      <dgm:t>
        <a:bodyPr/>
        <a:lstStyle/>
        <a:p>
          <a:endParaRPr lang="ru-RU"/>
        </a:p>
      </dgm:t>
    </dgm:pt>
    <dgm:pt modelId="{AFCEFE32-FE53-48A6-961C-23D080F7C701}" type="sibTrans" cxnId="{82211D2B-E1E8-4002-8449-3CCB309D014E}">
      <dgm:prSet/>
      <dgm:spPr/>
      <dgm:t>
        <a:bodyPr/>
        <a:lstStyle/>
        <a:p>
          <a:endParaRPr lang="ru-RU"/>
        </a:p>
      </dgm:t>
    </dgm:pt>
    <dgm:pt modelId="{6B82F400-0B57-4ACF-BB04-A380A25C6B2C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Медиация – это возможность влиять на решение значимых вопросов и держать собственную судьбу в своих руках</a:t>
          </a:r>
          <a:endParaRPr lang="ru-RU" dirty="0"/>
        </a:p>
      </dgm:t>
    </dgm:pt>
    <dgm:pt modelId="{F2AD2965-9EE1-4155-ADD5-7F4EB246F723}" type="parTrans" cxnId="{D9AD88B2-3C52-478B-AC3D-9A36862C3FDC}">
      <dgm:prSet/>
      <dgm:spPr/>
      <dgm:t>
        <a:bodyPr/>
        <a:lstStyle/>
        <a:p>
          <a:endParaRPr lang="ru-RU"/>
        </a:p>
      </dgm:t>
    </dgm:pt>
    <dgm:pt modelId="{FD57B565-F1EE-4D61-9402-BE9B3B58496A}" type="sibTrans" cxnId="{D9AD88B2-3C52-478B-AC3D-9A36862C3FDC}">
      <dgm:prSet/>
      <dgm:spPr/>
      <dgm:t>
        <a:bodyPr/>
        <a:lstStyle/>
        <a:p>
          <a:endParaRPr lang="ru-RU"/>
        </a:p>
      </dgm:t>
    </dgm:pt>
    <dgm:pt modelId="{F4BAF26E-6C72-423F-9A45-38EE412DFBA8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Медиация - это возможность установить мир и построить основу для долгосрочного сотрудничества</a:t>
          </a:r>
          <a:endParaRPr lang="ru-RU" dirty="0"/>
        </a:p>
      </dgm:t>
    </dgm:pt>
    <dgm:pt modelId="{A3DF1B2F-7BDE-4A9B-A5DC-2C92EEB94C69}" type="parTrans" cxnId="{0139783B-5220-4409-9308-BC2685B58B93}">
      <dgm:prSet/>
      <dgm:spPr/>
      <dgm:t>
        <a:bodyPr/>
        <a:lstStyle/>
        <a:p>
          <a:endParaRPr lang="ru-RU"/>
        </a:p>
      </dgm:t>
    </dgm:pt>
    <dgm:pt modelId="{103107FC-BAF8-478A-918F-9DE6AE6176E6}" type="sibTrans" cxnId="{0139783B-5220-4409-9308-BC2685B58B93}">
      <dgm:prSet/>
      <dgm:spPr/>
      <dgm:t>
        <a:bodyPr/>
        <a:lstStyle/>
        <a:p>
          <a:endParaRPr lang="ru-RU"/>
        </a:p>
      </dgm:t>
    </dgm:pt>
    <dgm:pt modelId="{5123C8E4-4099-42AE-BAA7-798B42647E65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Медиация – это возможность извлекать пользу из сложных ситуаций и учиться на ошибках, приобретая неоценимый жизненный опыт</a:t>
          </a:r>
          <a:endParaRPr lang="ru-RU" dirty="0"/>
        </a:p>
      </dgm:t>
    </dgm:pt>
    <dgm:pt modelId="{078250AA-F239-4E01-8BBD-C98BE17DF073}" type="parTrans" cxnId="{699B5C72-F0B2-4521-8EC6-9B4300D9575A}">
      <dgm:prSet/>
      <dgm:spPr/>
      <dgm:t>
        <a:bodyPr/>
        <a:lstStyle/>
        <a:p>
          <a:endParaRPr lang="ru-RU"/>
        </a:p>
      </dgm:t>
    </dgm:pt>
    <dgm:pt modelId="{98D2A33C-FD48-4196-85F2-B5DC05A7D1A6}" type="sibTrans" cxnId="{699B5C72-F0B2-4521-8EC6-9B4300D9575A}">
      <dgm:prSet/>
      <dgm:spPr/>
      <dgm:t>
        <a:bodyPr/>
        <a:lstStyle/>
        <a:p>
          <a:endParaRPr lang="ru-RU"/>
        </a:p>
      </dgm:t>
    </dgm:pt>
    <dgm:pt modelId="{7D937438-6CD9-482A-90BC-DA2CC5927645}" type="pres">
      <dgm:prSet presAssocID="{84B8713A-3C94-4238-96EF-8CDC175F3F1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281212-E99B-4CB9-86EE-0EA2DE1AF25C}" type="pres">
      <dgm:prSet presAssocID="{DB583808-3449-4624-BB53-8B3B65197C4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9C7BF-0194-465A-BC4A-C9F26CB66A4C}" type="pres">
      <dgm:prSet presAssocID="{AFCEFE32-FE53-48A6-961C-23D080F7C701}" presName="sibTrans" presStyleCnt="0"/>
      <dgm:spPr/>
    </dgm:pt>
    <dgm:pt modelId="{38731876-0AB8-478C-97F9-FF866056568F}" type="pres">
      <dgm:prSet presAssocID="{6B82F400-0B57-4ACF-BB04-A380A25C6B2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CAAA9-A3AD-46D3-AB8F-01A50AEE6419}" type="pres">
      <dgm:prSet presAssocID="{FD57B565-F1EE-4D61-9402-BE9B3B58496A}" presName="sibTrans" presStyleCnt="0"/>
      <dgm:spPr/>
    </dgm:pt>
    <dgm:pt modelId="{C62E7B0A-CAC1-4518-839B-6A5857E9D3B3}" type="pres">
      <dgm:prSet presAssocID="{F4BAF26E-6C72-423F-9A45-38EE412DFBA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8F9DD-E32B-40B6-B2E9-B6A60AE382ED}" type="pres">
      <dgm:prSet presAssocID="{103107FC-BAF8-478A-918F-9DE6AE6176E6}" presName="sibTrans" presStyleCnt="0"/>
      <dgm:spPr/>
    </dgm:pt>
    <dgm:pt modelId="{A932E6CD-8840-41E0-918E-D645675CD5ED}" type="pres">
      <dgm:prSet presAssocID="{5123C8E4-4099-42AE-BAA7-798B42647E6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1AD1E9-A116-4418-BE27-F8EC92C67A97}" type="presOf" srcId="{F4BAF26E-6C72-423F-9A45-38EE412DFBA8}" destId="{C62E7B0A-CAC1-4518-839B-6A5857E9D3B3}" srcOrd="0" destOrd="0" presId="urn:microsoft.com/office/officeart/2005/8/layout/default"/>
    <dgm:cxn modelId="{82211D2B-E1E8-4002-8449-3CCB309D014E}" srcId="{84B8713A-3C94-4238-96EF-8CDC175F3F1A}" destId="{DB583808-3449-4624-BB53-8B3B65197C43}" srcOrd="0" destOrd="0" parTransId="{8797A927-211D-4ABD-B2E3-FC9C81BD2C0F}" sibTransId="{AFCEFE32-FE53-48A6-961C-23D080F7C701}"/>
    <dgm:cxn modelId="{7A6E7C85-8D75-4A25-AFE8-67E648F8D40D}" type="presOf" srcId="{6B82F400-0B57-4ACF-BB04-A380A25C6B2C}" destId="{38731876-0AB8-478C-97F9-FF866056568F}" srcOrd="0" destOrd="0" presId="urn:microsoft.com/office/officeart/2005/8/layout/default"/>
    <dgm:cxn modelId="{48246C53-BC36-4376-BDE2-3F221A07EFA9}" type="presOf" srcId="{DB583808-3449-4624-BB53-8B3B65197C43}" destId="{55281212-E99B-4CB9-86EE-0EA2DE1AF25C}" srcOrd="0" destOrd="0" presId="urn:microsoft.com/office/officeart/2005/8/layout/default"/>
    <dgm:cxn modelId="{85B79E33-B923-4025-B6E5-7C8D0A4E7285}" type="presOf" srcId="{84B8713A-3C94-4238-96EF-8CDC175F3F1A}" destId="{7D937438-6CD9-482A-90BC-DA2CC5927645}" srcOrd="0" destOrd="0" presId="urn:microsoft.com/office/officeart/2005/8/layout/default"/>
    <dgm:cxn modelId="{0139783B-5220-4409-9308-BC2685B58B93}" srcId="{84B8713A-3C94-4238-96EF-8CDC175F3F1A}" destId="{F4BAF26E-6C72-423F-9A45-38EE412DFBA8}" srcOrd="2" destOrd="0" parTransId="{A3DF1B2F-7BDE-4A9B-A5DC-2C92EEB94C69}" sibTransId="{103107FC-BAF8-478A-918F-9DE6AE6176E6}"/>
    <dgm:cxn modelId="{0AE8B43E-75B9-4F42-8570-C1DFDC62E61C}" type="presOf" srcId="{5123C8E4-4099-42AE-BAA7-798B42647E65}" destId="{A932E6CD-8840-41E0-918E-D645675CD5ED}" srcOrd="0" destOrd="0" presId="urn:microsoft.com/office/officeart/2005/8/layout/default"/>
    <dgm:cxn modelId="{699B5C72-F0B2-4521-8EC6-9B4300D9575A}" srcId="{84B8713A-3C94-4238-96EF-8CDC175F3F1A}" destId="{5123C8E4-4099-42AE-BAA7-798B42647E65}" srcOrd="3" destOrd="0" parTransId="{078250AA-F239-4E01-8BBD-C98BE17DF073}" sibTransId="{98D2A33C-FD48-4196-85F2-B5DC05A7D1A6}"/>
    <dgm:cxn modelId="{D9AD88B2-3C52-478B-AC3D-9A36862C3FDC}" srcId="{84B8713A-3C94-4238-96EF-8CDC175F3F1A}" destId="{6B82F400-0B57-4ACF-BB04-A380A25C6B2C}" srcOrd="1" destOrd="0" parTransId="{F2AD2965-9EE1-4155-ADD5-7F4EB246F723}" sibTransId="{FD57B565-F1EE-4D61-9402-BE9B3B58496A}"/>
    <dgm:cxn modelId="{9FD49355-ACC7-48CD-AC70-3759FD7318F5}" type="presParOf" srcId="{7D937438-6CD9-482A-90BC-DA2CC5927645}" destId="{55281212-E99B-4CB9-86EE-0EA2DE1AF25C}" srcOrd="0" destOrd="0" presId="urn:microsoft.com/office/officeart/2005/8/layout/default"/>
    <dgm:cxn modelId="{2F688054-D32E-4337-BCE2-FF5DE24F5A5A}" type="presParOf" srcId="{7D937438-6CD9-482A-90BC-DA2CC5927645}" destId="{9919C7BF-0194-465A-BC4A-C9F26CB66A4C}" srcOrd="1" destOrd="0" presId="urn:microsoft.com/office/officeart/2005/8/layout/default"/>
    <dgm:cxn modelId="{FCAC91FF-94F3-43E1-AAE5-B281C26553CD}" type="presParOf" srcId="{7D937438-6CD9-482A-90BC-DA2CC5927645}" destId="{38731876-0AB8-478C-97F9-FF866056568F}" srcOrd="2" destOrd="0" presId="urn:microsoft.com/office/officeart/2005/8/layout/default"/>
    <dgm:cxn modelId="{4F34409B-3E3F-49C5-8887-EFDD05B72978}" type="presParOf" srcId="{7D937438-6CD9-482A-90BC-DA2CC5927645}" destId="{487CAAA9-A3AD-46D3-AB8F-01A50AEE6419}" srcOrd="3" destOrd="0" presId="urn:microsoft.com/office/officeart/2005/8/layout/default"/>
    <dgm:cxn modelId="{FD4320CC-7EDA-43B5-B1F2-7907B6D0E1E4}" type="presParOf" srcId="{7D937438-6CD9-482A-90BC-DA2CC5927645}" destId="{C62E7B0A-CAC1-4518-839B-6A5857E9D3B3}" srcOrd="4" destOrd="0" presId="urn:microsoft.com/office/officeart/2005/8/layout/default"/>
    <dgm:cxn modelId="{B5E3C5E0-BAAE-4816-AB75-F8CB883B58C4}" type="presParOf" srcId="{7D937438-6CD9-482A-90BC-DA2CC5927645}" destId="{9E38F9DD-E32B-40B6-B2E9-B6A60AE382ED}" srcOrd="5" destOrd="0" presId="urn:microsoft.com/office/officeart/2005/8/layout/default"/>
    <dgm:cxn modelId="{7B70E6B2-17D7-4B34-AA89-1866F27F15F9}" type="presParOf" srcId="{7D937438-6CD9-482A-90BC-DA2CC5927645}" destId="{A932E6CD-8840-41E0-918E-D645675CD5E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0E89C8-0E3A-47F4-A092-10D02C301619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C48F37C-6864-4C31-923A-24091C270380}">
      <dgm:prSet phldrT="[Текст]" custT="1"/>
      <dgm:spPr/>
      <dgm:t>
        <a:bodyPr/>
        <a:lstStyle/>
        <a:p>
          <a:r>
            <a:rPr lang="ru-RU" sz="36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Добровольность 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8F3384-4607-404B-9F94-A0142D1ABA0E}" type="parTrans" cxnId="{CE105154-4E8B-4382-8B42-4C7029D336C0}">
      <dgm:prSet/>
      <dgm:spPr/>
      <dgm:t>
        <a:bodyPr/>
        <a:lstStyle/>
        <a:p>
          <a:endParaRPr lang="ru-RU"/>
        </a:p>
      </dgm:t>
    </dgm:pt>
    <dgm:pt modelId="{9CBA0562-585E-4C56-A071-9636B784A24B}" type="sibTrans" cxnId="{CE105154-4E8B-4382-8B42-4C7029D336C0}">
      <dgm:prSet/>
      <dgm:spPr/>
      <dgm:t>
        <a:bodyPr/>
        <a:lstStyle/>
        <a:p>
          <a:endParaRPr lang="ru-RU"/>
        </a:p>
      </dgm:t>
    </dgm:pt>
    <dgm:pt modelId="{CA255725-02E6-487D-A959-BADCDBA89DE9}">
      <dgm:prSet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Прозрачность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E6C69B-B8CB-46AA-891B-52F75DD0B524}" type="parTrans" cxnId="{F115B95A-C441-4C48-AD87-E28C28FDCEAB}">
      <dgm:prSet/>
      <dgm:spPr/>
      <dgm:t>
        <a:bodyPr/>
        <a:lstStyle/>
        <a:p>
          <a:endParaRPr lang="ru-RU"/>
        </a:p>
      </dgm:t>
    </dgm:pt>
    <dgm:pt modelId="{FCCB40C8-F62F-4A61-BA7A-A54D76A72E50}" type="sibTrans" cxnId="{F115B95A-C441-4C48-AD87-E28C28FDCEAB}">
      <dgm:prSet/>
      <dgm:spPr/>
      <dgm:t>
        <a:bodyPr/>
        <a:lstStyle/>
        <a:p>
          <a:endParaRPr lang="ru-RU"/>
        </a:p>
      </dgm:t>
    </dgm:pt>
    <dgm:pt modelId="{CFEF7EDB-AD49-4BF9-ACFC-B9D6E56C4287}">
      <dgm:prSet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Равноправие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1133D4-562F-4241-B2B7-D95537D75BE0}" type="parTrans" cxnId="{D3673307-8A6A-440C-9730-293063450F5E}">
      <dgm:prSet/>
      <dgm:spPr/>
      <dgm:t>
        <a:bodyPr/>
        <a:lstStyle/>
        <a:p>
          <a:endParaRPr lang="ru-RU"/>
        </a:p>
      </dgm:t>
    </dgm:pt>
    <dgm:pt modelId="{6762F8A0-D3B6-441D-84BF-A47917A8B1F8}" type="sibTrans" cxnId="{D3673307-8A6A-440C-9730-293063450F5E}">
      <dgm:prSet/>
      <dgm:spPr/>
      <dgm:t>
        <a:bodyPr/>
        <a:lstStyle/>
        <a:p>
          <a:endParaRPr lang="ru-RU"/>
        </a:p>
      </dgm:t>
    </dgm:pt>
    <dgm:pt modelId="{E0927839-298D-4789-B0A7-BF12DA8459BD}">
      <dgm:prSet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Беспристрастность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11DDB7-7E19-4FD4-951F-A69A29860782}" type="parTrans" cxnId="{945E830E-FD96-45EE-9599-71D870702141}">
      <dgm:prSet/>
      <dgm:spPr/>
      <dgm:t>
        <a:bodyPr/>
        <a:lstStyle/>
        <a:p>
          <a:endParaRPr lang="ru-RU"/>
        </a:p>
      </dgm:t>
    </dgm:pt>
    <dgm:pt modelId="{41AD4B0B-E738-450F-896D-1D7ED40B7187}" type="sibTrans" cxnId="{945E830E-FD96-45EE-9599-71D870702141}">
      <dgm:prSet/>
      <dgm:spPr/>
      <dgm:t>
        <a:bodyPr/>
        <a:lstStyle/>
        <a:p>
          <a:endParaRPr lang="ru-RU"/>
        </a:p>
      </dgm:t>
    </dgm:pt>
    <dgm:pt modelId="{E7480F3A-C415-4751-AA21-0A579F0AF25D}">
      <dgm:prSet custT="1"/>
      <dgm:spPr/>
      <dgm:t>
        <a:bodyPr/>
        <a:lstStyle/>
        <a:p>
          <a:r>
            <a: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Конфиденциальность</a:t>
          </a:r>
          <a:endParaRPr lang="ru-RU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B39EE3-4DC7-477F-90F3-C318026AB902}" type="parTrans" cxnId="{7C1B1FB3-042E-458B-9A42-40E7D05BD61C}">
      <dgm:prSet/>
      <dgm:spPr/>
      <dgm:t>
        <a:bodyPr/>
        <a:lstStyle/>
        <a:p>
          <a:endParaRPr lang="ru-RU"/>
        </a:p>
      </dgm:t>
    </dgm:pt>
    <dgm:pt modelId="{F84A1ECF-ABB5-429F-B36D-F6F722FD234E}" type="sibTrans" cxnId="{7C1B1FB3-042E-458B-9A42-40E7D05BD61C}">
      <dgm:prSet/>
      <dgm:spPr/>
      <dgm:t>
        <a:bodyPr/>
        <a:lstStyle/>
        <a:p>
          <a:endParaRPr lang="ru-RU"/>
        </a:p>
      </dgm:t>
    </dgm:pt>
    <dgm:pt modelId="{C66B6E22-165C-48CF-A4C5-B18F41C92EE6}" type="pres">
      <dgm:prSet presAssocID="{160E89C8-0E3A-47F4-A092-10D02C3016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33B1E3-517C-4029-B7A1-D4632417133E}" type="pres">
      <dgm:prSet presAssocID="{DC48F37C-6864-4C31-923A-24091C270380}" presName="parentLin" presStyleCnt="0"/>
      <dgm:spPr/>
    </dgm:pt>
    <dgm:pt modelId="{4F12A3D6-EDFB-47AC-8031-8ADBF8B4AA56}" type="pres">
      <dgm:prSet presAssocID="{DC48F37C-6864-4C31-923A-24091C27038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74D8A71-A299-4E12-A7CF-7D4442D8AE3F}" type="pres">
      <dgm:prSet presAssocID="{DC48F37C-6864-4C31-923A-24091C27038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F1AE-5793-4B8F-B181-4CF71BF4BDE4}" type="pres">
      <dgm:prSet presAssocID="{DC48F37C-6864-4C31-923A-24091C270380}" presName="negativeSpace" presStyleCnt="0"/>
      <dgm:spPr/>
    </dgm:pt>
    <dgm:pt modelId="{7209F842-73A8-424E-8B8D-FC27C16EDEFE}" type="pres">
      <dgm:prSet presAssocID="{DC48F37C-6864-4C31-923A-24091C270380}" presName="childText" presStyleLbl="conFgAcc1" presStyleIdx="0" presStyleCnt="5">
        <dgm:presLayoutVars>
          <dgm:bulletEnabled val="1"/>
        </dgm:presLayoutVars>
      </dgm:prSet>
      <dgm:spPr/>
    </dgm:pt>
    <dgm:pt modelId="{8E921928-BBC9-4569-91AC-3F4A009782B2}" type="pres">
      <dgm:prSet presAssocID="{9CBA0562-585E-4C56-A071-9636B784A24B}" presName="spaceBetweenRectangles" presStyleCnt="0"/>
      <dgm:spPr/>
    </dgm:pt>
    <dgm:pt modelId="{FADE8783-FA8D-41EB-9CB2-0DC7C1357F22}" type="pres">
      <dgm:prSet presAssocID="{CA255725-02E6-487D-A959-BADCDBA89DE9}" presName="parentLin" presStyleCnt="0"/>
      <dgm:spPr/>
    </dgm:pt>
    <dgm:pt modelId="{BD31E2CD-FE27-4A7E-BBE3-5A1336095F09}" type="pres">
      <dgm:prSet presAssocID="{CA255725-02E6-487D-A959-BADCDBA89DE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8F6E7E75-3D61-41BF-8C25-F4DB93657B02}" type="pres">
      <dgm:prSet presAssocID="{CA255725-02E6-487D-A959-BADCDBA89DE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F180C-8CB5-4287-93C3-C89FD33E3924}" type="pres">
      <dgm:prSet presAssocID="{CA255725-02E6-487D-A959-BADCDBA89DE9}" presName="negativeSpace" presStyleCnt="0"/>
      <dgm:spPr/>
    </dgm:pt>
    <dgm:pt modelId="{9A28F4F0-69F8-4DA9-88DF-B3848115C87D}" type="pres">
      <dgm:prSet presAssocID="{CA255725-02E6-487D-A959-BADCDBA89DE9}" presName="childText" presStyleLbl="conFgAcc1" presStyleIdx="1" presStyleCnt="5">
        <dgm:presLayoutVars>
          <dgm:bulletEnabled val="1"/>
        </dgm:presLayoutVars>
      </dgm:prSet>
      <dgm:spPr/>
    </dgm:pt>
    <dgm:pt modelId="{48E6305B-AD54-4900-9EEC-954B3458DA67}" type="pres">
      <dgm:prSet presAssocID="{FCCB40C8-F62F-4A61-BA7A-A54D76A72E50}" presName="spaceBetweenRectangles" presStyleCnt="0"/>
      <dgm:spPr/>
    </dgm:pt>
    <dgm:pt modelId="{66AEB699-769D-4AE5-BC9D-647B825226DD}" type="pres">
      <dgm:prSet presAssocID="{CFEF7EDB-AD49-4BF9-ACFC-B9D6E56C4287}" presName="parentLin" presStyleCnt="0"/>
      <dgm:spPr/>
    </dgm:pt>
    <dgm:pt modelId="{E677ED36-2CE1-46E4-804C-6B0B14ED6759}" type="pres">
      <dgm:prSet presAssocID="{CFEF7EDB-AD49-4BF9-ACFC-B9D6E56C428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369B6748-906F-4BC5-B25E-FB7B6A476386}" type="pres">
      <dgm:prSet presAssocID="{CFEF7EDB-AD49-4BF9-ACFC-B9D6E56C428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5BEF2-4622-41E6-A7C9-203528BC7726}" type="pres">
      <dgm:prSet presAssocID="{CFEF7EDB-AD49-4BF9-ACFC-B9D6E56C4287}" presName="negativeSpace" presStyleCnt="0"/>
      <dgm:spPr/>
    </dgm:pt>
    <dgm:pt modelId="{99A95ED0-F271-4D76-AE0C-F4392ABD6C83}" type="pres">
      <dgm:prSet presAssocID="{CFEF7EDB-AD49-4BF9-ACFC-B9D6E56C4287}" presName="childText" presStyleLbl="conFgAcc1" presStyleIdx="2" presStyleCnt="5">
        <dgm:presLayoutVars>
          <dgm:bulletEnabled val="1"/>
        </dgm:presLayoutVars>
      </dgm:prSet>
      <dgm:spPr/>
    </dgm:pt>
    <dgm:pt modelId="{35750624-4F8B-4C0C-A388-3EF87D8336A2}" type="pres">
      <dgm:prSet presAssocID="{6762F8A0-D3B6-441D-84BF-A47917A8B1F8}" presName="spaceBetweenRectangles" presStyleCnt="0"/>
      <dgm:spPr/>
    </dgm:pt>
    <dgm:pt modelId="{4BC4D637-E696-4118-939C-8EE9913CFB21}" type="pres">
      <dgm:prSet presAssocID="{E0927839-298D-4789-B0A7-BF12DA8459BD}" presName="parentLin" presStyleCnt="0"/>
      <dgm:spPr/>
    </dgm:pt>
    <dgm:pt modelId="{F8C68988-D07A-4E77-83B2-553F67BF116B}" type="pres">
      <dgm:prSet presAssocID="{E0927839-298D-4789-B0A7-BF12DA8459B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F296CD1-F1DF-40C6-96F2-419F469914DA}" type="pres">
      <dgm:prSet presAssocID="{E0927839-298D-4789-B0A7-BF12DA8459B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3132B-778D-46BC-866F-16284118CF4D}" type="pres">
      <dgm:prSet presAssocID="{E0927839-298D-4789-B0A7-BF12DA8459BD}" presName="negativeSpace" presStyleCnt="0"/>
      <dgm:spPr/>
    </dgm:pt>
    <dgm:pt modelId="{6232517D-2797-4E53-9288-0CED428E6C84}" type="pres">
      <dgm:prSet presAssocID="{E0927839-298D-4789-B0A7-BF12DA8459BD}" presName="childText" presStyleLbl="conFgAcc1" presStyleIdx="3" presStyleCnt="5">
        <dgm:presLayoutVars>
          <dgm:bulletEnabled val="1"/>
        </dgm:presLayoutVars>
      </dgm:prSet>
      <dgm:spPr/>
    </dgm:pt>
    <dgm:pt modelId="{422DD5C7-2799-4E3C-A17A-F720D539675C}" type="pres">
      <dgm:prSet presAssocID="{41AD4B0B-E738-450F-896D-1D7ED40B7187}" presName="spaceBetweenRectangles" presStyleCnt="0"/>
      <dgm:spPr/>
    </dgm:pt>
    <dgm:pt modelId="{8DD6C507-C965-45FB-A575-E85E3781B0A8}" type="pres">
      <dgm:prSet presAssocID="{E7480F3A-C415-4751-AA21-0A579F0AF25D}" presName="parentLin" presStyleCnt="0"/>
      <dgm:spPr/>
    </dgm:pt>
    <dgm:pt modelId="{5607A602-0F14-4817-871D-7B1A89C53766}" type="pres">
      <dgm:prSet presAssocID="{E7480F3A-C415-4751-AA21-0A579F0AF25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1EC15F72-3C47-4F13-B3B4-81407314935F}" type="pres">
      <dgm:prSet presAssocID="{E7480F3A-C415-4751-AA21-0A579F0AF25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D089F-DC6D-406A-8397-255D80AA2F20}" type="pres">
      <dgm:prSet presAssocID="{E7480F3A-C415-4751-AA21-0A579F0AF25D}" presName="negativeSpace" presStyleCnt="0"/>
      <dgm:spPr/>
    </dgm:pt>
    <dgm:pt modelId="{99BC8FE4-F0A7-4940-8275-1F8140A30B92}" type="pres">
      <dgm:prSet presAssocID="{E7480F3A-C415-4751-AA21-0A579F0AF25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7C1B1FB3-042E-458B-9A42-40E7D05BD61C}" srcId="{160E89C8-0E3A-47F4-A092-10D02C301619}" destId="{E7480F3A-C415-4751-AA21-0A579F0AF25D}" srcOrd="4" destOrd="0" parTransId="{2AB39EE3-4DC7-477F-90F3-C318026AB902}" sibTransId="{F84A1ECF-ABB5-429F-B36D-F6F722FD234E}"/>
    <dgm:cxn modelId="{85498FB0-0919-4C07-B03B-09CAD321AC29}" type="presOf" srcId="{E0927839-298D-4789-B0A7-BF12DA8459BD}" destId="{0F296CD1-F1DF-40C6-96F2-419F469914DA}" srcOrd="1" destOrd="0" presId="urn:microsoft.com/office/officeart/2005/8/layout/list1"/>
    <dgm:cxn modelId="{065D74E7-040B-4CDF-BABB-44F05FE0019C}" type="presOf" srcId="{E7480F3A-C415-4751-AA21-0A579F0AF25D}" destId="{5607A602-0F14-4817-871D-7B1A89C53766}" srcOrd="0" destOrd="0" presId="urn:microsoft.com/office/officeart/2005/8/layout/list1"/>
    <dgm:cxn modelId="{3743A4A9-F790-403A-89B5-1D6B0968DC1C}" type="presOf" srcId="{CFEF7EDB-AD49-4BF9-ACFC-B9D6E56C4287}" destId="{369B6748-906F-4BC5-B25E-FB7B6A476386}" srcOrd="1" destOrd="0" presId="urn:microsoft.com/office/officeart/2005/8/layout/list1"/>
    <dgm:cxn modelId="{FABB0682-84D9-40A2-8A99-F995E467C25C}" type="presOf" srcId="{DC48F37C-6864-4C31-923A-24091C270380}" destId="{4F12A3D6-EDFB-47AC-8031-8ADBF8B4AA56}" srcOrd="0" destOrd="0" presId="urn:microsoft.com/office/officeart/2005/8/layout/list1"/>
    <dgm:cxn modelId="{D048DAED-311A-4401-AB5D-319EB1DF4FEB}" type="presOf" srcId="{E7480F3A-C415-4751-AA21-0A579F0AF25D}" destId="{1EC15F72-3C47-4F13-B3B4-81407314935F}" srcOrd="1" destOrd="0" presId="urn:microsoft.com/office/officeart/2005/8/layout/list1"/>
    <dgm:cxn modelId="{38DF9149-A2A1-4040-A741-C6C8F00AFA40}" type="presOf" srcId="{CA255725-02E6-487D-A959-BADCDBA89DE9}" destId="{BD31E2CD-FE27-4A7E-BBE3-5A1336095F09}" srcOrd="0" destOrd="0" presId="urn:microsoft.com/office/officeart/2005/8/layout/list1"/>
    <dgm:cxn modelId="{40B1B0E7-0590-4A74-A6B0-8ABD7F9120EB}" type="presOf" srcId="{CFEF7EDB-AD49-4BF9-ACFC-B9D6E56C4287}" destId="{E677ED36-2CE1-46E4-804C-6B0B14ED6759}" srcOrd="0" destOrd="0" presId="urn:microsoft.com/office/officeart/2005/8/layout/list1"/>
    <dgm:cxn modelId="{CE105154-4E8B-4382-8B42-4C7029D336C0}" srcId="{160E89C8-0E3A-47F4-A092-10D02C301619}" destId="{DC48F37C-6864-4C31-923A-24091C270380}" srcOrd="0" destOrd="0" parTransId="{7E8F3384-4607-404B-9F94-A0142D1ABA0E}" sibTransId="{9CBA0562-585E-4C56-A071-9636B784A24B}"/>
    <dgm:cxn modelId="{F115B95A-C441-4C48-AD87-E28C28FDCEAB}" srcId="{160E89C8-0E3A-47F4-A092-10D02C301619}" destId="{CA255725-02E6-487D-A959-BADCDBA89DE9}" srcOrd="1" destOrd="0" parTransId="{7AE6C69B-B8CB-46AA-891B-52F75DD0B524}" sibTransId="{FCCB40C8-F62F-4A61-BA7A-A54D76A72E50}"/>
    <dgm:cxn modelId="{D1541667-3B87-4AF1-88D3-98FAF1204039}" type="presOf" srcId="{160E89C8-0E3A-47F4-A092-10D02C301619}" destId="{C66B6E22-165C-48CF-A4C5-B18F41C92EE6}" srcOrd="0" destOrd="0" presId="urn:microsoft.com/office/officeart/2005/8/layout/list1"/>
    <dgm:cxn modelId="{F5CEA0D0-B970-4D89-97DC-E9D49BCF5C00}" type="presOf" srcId="{CA255725-02E6-487D-A959-BADCDBA89DE9}" destId="{8F6E7E75-3D61-41BF-8C25-F4DB93657B02}" srcOrd="1" destOrd="0" presId="urn:microsoft.com/office/officeart/2005/8/layout/list1"/>
    <dgm:cxn modelId="{945E830E-FD96-45EE-9599-71D870702141}" srcId="{160E89C8-0E3A-47F4-A092-10D02C301619}" destId="{E0927839-298D-4789-B0A7-BF12DA8459BD}" srcOrd="3" destOrd="0" parTransId="{C411DDB7-7E19-4FD4-951F-A69A29860782}" sibTransId="{41AD4B0B-E738-450F-896D-1D7ED40B7187}"/>
    <dgm:cxn modelId="{DFA5840A-344E-4073-A1E6-1DBA5B57BD61}" type="presOf" srcId="{DC48F37C-6864-4C31-923A-24091C270380}" destId="{574D8A71-A299-4E12-A7CF-7D4442D8AE3F}" srcOrd="1" destOrd="0" presId="urn:microsoft.com/office/officeart/2005/8/layout/list1"/>
    <dgm:cxn modelId="{D3673307-8A6A-440C-9730-293063450F5E}" srcId="{160E89C8-0E3A-47F4-A092-10D02C301619}" destId="{CFEF7EDB-AD49-4BF9-ACFC-B9D6E56C4287}" srcOrd="2" destOrd="0" parTransId="{921133D4-562F-4241-B2B7-D95537D75BE0}" sibTransId="{6762F8A0-D3B6-441D-84BF-A47917A8B1F8}"/>
    <dgm:cxn modelId="{37B362D2-9E3E-4F09-81BF-B2A1ED4730BF}" type="presOf" srcId="{E0927839-298D-4789-B0A7-BF12DA8459BD}" destId="{F8C68988-D07A-4E77-83B2-553F67BF116B}" srcOrd="0" destOrd="0" presId="urn:microsoft.com/office/officeart/2005/8/layout/list1"/>
    <dgm:cxn modelId="{7B669802-824A-4139-BA2C-F48B239EF2C8}" type="presParOf" srcId="{C66B6E22-165C-48CF-A4C5-B18F41C92EE6}" destId="{B033B1E3-517C-4029-B7A1-D4632417133E}" srcOrd="0" destOrd="0" presId="urn:microsoft.com/office/officeart/2005/8/layout/list1"/>
    <dgm:cxn modelId="{555467A6-C8B9-4E83-9B23-318C9577F05A}" type="presParOf" srcId="{B033B1E3-517C-4029-B7A1-D4632417133E}" destId="{4F12A3D6-EDFB-47AC-8031-8ADBF8B4AA56}" srcOrd="0" destOrd="0" presId="urn:microsoft.com/office/officeart/2005/8/layout/list1"/>
    <dgm:cxn modelId="{16A88CE3-8936-4FEB-847A-1A5A086DFEB0}" type="presParOf" srcId="{B033B1E3-517C-4029-B7A1-D4632417133E}" destId="{574D8A71-A299-4E12-A7CF-7D4442D8AE3F}" srcOrd="1" destOrd="0" presId="urn:microsoft.com/office/officeart/2005/8/layout/list1"/>
    <dgm:cxn modelId="{6F468717-43B8-4EE1-ACBF-759F68E4A3E2}" type="presParOf" srcId="{C66B6E22-165C-48CF-A4C5-B18F41C92EE6}" destId="{3736F1AE-5793-4B8F-B181-4CF71BF4BDE4}" srcOrd="1" destOrd="0" presId="urn:microsoft.com/office/officeart/2005/8/layout/list1"/>
    <dgm:cxn modelId="{781FABDC-40BE-462A-8DA9-66F2E6F3542E}" type="presParOf" srcId="{C66B6E22-165C-48CF-A4C5-B18F41C92EE6}" destId="{7209F842-73A8-424E-8B8D-FC27C16EDEFE}" srcOrd="2" destOrd="0" presId="urn:microsoft.com/office/officeart/2005/8/layout/list1"/>
    <dgm:cxn modelId="{0D628D4D-591C-4439-B39A-228D15F09D28}" type="presParOf" srcId="{C66B6E22-165C-48CF-A4C5-B18F41C92EE6}" destId="{8E921928-BBC9-4569-91AC-3F4A009782B2}" srcOrd="3" destOrd="0" presId="urn:microsoft.com/office/officeart/2005/8/layout/list1"/>
    <dgm:cxn modelId="{8C518845-8000-46E3-98D5-9FDCF9ADB325}" type="presParOf" srcId="{C66B6E22-165C-48CF-A4C5-B18F41C92EE6}" destId="{FADE8783-FA8D-41EB-9CB2-0DC7C1357F22}" srcOrd="4" destOrd="0" presId="urn:microsoft.com/office/officeart/2005/8/layout/list1"/>
    <dgm:cxn modelId="{6415D240-6DF7-457D-BC9B-413B1458503F}" type="presParOf" srcId="{FADE8783-FA8D-41EB-9CB2-0DC7C1357F22}" destId="{BD31E2CD-FE27-4A7E-BBE3-5A1336095F09}" srcOrd="0" destOrd="0" presId="urn:microsoft.com/office/officeart/2005/8/layout/list1"/>
    <dgm:cxn modelId="{1A8FC3C0-167A-4D9E-9146-3C8DF7B668DC}" type="presParOf" srcId="{FADE8783-FA8D-41EB-9CB2-0DC7C1357F22}" destId="{8F6E7E75-3D61-41BF-8C25-F4DB93657B02}" srcOrd="1" destOrd="0" presId="urn:microsoft.com/office/officeart/2005/8/layout/list1"/>
    <dgm:cxn modelId="{2E1E9236-C879-4B49-AC70-7189BA45364A}" type="presParOf" srcId="{C66B6E22-165C-48CF-A4C5-B18F41C92EE6}" destId="{119F180C-8CB5-4287-93C3-C89FD33E3924}" srcOrd="5" destOrd="0" presId="urn:microsoft.com/office/officeart/2005/8/layout/list1"/>
    <dgm:cxn modelId="{E96F4180-7AAE-4BE0-B9F5-268D85441CFE}" type="presParOf" srcId="{C66B6E22-165C-48CF-A4C5-B18F41C92EE6}" destId="{9A28F4F0-69F8-4DA9-88DF-B3848115C87D}" srcOrd="6" destOrd="0" presId="urn:microsoft.com/office/officeart/2005/8/layout/list1"/>
    <dgm:cxn modelId="{768AD7A4-129B-43D3-A3D0-2FAB622A6BF8}" type="presParOf" srcId="{C66B6E22-165C-48CF-A4C5-B18F41C92EE6}" destId="{48E6305B-AD54-4900-9EEC-954B3458DA67}" srcOrd="7" destOrd="0" presId="urn:microsoft.com/office/officeart/2005/8/layout/list1"/>
    <dgm:cxn modelId="{30C3CCE0-1568-435B-88DA-1BF35D910DD4}" type="presParOf" srcId="{C66B6E22-165C-48CF-A4C5-B18F41C92EE6}" destId="{66AEB699-769D-4AE5-BC9D-647B825226DD}" srcOrd="8" destOrd="0" presId="urn:microsoft.com/office/officeart/2005/8/layout/list1"/>
    <dgm:cxn modelId="{B4763B6A-8F6D-4DE7-AB74-916B176C8587}" type="presParOf" srcId="{66AEB699-769D-4AE5-BC9D-647B825226DD}" destId="{E677ED36-2CE1-46E4-804C-6B0B14ED6759}" srcOrd="0" destOrd="0" presId="urn:microsoft.com/office/officeart/2005/8/layout/list1"/>
    <dgm:cxn modelId="{A119F1BD-82F4-4FA8-9AD2-0F514FC2A6A4}" type="presParOf" srcId="{66AEB699-769D-4AE5-BC9D-647B825226DD}" destId="{369B6748-906F-4BC5-B25E-FB7B6A476386}" srcOrd="1" destOrd="0" presId="urn:microsoft.com/office/officeart/2005/8/layout/list1"/>
    <dgm:cxn modelId="{1E93B748-38D3-48A4-809F-CC223A5FFC60}" type="presParOf" srcId="{C66B6E22-165C-48CF-A4C5-B18F41C92EE6}" destId="{EDD5BEF2-4622-41E6-A7C9-203528BC7726}" srcOrd="9" destOrd="0" presId="urn:microsoft.com/office/officeart/2005/8/layout/list1"/>
    <dgm:cxn modelId="{4960F344-4478-49D6-9E3C-BCBCB90CB509}" type="presParOf" srcId="{C66B6E22-165C-48CF-A4C5-B18F41C92EE6}" destId="{99A95ED0-F271-4D76-AE0C-F4392ABD6C83}" srcOrd="10" destOrd="0" presId="urn:microsoft.com/office/officeart/2005/8/layout/list1"/>
    <dgm:cxn modelId="{909FE97D-9C8F-4F6F-898C-2314B8AC1C30}" type="presParOf" srcId="{C66B6E22-165C-48CF-A4C5-B18F41C92EE6}" destId="{35750624-4F8B-4C0C-A388-3EF87D8336A2}" srcOrd="11" destOrd="0" presId="urn:microsoft.com/office/officeart/2005/8/layout/list1"/>
    <dgm:cxn modelId="{DA82DBCD-9C45-4EB9-90AD-9F0DE67E3A42}" type="presParOf" srcId="{C66B6E22-165C-48CF-A4C5-B18F41C92EE6}" destId="{4BC4D637-E696-4118-939C-8EE9913CFB21}" srcOrd="12" destOrd="0" presId="urn:microsoft.com/office/officeart/2005/8/layout/list1"/>
    <dgm:cxn modelId="{ABA576E8-2101-46F6-9D89-619B62231BD7}" type="presParOf" srcId="{4BC4D637-E696-4118-939C-8EE9913CFB21}" destId="{F8C68988-D07A-4E77-83B2-553F67BF116B}" srcOrd="0" destOrd="0" presId="urn:microsoft.com/office/officeart/2005/8/layout/list1"/>
    <dgm:cxn modelId="{E643ABE4-96B2-4CF3-823F-BAEE4DD0EB5D}" type="presParOf" srcId="{4BC4D637-E696-4118-939C-8EE9913CFB21}" destId="{0F296CD1-F1DF-40C6-96F2-419F469914DA}" srcOrd="1" destOrd="0" presId="urn:microsoft.com/office/officeart/2005/8/layout/list1"/>
    <dgm:cxn modelId="{B202C71A-CF40-4DAA-8F50-01EBC135B937}" type="presParOf" srcId="{C66B6E22-165C-48CF-A4C5-B18F41C92EE6}" destId="{2243132B-778D-46BC-866F-16284118CF4D}" srcOrd="13" destOrd="0" presId="urn:microsoft.com/office/officeart/2005/8/layout/list1"/>
    <dgm:cxn modelId="{95813FDF-DDD6-4E7C-8893-DA70F83726F0}" type="presParOf" srcId="{C66B6E22-165C-48CF-A4C5-B18F41C92EE6}" destId="{6232517D-2797-4E53-9288-0CED428E6C84}" srcOrd="14" destOrd="0" presId="urn:microsoft.com/office/officeart/2005/8/layout/list1"/>
    <dgm:cxn modelId="{586D8AEF-CA44-4A28-8DAF-BE70C349CF22}" type="presParOf" srcId="{C66B6E22-165C-48CF-A4C5-B18F41C92EE6}" destId="{422DD5C7-2799-4E3C-A17A-F720D539675C}" srcOrd="15" destOrd="0" presId="urn:microsoft.com/office/officeart/2005/8/layout/list1"/>
    <dgm:cxn modelId="{381504B8-6A33-47AA-9FDE-B13E5CA19080}" type="presParOf" srcId="{C66B6E22-165C-48CF-A4C5-B18F41C92EE6}" destId="{8DD6C507-C965-45FB-A575-E85E3781B0A8}" srcOrd="16" destOrd="0" presId="urn:microsoft.com/office/officeart/2005/8/layout/list1"/>
    <dgm:cxn modelId="{598168E0-96B4-4D0F-BFF2-D0BF36F9ECF8}" type="presParOf" srcId="{8DD6C507-C965-45FB-A575-E85E3781B0A8}" destId="{5607A602-0F14-4817-871D-7B1A89C53766}" srcOrd="0" destOrd="0" presId="urn:microsoft.com/office/officeart/2005/8/layout/list1"/>
    <dgm:cxn modelId="{D4A6A909-DCBD-41C2-89BB-8DA717B741EB}" type="presParOf" srcId="{8DD6C507-C965-45FB-A575-E85E3781B0A8}" destId="{1EC15F72-3C47-4F13-B3B4-81407314935F}" srcOrd="1" destOrd="0" presId="urn:microsoft.com/office/officeart/2005/8/layout/list1"/>
    <dgm:cxn modelId="{BADAD824-2A99-4DC0-AC2E-C112C56A4911}" type="presParOf" srcId="{C66B6E22-165C-48CF-A4C5-B18F41C92EE6}" destId="{532D089F-DC6D-406A-8397-255D80AA2F20}" srcOrd="17" destOrd="0" presId="urn:microsoft.com/office/officeart/2005/8/layout/list1"/>
    <dgm:cxn modelId="{9735CB3F-75EE-487F-B8A4-BC22C01B04CC}" type="presParOf" srcId="{C66B6E22-165C-48CF-A4C5-B18F41C92EE6}" destId="{99BC8FE4-F0A7-4940-8275-1F8140A30B9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9D0DFC-A18E-4585-98F2-84A25C11A290}">
      <dsp:nvSpPr>
        <dsp:cNvPr id="0" name=""/>
        <dsp:cNvSpPr/>
      </dsp:nvSpPr>
      <dsp:spPr>
        <a:xfrm>
          <a:off x="3083005" y="2461550"/>
          <a:ext cx="2063588" cy="206358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МЕДИАЦИЯ</a:t>
          </a:r>
          <a:endParaRPr lang="ru-RU" sz="2100" b="1" kern="1200" dirty="0"/>
        </a:p>
      </dsp:txBody>
      <dsp:txXfrm>
        <a:off x="3083005" y="2461550"/>
        <a:ext cx="2063588" cy="2063588"/>
      </dsp:txXfrm>
    </dsp:sp>
    <dsp:sp modelId="{ACD4CFE9-6531-4B5C-AC9A-641B718A471C}">
      <dsp:nvSpPr>
        <dsp:cNvPr id="0" name=""/>
        <dsp:cNvSpPr/>
      </dsp:nvSpPr>
      <dsp:spPr>
        <a:xfrm rot="12695664">
          <a:off x="1117643" y="2023660"/>
          <a:ext cx="2171580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A449062-3C70-470A-8F5D-3C0BCBE7ACB8}">
      <dsp:nvSpPr>
        <dsp:cNvPr id="0" name=""/>
        <dsp:cNvSpPr/>
      </dsp:nvSpPr>
      <dsp:spPr>
        <a:xfrm>
          <a:off x="298376" y="964709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НАУКА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 область знаний)</a:t>
          </a:r>
          <a:endParaRPr lang="ru-RU" sz="1300" kern="1200" dirty="0"/>
        </a:p>
      </dsp:txBody>
      <dsp:txXfrm>
        <a:off x="298376" y="964709"/>
        <a:ext cx="1960408" cy="1568327"/>
      </dsp:txXfrm>
    </dsp:sp>
    <dsp:sp modelId="{647086FF-E37F-4C34-A3C4-15AA5676EC6C}">
      <dsp:nvSpPr>
        <dsp:cNvPr id="0" name=""/>
        <dsp:cNvSpPr/>
      </dsp:nvSpPr>
      <dsp:spPr>
        <a:xfrm rot="16200000">
          <a:off x="3322623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95621C-F524-43CD-A2B4-2ACC8EB16608}">
      <dsp:nvSpPr>
        <dsp:cNvPr id="0" name=""/>
        <dsp:cNvSpPr/>
      </dsp:nvSpPr>
      <dsp:spPr>
        <a:xfrm>
          <a:off x="2971793" y="824"/>
          <a:ext cx="2286013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СОЦИАЛЬНАЯ УСЛУГА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(деятельность)</a:t>
          </a:r>
          <a:endParaRPr lang="ru-RU" sz="1300" kern="1200" dirty="0"/>
        </a:p>
      </dsp:txBody>
      <dsp:txXfrm>
        <a:off x="2971793" y="824"/>
        <a:ext cx="2286013" cy="1568327"/>
      </dsp:txXfrm>
    </dsp:sp>
    <dsp:sp modelId="{76DA0D66-2660-4104-BC10-CB0BCC39B98A}">
      <dsp:nvSpPr>
        <dsp:cNvPr id="0" name=""/>
        <dsp:cNvSpPr/>
      </dsp:nvSpPr>
      <dsp:spPr>
        <a:xfrm rot="19713048">
          <a:off x="4943039" y="2024706"/>
          <a:ext cx="2184633" cy="588122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00659FE-DC90-474C-BDB3-092211F33EFC}">
      <dsp:nvSpPr>
        <dsp:cNvPr id="0" name=""/>
        <dsp:cNvSpPr/>
      </dsp:nvSpPr>
      <dsp:spPr>
        <a:xfrm>
          <a:off x="5987010" y="964696"/>
          <a:ext cx="1960408" cy="156832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ОБРАЗОВАНИЕ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Программа переподготовки, повышения квалификации, программа магистратуры)</a:t>
          </a:r>
          <a:endParaRPr lang="ru-RU" sz="1300" kern="1200" dirty="0"/>
        </a:p>
      </dsp:txBody>
      <dsp:txXfrm>
        <a:off x="5987010" y="964696"/>
        <a:ext cx="1960408" cy="15683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E5A5C2-9B27-4985-8EE3-50351A9F712E}">
      <dsp:nvSpPr>
        <dsp:cNvPr id="0" name=""/>
        <dsp:cNvSpPr/>
      </dsp:nvSpPr>
      <dsp:spPr>
        <a:xfrm rot="5400000">
          <a:off x="5275860" y="-2032107"/>
          <a:ext cx="1150327" cy="550684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Обязательная процедура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Формальная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Предписана судом ( семейные споры</a:t>
          </a:r>
          <a:r>
            <a:rPr lang="ru-RU" sz="2000" kern="1200" dirty="0" smtClean="0"/>
            <a:t>)</a:t>
          </a:r>
        </a:p>
      </dsp:txBody>
      <dsp:txXfrm rot="5400000">
        <a:off x="5275860" y="-2032107"/>
        <a:ext cx="1150327" cy="5506846"/>
      </dsp:txXfrm>
    </dsp:sp>
    <dsp:sp modelId="{5DB5B3EE-8527-4F43-986E-FBCD1B09DF38}">
      <dsp:nvSpPr>
        <dsp:cNvPr id="0" name=""/>
        <dsp:cNvSpPr/>
      </dsp:nvSpPr>
      <dsp:spPr>
        <a:xfrm>
          <a:off x="0" y="2360"/>
          <a:ext cx="3097601" cy="14379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Досудебная</a:t>
          </a:r>
          <a:endParaRPr lang="ru-RU" sz="3200" kern="1200" dirty="0">
            <a:solidFill>
              <a:schemeClr val="tx1"/>
            </a:solidFill>
          </a:endParaRPr>
        </a:p>
      </dsp:txBody>
      <dsp:txXfrm>
        <a:off x="0" y="2360"/>
        <a:ext cx="3097601" cy="1437909"/>
      </dsp:txXfrm>
    </dsp:sp>
    <dsp:sp modelId="{A642DB66-FEE3-4B00-AE92-2AE687DD1C26}">
      <dsp:nvSpPr>
        <dsp:cNvPr id="0" name=""/>
        <dsp:cNvSpPr/>
      </dsp:nvSpPr>
      <dsp:spPr>
        <a:xfrm rot="5400000">
          <a:off x="4801192" y="-194450"/>
          <a:ext cx="2088236" cy="5501468"/>
        </a:xfrm>
        <a:prstGeom prst="round2Same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 инициативе сторон</a:t>
          </a:r>
          <a:endParaRPr lang="ru-RU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Неформальная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Медиатора выбирают сами стороны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Необходим достаточно высокий уровень цивилизованности и образованности</a:t>
          </a:r>
          <a:endParaRPr lang="ru-RU" sz="2000" kern="1200" dirty="0"/>
        </a:p>
      </dsp:txBody>
      <dsp:txXfrm rot="5400000">
        <a:off x="4801192" y="-194450"/>
        <a:ext cx="2088236" cy="5501468"/>
      </dsp:txXfrm>
    </dsp:sp>
    <dsp:sp modelId="{AFC7CC2A-8C14-4F1B-A149-67319B9D529A}">
      <dsp:nvSpPr>
        <dsp:cNvPr id="0" name=""/>
        <dsp:cNvSpPr/>
      </dsp:nvSpPr>
      <dsp:spPr>
        <a:xfrm>
          <a:off x="0" y="1837329"/>
          <a:ext cx="3094576" cy="14379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Внесудебная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0" y="1837329"/>
        <a:ext cx="3094576" cy="1437909"/>
      </dsp:txXfrm>
    </dsp:sp>
    <dsp:sp modelId="{64F98212-A162-4198-A577-13A230427B4C}">
      <dsp:nvSpPr>
        <dsp:cNvPr id="0" name=""/>
        <dsp:cNvSpPr/>
      </dsp:nvSpPr>
      <dsp:spPr>
        <a:xfrm rot="5400000">
          <a:off x="5275860" y="1637829"/>
          <a:ext cx="1150327" cy="5506846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Предлагается судом  или сторонами(соглашение о примирении)</a:t>
          </a:r>
          <a:endParaRPr lang="ru-RU" sz="2400" b="1" kern="1200" dirty="0"/>
        </a:p>
      </dsp:txBody>
      <dsp:txXfrm rot="5400000">
        <a:off x="5275860" y="1637829"/>
        <a:ext cx="1150327" cy="5506846"/>
      </dsp:txXfrm>
    </dsp:sp>
    <dsp:sp modelId="{993B055E-F67C-4669-9F36-BF92E4DCD2E7}">
      <dsp:nvSpPr>
        <dsp:cNvPr id="0" name=""/>
        <dsp:cNvSpPr/>
      </dsp:nvSpPr>
      <dsp:spPr>
        <a:xfrm>
          <a:off x="0" y="3672297"/>
          <a:ext cx="3097601" cy="143790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err="1" smtClean="0">
              <a:solidFill>
                <a:schemeClr val="tx1"/>
              </a:solidFill>
            </a:rPr>
            <a:t>Внутрисудебная</a:t>
          </a:r>
          <a:endParaRPr lang="ru-RU" sz="3000" b="1" kern="1200" dirty="0">
            <a:solidFill>
              <a:schemeClr val="tx1"/>
            </a:solidFill>
          </a:endParaRPr>
        </a:p>
      </dsp:txBody>
      <dsp:txXfrm>
        <a:off x="0" y="3672297"/>
        <a:ext cx="3097601" cy="143790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281212-E99B-4CB9-86EE-0EA2DE1AF25C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Медиация – это возможность быстро найти выход из конфликта, не потеряв лицо</a:t>
          </a:r>
          <a:endParaRPr lang="ru-RU" sz="2100" kern="1200" dirty="0"/>
        </a:p>
      </dsp:txBody>
      <dsp:txXfrm>
        <a:off x="460905" y="1047"/>
        <a:ext cx="3479899" cy="2087939"/>
      </dsp:txXfrm>
    </dsp:sp>
    <dsp:sp modelId="{38731876-0AB8-478C-97F9-FF866056568F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Медиация – это возможность влиять на решение значимых вопросов и держать собственную судьбу в своих руках</a:t>
          </a:r>
          <a:endParaRPr lang="ru-RU" sz="2100" kern="1200" dirty="0"/>
        </a:p>
      </dsp:txBody>
      <dsp:txXfrm>
        <a:off x="4288794" y="1047"/>
        <a:ext cx="3479899" cy="2087939"/>
      </dsp:txXfrm>
    </dsp:sp>
    <dsp:sp modelId="{C62E7B0A-CAC1-4518-839B-6A5857E9D3B3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Медиация - это возможность установить мир и построить основу для долгосрочного сотрудничества</a:t>
          </a:r>
          <a:endParaRPr lang="ru-RU" sz="2100" kern="1200" dirty="0"/>
        </a:p>
      </dsp:txBody>
      <dsp:txXfrm>
        <a:off x="460905" y="2436976"/>
        <a:ext cx="3479899" cy="2087939"/>
      </dsp:txXfrm>
    </dsp:sp>
    <dsp:sp modelId="{A932E6CD-8840-41E0-918E-D645675CD5ED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Медиация – это возможность извлекать пользу из сложных ситуаций и учиться на ошибках, приобретая неоценимый жизненный опыт</a:t>
          </a:r>
          <a:endParaRPr lang="ru-RU" sz="2100" kern="1200" dirty="0"/>
        </a:p>
      </dsp:txBody>
      <dsp:txXfrm>
        <a:off x="4288794" y="2436976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09F842-73A8-424E-8B8D-FC27C16EDEFE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D8A71-A299-4E12-A7CF-7D4442D8AE3F}">
      <dsp:nvSpPr>
        <dsp:cNvPr id="0" name=""/>
        <dsp:cNvSpPr/>
      </dsp:nvSpPr>
      <dsp:spPr>
        <a:xfrm>
          <a:off x="411480" y="489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Добровольность 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48981"/>
        <a:ext cx="5760720" cy="590400"/>
      </dsp:txXfrm>
    </dsp:sp>
    <dsp:sp modelId="{9A28F4F0-69F8-4DA9-88DF-B3848115C87D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E7E75-3D61-41BF-8C25-F4DB93657B02}">
      <dsp:nvSpPr>
        <dsp:cNvPr id="0" name=""/>
        <dsp:cNvSpPr/>
      </dsp:nvSpPr>
      <dsp:spPr>
        <a:xfrm>
          <a:off x="411480" y="9561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Прозрачность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956181"/>
        <a:ext cx="5760720" cy="590400"/>
      </dsp:txXfrm>
    </dsp:sp>
    <dsp:sp modelId="{99A95ED0-F271-4D76-AE0C-F4392ABD6C83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B6748-906F-4BC5-B25E-FB7B6A476386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Равноправие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1863381"/>
        <a:ext cx="5760720" cy="590400"/>
      </dsp:txXfrm>
    </dsp:sp>
    <dsp:sp modelId="{6232517D-2797-4E53-9288-0CED428E6C84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296CD1-F1DF-40C6-96F2-419F469914DA}">
      <dsp:nvSpPr>
        <dsp:cNvPr id="0" name=""/>
        <dsp:cNvSpPr/>
      </dsp:nvSpPr>
      <dsp:spPr>
        <a:xfrm>
          <a:off x="411480" y="27705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Беспристрастность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2770581"/>
        <a:ext cx="5760720" cy="590400"/>
      </dsp:txXfrm>
    </dsp:sp>
    <dsp:sp modelId="{99BC8FE4-F0A7-4940-8275-1F8140A30B92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C15F72-3C47-4F13-B3B4-81407314935F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Конфиденциальность</a:t>
          </a:r>
          <a:endParaRPr lang="ru-RU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480" y="3677781"/>
        <a:ext cx="5760720" cy="590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D3ED9-1C4D-4623-9497-3363C6431EC0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BB449-2C3C-413F-857A-613E6DB51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F92BF-6F9A-485C-9CD3-70934D119296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0B646-5A58-44B2-B306-65030C8335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48015111-4AC3-44FF-8D28-1B36E610B732}" type="slidenum">
              <a:rPr/>
              <a:pPr lvl="0"/>
              <a:t>16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8081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88D5B3F-0170-49E8-A985-28D3EEA18E8F}" type="slidenum">
              <a:rPr/>
              <a:pPr lvl="0"/>
              <a:t>17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8619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2D455D-8E8A-4603-ABCD-A8FB577B9009}" type="slidenum">
              <a:rPr/>
              <a:pPr lvl="0"/>
              <a:t>18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227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272D455D-8E8A-4603-ABCD-A8FB577B9009}" type="slidenum">
              <a:rPr/>
              <a:pPr lvl="0"/>
              <a:t>19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Медиатор должен проводить медиацию беспристрастно и справедливо. Идея беспристрастности медиатора является центральной в процессе медиации. Медиатор должен проводить медиацию только тех дел, в которых он может оставаться беспристрастным и справедливым. В любое время, если медиатор не способен проводить процесс в беспристрастной манере, он обязан прекратить медиацию.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Медиатор должен избегать такого поведения, которое давало бы повод почувствовать пристрастность по отношению к другой стороне. Качество процесса медиации повышается, когда у 'сторон есть уверенность в беспристрастности медиатора.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медиатор назначается судом или другим институтом, то такая организация должна приложить разумные усилия по обеспечению беспристрастности услуг медиатора.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Обратной стороной беспристрастности является отсутствие заинтересованности в конфликте: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Медиатор должен раскрыть все имеющиеся или потенциальные собственные интересы в конфликте, в той или иной степени известные ему. После обнаружения таковых, медиатор должен отказаться от медиации, или же получить согласие сторон на проведение медиации. Необходимость защиты от пристрастности медиатора в конфликте может влиять также на поведение сторон во время и после медиации. Интерес медиатора в конфликте порождает сделку или такие отношения, которые могут создать впечатление предубеждения. Основной подход к вопросу о заинтересованности медиатора в конфликте согласуется с понятием самоопределения. Медиатор несет ответственность за обнародование всех имеющихся или потенциальных конфликтов, которые в той или иной мере ему знакомы и которые могут породить вопрос о беспристрастности. Если все стороны согласятся на медиацию после того, как были проинформированы о конфликте, медиатор может продолжить медиацию. Однако, если интерес в конфликте порождает ряд сомнений целостности процесса, медиатор должен отказаться от процесса.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Медиатор должен избегать проявления заинтересованности в конфликте как во время, так и после медиации. Без согласия всех сторон, медиатор не должен впоследствии устанавливать профессиональные отношения с одной из сторон по касающемуся или не касающемуся делу при условии, если это может поднять законные вопросы целостности процесса медиации.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4227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10218A6-20F5-49E0-B9AF-424D24AE1F06}" type="slidenum">
              <a:rPr/>
              <a:pPr lvl="0"/>
              <a:t>20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4063"/>
            <a:ext cx="4960938" cy="37211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1128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Обсуждение строится на материале актуальных конфликтов, с которыми столкнулись участники. Перед выбором темы, который делает «звезда», крайне важно подчеркнуть, что любые действия человека, на глазах которого разворачивается конфликт между другими людьми, являются «нормальными» и «правильными», если, конечно, он не допускает в адрес конфликтующих оскорбительных высказываний или физического насилия, или же не оставляет людей в заведомо опасной для их жизни ситуации. Группе будет интересен любой опыт, главное – что он ваш.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 началом интервью вводится норма конфиденциальности: что это такое, почему ее соблюдение важно для медиаторов. Учитывая, что люди, о которых идет речь в историях, могут быть известны кому-то из участников группы, в целях соблюдения конфиденциальности их предлагается обозначать без упоминания имен, например, «две девочки-десятиклассницы», «два взрослых человека, муж и жена» и т.д.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Время на одно интервью – 4 минуты. Потом участники меняются ролями. В процессе интервью «журналисты» пользуются карточками с опорными вопросами, но ответы «звезды» не записывают.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Затем в общем круге каждый «журналист» представляет историю своей «звезды» группе.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B646-5A58-44B2-B306-65030C83355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solidFill>
                  <a:schemeClr val="tx2"/>
                </a:solidFill>
              </a:rPr>
              <a:t>Работа над конфликтом ведется без вашего партнера по конфликту.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 Это помогает изменить Ваше поведение в конфликте - и как следствие - меняет всю ситуацию. </a:t>
            </a:r>
          </a:p>
          <a:p>
            <a:r>
              <a:rPr lang="ru-RU" sz="1200" dirty="0" smtClean="0">
                <a:solidFill>
                  <a:schemeClr val="tx2"/>
                </a:solidFill>
              </a:rPr>
              <a:t>Такой подход может помочь, если другие способы медиации применить невозможно.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0B646-5A58-44B2-B306-65030C83355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5475-84C7-4AE2-9148-49E1858AF0CA}" type="datetimeFigureOut">
              <a:rPr lang="ru-RU" smtClean="0"/>
              <a:pPr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C63D7-2F9A-4DE5-97F7-128E1035E2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B%D1%8C%D1%82%D0%B5%D1%80%D0%BD%D0%B0%D1%82%D0%B8%D0%B2%D0%BD%D0%BE%D0%B5_%D1%83%D1%80%D0%B5%D0%B3%D1%83%D0%BB%D0%B8%D1%80%D0%BE%D0%B2%D0%B0%D0%BD%D0%B8%D0%B5_%D1%81%D0%BF%D0%BE%D1%80%D0%BE%D0%B2" TargetMode="External"/><Relationship Id="rId2" Type="http://schemas.openxmlformats.org/officeDocument/2006/relationships/hyperlink" Target="https://ru.wikipedia.org/wiki/%D0%9F%D1%80%D0%B0%D0%B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0%D0%BD%D0%B3%D0%BB%D0%B8%D0%B9%D1%81%D0%BA%D0%B8%D0%B9_%D1%8F%D0%B7%D1%8B%D0%B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23528" y="2276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Что такое медиация?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Сферы применения</a:t>
            </a:r>
            <a:endParaRPr lang="ru-RU" sz="4300" b="1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Конфликты на работе </a:t>
            </a:r>
          </a:p>
          <a:p>
            <a:r>
              <a:rPr lang="ru-RU" dirty="0" smtClean="0"/>
              <a:t>Семейные споры</a:t>
            </a:r>
          </a:p>
          <a:p>
            <a:r>
              <a:rPr lang="ru-RU" dirty="0" smtClean="0"/>
              <a:t>Медиация в образовании</a:t>
            </a:r>
          </a:p>
          <a:p>
            <a:r>
              <a:rPr lang="ru-RU" dirty="0" smtClean="0"/>
              <a:t>Межкультурные конфликты</a:t>
            </a:r>
          </a:p>
          <a:p>
            <a:r>
              <a:rPr lang="ru-RU" dirty="0" smtClean="0"/>
              <a:t>Коммерческие споры</a:t>
            </a:r>
          </a:p>
          <a:p>
            <a:r>
              <a:rPr lang="ru-RU" dirty="0" smtClean="0"/>
              <a:t>Меж- и внутрикорпоративные споры </a:t>
            </a:r>
          </a:p>
          <a:p>
            <a:r>
              <a:rPr lang="ru-RU" dirty="0" smtClean="0"/>
              <a:t>Сопровождение проектов, реализация которых затрагивает множество сторон</a:t>
            </a:r>
          </a:p>
          <a:p>
            <a:r>
              <a:rPr lang="ru-RU" dirty="0" smtClean="0"/>
              <a:t>И многое другое...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причины обращения к медиации?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3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Причины обращения к медиации</a:t>
            </a:r>
            <a:endParaRPr lang="ru-RU" sz="4300" b="1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83768" y="3356992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Причина 1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0556" y="3429000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Причина 2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76256" y="5991671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Причина 4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5776" y="5877272"/>
            <a:ext cx="208823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Причина 3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 медиации. </a:t>
            </a: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</a:t>
            </a:r>
            <a:r>
              <a:rPr lang="ru-RU" sz="6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 инструменты медиации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"/>
            <a:ext cx="9144000" cy="69269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Медиация – цивилизованный способ урегулирования конфликтов</a:t>
            </a:r>
            <a:endParaRPr lang="ru-RU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Скамья примире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9020" y="1600200"/>
            <a:ext cx="6805959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</a:rPr>
              <a:t>Основные принципы медиации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Добровольность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323528" y="1844824"/>
            <a:ext cx="4546848" cy="4221088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Добровольное участие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сторон</a:t>
            </a:r>
          </a:p>
          <a:p>
            <a:pPr lvl="0">
              <a:buSzPct val="45000"/>
              <a:buFont typeface="StarSymbol"/>
              <a:buChar char="●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Свобода выхода из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процедуры</a:t>
            </a:r>
          </a:p>
          <a:p>
            <a:pPr lvl="0">
              <a:buSzPct val="45000"/>
              <a:buFont typeface="StarSymbol"/>
              <a:buChar char="●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Добровольное исполнение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обязательств</a:t>
            </a:r>
          </a:p>
          <a:p>
            <a:pPr lvl="0">
              <a:buSzPct val="45000"/>
              <a:buFont typeface="StarSymbol"/>
              <a:buChar char="●"/>
            </a:pPr>
            <a:endParaRPr lang="ru-RU" dirty="0"/>
          </a:p>
          <a:p>
            <a:pPr lvl="0">
              <a:buSzPct val="45000"/>
              <a:buFont typeface="StarSymbol"/>
              <a:buChar char="●"/>
            </a:pPr>
            <a:endParaRPr lang="ru-RU" dirty="0"/>
          </a:p>
        </p:txBody>
      </p:sp>
      <p:pic>
        <p:nvPicPr>
          <p:cNvPr id="101378" name="Picture 2" descr="https://ucarecdn.com/83bb426c-23b5-4aeb-af66-fb309c2934c2/-/format/jpeg/-/quality/lighter/-/resize/850x/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55976" y="1700808"/>
            <a:ext cx="4525214" cy="37147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79512" y="260648"/>
            <a:ext cx="8686800" cy="114300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Прозрачность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24516" y="1700808"/>
            <a:ext cx="5011580" cy="4526148"/>
          </a:xfrm>
        </p:spPr>
        <p:txBody>
          <a:bodyPr>
            <a:normAutofit lnSpcReduction="1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Совместная работа над поиском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решений</a:t>
            </a:r>
          </a:p>
          <a:p>
            <a:pPr lvl="0">
              <a:buSzPct val="45000"/>
              <a:buFont typeface="StarSymbol"/>
              <a:buChar char="●"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Ориентация сторон на партнерство и поиск взаимовыгодных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SzPct val="45000"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взаимоприемлемых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решений</a:t>
            </a:r>
          </a:p>
          <a:p>
            <a:pPr>
              <a:buSzPct val="45000"/>
              <a:buNone/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45000"/>
              <a:buFont typeface="StarSymbol"/>
              <a:buChar char="●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Совместная направленность против конфликта, а не против друг друга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24" name="Picture 4" descr="Непрозрачная «прозрачность власти» | VYBOR.UA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076056" y="2420888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171" y="1604841"/>
            <a:ext cx="4206729" cy="4526148"/>
          </a:xfrm>
        </p:spPr>
        <p:txBody>
          <a:bodyPr>
            <a:norm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Право каждой из сторон высказываться на равных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условиях</a:t>
            </a:r>
          </a:p>
          <a:p>
            <a:pPr lvl="0">
              <a:buSzPct val="45000"/>
              <a:buFont typeface="StarSymbol"/>
              <a:buChar char="●"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Право иметь равное пространство для реализации своих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нужд</a:t>
            </a:r>
          </a:p>
          <a:p>
            <a:pPr lvl="0">
              <a:buSzPct val="45000"/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Равное внимание медиатора к сторонам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Равноправие 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сторон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9874" name="Picture 2" descr="https://sun9-17.userapi.com/impg/krZsw3vPTzPyDzhwHffmtq2u4OmrA8naD-uOlw/1TliUgVRvyU.jpg?size=1042x1080&amp;quality=96&amp;sign=1d9002c1d2a541323289203cf7cd7cfc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616370" y="620688"/>
            <a:ext cx="5527630" cy="57292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171" y="1604840"/>
            <a:ext cx="4206729" cy="4776487"/>
          </a:xfrm>
        </p:spPr>
        <p:txBody>
          <a:bodyPr>
            <a:no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Медиатор должен избегать проявления заинтересованности в конфликте как во время, так и после медиации.</a:t>
            </a:r>
          </a:p>
          <a:p>
            <a:pPr lvl="0">
              <a:buSzPct val="45000"/>
              <a:buFont typeface="StarSymbol"/>
              <a:buChar char="●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Без согласия всех сторон, медиатор не должен впоследствии устанавливать профессиональные отношения с одной из сторон.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86868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6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Беспристрастность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1858" name="Picture 2" descr="Картинки по запросу белые человечки для презентации деньги | Картинки,  Презентация, Эмодз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2276872"/>
            <a:ext cx="4025107" cy="338437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62400" cy="71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Определение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8991600" cy="5486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    </a:t>
            </a:r>
            <a:r>
              <a:rPr lang="ru-RU" b="1" dirty="0" err="1" smtClean="0"/>
              <a:t>Медиа́ция</a:t>
            </a:r>
            <a:r>
              <a:rPr lang="ru-RU" dirty="0" smtClean="0"/>
              <a:t>, в </a:t>
            </a:r>
            <a:r>
              <a:rPr lang="ru-RU" dirty="0" smtClean="0">
                <a:hlinkClick r:id="rId2" tooltip="Право"/>
              </a:rPr>
              <a:t>праве</a:t>
            </a:r>
            <a:r>
              <a:rPr lang="ru-RU" dirty="0" smtClean="0"/>
              <a:t> — одна из технологий </a:t>
            </a:r>
            <a:r>
              <a:rPr lang="ru-RU" dirty="0" smtClean="0">
                <a:hlinkClick r:id="rId3" tooltip="Альтернативное урегулирование споров"/>
              </a:rPr>
              <a:t>альтернативного урегулирования споров</a:t>
            </a:r>
            <a:r>
              <a:rPr lang="ru-RU" dirty="0" smtClean="0"/>
              <a:t> (</a:t>
            </a:r>
            <a:r>
              <a:rPr lang="ru-RU" dirty="0" smtClean="0">
                <a:hlinkClick r:id="rId4" tooltip="Английский язык"/>
              </a:rPr>
              <a:t>англ.</a:t>
            </a:r>
            <a:r>
              <a:rPr lang="ru-RU" dirty="0" smtClean="0"/>
              <a:t> </a:t>
            </a:r>
            <a:r>
              <a:rPr lang="ru-RU" i="1" dirty="0" err="1" smtClean="0"/>
              <a:t>alternative</a:t>
            </a:r>
            <a:r>
              <a:rPr lang="ru-RU" i="1" dirty="0" smtClean="0"/>
              <a:t> </a:t>
            </a:r>
            <a:r>
              <a:rPr lang="ru-RU" i="1" dirty="0" err="1" smtClean="0"/>
              <a:t>dispute</a:t>
            </a:r>
            <a:r>
              <a:rPr lang="ru-RU" i="1" dirty="0" smtClean="0"/>
              <a:t> </a:t>
            </a:r>
            <a:r>
              <a:rPr lang="ru-RU" i="1" dirty="0" err="1" smtClean="0"/>
              <a:t>resolution</a:t>
            </a:r>
            <a:r>
              <a:rPr lang="ru-RU" i="1" dirty="0" smtClean="0"/>
              <a:t>, ADR</a:t>
            </a:r>
            <a:r>
              <a:rPr lang="ru-RU" dirty="0" smtClean="0"/>
              <a:t>) с участием третьей нейтральной, беспристрастной, не заинтересованной в данном конфликте стороны — медиатора, который помогает сторонам выработать определённое соглашение по спору, при этом стороны полностью контролируют процесс принятия решения по урегулированию спора и условия его разрешения. </a:t>
            </a:r>
          </a:p>
          <a:p>
            <a:pPr algn="r">
              <a:buNone/>
            </a:pPr>
            <a:r>
              <a:rPr lang="ru-RU" dirty="0" smtClean="0"/>
              <a:t>/</a:t>
            </a:r>
            <a:r>
              <a:rPr lang="ru-RU" dirty="0" err="1" smtClean="0"/>
              <a:t>Википедия</a:t>
            </a:r>
            <a:r>
              <a:rPr lang="ru-RU" dirty="0" smtClean="0"/>
              <a:t>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lvl="0"/>
            <a:r>
              <a:rPr lang="ru-RU" sz="66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Конфиденциальность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457171" y="1604841"/>
            <a:ext cx="4834909" cy="4526148"/>
          </a:xfrm>
        </p:spPr>
        <p:txBody>
          <a:bodyPr>
            <a:normAutofit lnSpcReduction="10000"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Обеспечение конфиденциальности законом о медиации </a:t>
            </a: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ст.5 ФЗ-193 от 27.07.2010г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lvl="0">
              <a:buSzPct val="45000"/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Свидетельский иммунитет медиатора (п.1 ч.3 ст.69 ГПК РФ, ч.5.1 ст.56 АПК РФ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>
              <a:buSzPct val="45000"/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SzPct val="45000"/>
              <a:buFont typeface="StarSymbol"/>
              <a:buChar char="●"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Европейский кодекс поведения медиатора</a:t>
            </a:r>
          </a:p>
        </p:txBody>
      </p:sp>
      <p:pic>
        <p:nvPicPr>
          <p:cNvPr id="103426" name="Picture 2" descr="http://verhovenstvo.com/public/pictures/2014/11/3/974334984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64088" y="1340768"/>
            <a:ext cx="3000396" cy="471490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2808312"/>
          </a:xfrm>
        </p:spPr>
        <p:txBody>
          <a:bodyPr>
            <a:noAutofit/>
          </a:bodyPr>
          <a:lstStyle/>
          <a:p>
            <a:pPr fontAlgn="base"/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«риски» медиации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b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Каковы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«плюсы» медиации?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8888" y="5557838"/>
            <a:ext cx="5715000" cy="67945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1883285" y="611166"/>
            <a:ext cx="4921461" cy="4854918"/>
            <a:chOff x="2252833" y="341730"/>
            <a:chExt cx="5636475" cy="5558845"/>
          </a:xfrm>
          <a:scene3d>
            <a:camera prst="perspectiveRelaxed" fov="4800000">
              <a:rot lat="20706000" lon="20220000" rev="882000"/>
            </a:camera>
            <a:lightRig rig="threePt" dir="t">
              <a:rot lat="0" lon="0" rev="15000000"/>
            </a:lightRig>
          </a:scene3d>
        </p:grpSpPr>
        <p:sp>
          <p:nvSpPr>
            <p:cNvPr id="9" name="Oval 2"/>
            <p:cNvSpPr/>
            <p:nvPr/>
          </p:nvSpPr>
          <p:spPr>
            <a:xfrm>
              <a:off x="5628655" y="341730"/>
              <a:ext cx="2260653" cy="2260642"/>
            </a:xfrm>
            <a:custGeom>
              <a:avLst/>
              <a:gdLst/>
              <a:ahLst/>
              <a:cxnLst/>
              <a:rect l="l" t="t" r="r" b="b"/>
              <a:pathLst>
                <a:path w="2260652" h="2260642">
                  <a:moveTo>
                    <a:pt x="0" y="0"/>
                  </a:moveTo>
                  <a:cubicBezTo>
                    <a:pt x="1243371" y="11781"/>
                    <a:pt x="2248869" y="1017272"/>
                    <a:pt x="2260652" y="2260642"/>
                  </a:cubicBezTo>
                  <a:lnTo>
                    <a:pt x="1498836" y="2260642"/>
                  </a:lnTo>
                  <a:cubicBezTo>
                    <a:pt x="1494318" y="1915818"/>
                    <a:pt x="1374410" y="1598825"/>
                    <a:pt x="1174825" y="1347204"/>
                  </a:cubicBezTo>
                  <a:cubicBezTo>
                    <a:pt x="1133996" y="1332086"/>
                    <a:pt x="1106383" y="1333065"/>
                    <a:pt x="1062361" y="1367914"/>
                  </a:cubicBezTo>
                  <a:lnTo>
                    <a:pt x="1049179" y="1379324"/>
                  </a:lnTo>
                  <a:cubicBezTo>
                    <a:pt x="1015475" y="1411131"/>
                    <a:pt x="997501" y="1449916"/>
                    <a:pt x="999506" y="1493727"/>
                  </a:cubicBezTo>
                  <a:cubicBezTo>
                    <a:pt x="1005229" y="1562783"/>
                    <a:pt x="981246" y="1633697"/>
                    <a:pt x="928317" y="1686626"/>
                  </a:cubicBezTo>
                  <a:cubicBezTo>
                    <a:pt x="831532" y="1783410"/>
                    <a:pt x="674613" y="1783411"/>
                    <a:pt x="577828" y="1686626"/>
                  </a:cubicBezTo>
                  <a:cubicBezTo>
                    <a:pt x="481044" y="1589842"/>
                    <a:pt x="481044" y="1432922"/>
                    <a:pt x="577829" y="1336138"/>
                  </a:cubicBezTo>
                  <a:cubicBezTo>
                    <a:pt x="630446" y="1283520"/>
                    <a:pt x="700837" y="1259508"/>
                    <a:pt x="769512" y="1264796"/>
                  </a:cubicBezTo>
                  <a:cubicBezTo>
                    <a:pt x="815356" y="1267078"/>
                    <a:pt x="855728" y="1247690"/>
                    <a:pt x="888494" y="1211390"/>
                  </a:cubicBezTo>
                  <a:lnTo>
                    <a:pt x="908816" y="1187913"/>
                  </a:lnTo>
                  <a:cubicBezTo>
                    <a:pt x="932421" y="1145103"/>
                    <a:pt x="928577" y="1118677"/>
                    <a:pt x="909040" y="1082585"/>
                  </a:cubicBezTo>
                  <a:cubicBezTo>
                    <a:pt x="658225" y="884883"/>
                    <a:pt x="342873" y="766296"/>
                    <a:pt x="0" y="761802"/>
                  </a:cubicBezTo>
                  <a:close/>
                </a:path>
              </a:pathLst>
            </a:custGeom>
            <a:solidFill>
              <a:srgbClr val="36B000"/>
            </a:solidFill>
            <a:ln>
              <a:noFill/>
            </a:ln>
            <a:sp3d extrusionH="508000" prstMaterial="plastic">
              <a:bevelT w="1905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sp>
          <p:nvSpPr>
            <p:cNvPr id="10" name="Oval 2"/>
            <p:cNvSpPr/>
            <p:nvPr/>
          </p:nvSpPr>
          <p:spPr>
            <a:xfrm rot="5400000">
              <a:off x="4625636" y="3637490"/>
              <a:ext cx="2260644" cy="2260652"/>
            </a:xfrm>
            <a:custGeom>
              <a:avLst/>
              <a:gdLst/>
              <a:ahLst/>
              <a:cxnLst/>
              <a:rect l="l" t="t" r="r" b="b"/>
              <a:pathLst>
                <a:path w="2260644" h="2260652">
                  <a:moveTo>
                    <a:pt x="0" y="761810"/>
                  </a:moveTo>
                  <a:lnTo>
                    <a:pt x="0" y="0"/>
                  </a:lnTo>
                  <a:cubicBezTo>
                    <a:pt x="1243372" y="11782"/>
                    <a:pt x="2248863" y="1017281"/>
                    <a:pt x="2260644" y="2260652"/>
                  </a:cubicBezTo>
                  <a:lnTo>
                    <a:pt x="1498837" y="2260652"/>
                  </a:lnTo>
                  <a:cubicBezTo>
                    <a:pt x="1494318" y="1915827"/>
                    <a:pt x="1374410" y="1598834"/>
                    <a:pt x="1174825" y="1347212"/>
                  </a:cubicBezTo>
                  <a:cubicBezTo>
                    <a:pt x="1133996" y="1332094"/>
                    <a:pt x="1106383" y="1333073"/>
                    <a:pt x="1062361" y="1367922"/>
                  </a:cubicBezTo>
                  <a:lnTo>
                    <a:pt x="1049179" y="1379332"/>
                  </a:lnTo>
                  <a:cubicBezTo>
                    <a:pt x="1015475" y="1411139"/>
                    <a:pt x="997501" y="1449924"/>
                    <a:pt x="999506" y="1493735"/>
                  </a:cubicBezTo>
                  <a:cubicBezTo>
                    <a:pt x="1005229" y="1562791"/>
                    <a:pt x="981246" y="1633705"/>
                    <a:pt x="928317" y="1686634"/>
                  </a:cubicBezTo>
                  <a:cubicBezTo>
                    <a:pt x="831532" y="1783418"/>
                    <a:pt x="674613" y="1783419"/>
                    <a:pt x="577828" y="1686634"/>
                  </a:cubicBezTo>
                  <a:cubicBezTo>
                    <a:pt x="481044" y="1589850"/>
                    <a:pt x="481044" y="1432930"/>
                    <a:pt x="577829" y="1336146"/>
                  </a:cubicBezTo>
                  <a:cubicBezTo>
                    <a:pt x="630446" y="1283528"/>
                    <a:pt x="700837" y="1259516"/>
                    <a:pt x="769512" y="1264804"/>
                  </a:cubicBezTo>
                  <a:cubicBezTo>
                    <a:pt x="815356" y="1267086"/>
                    <a:pt x="855728" y="1247698"/>
                    <a:pt x="888494" y="1211398"/>
                  </a:cubicBezTo>
                  <a:lnTo>
                    <a:pt x="908816" y="1187921"/>
                  </a:lnTo>
                  <a:cubicBezTo>
                    <a:pt x="932421" y="1145111"/>
                    <a:pt x="928577" y="1118685"/>
                    <a:pt x="909040" y="1082593"/>
                  </a:cubicBezTo>
                  <a:cubicBezTo>
                    <a:pt x="658225" y="884891"/>
                    <a:pt x="342873" y="766304"/>
                    <a:pt x="0" y="76181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sp>
          <p:nvSpPr>
            <p:cNvPr id="11" name="Oval 2"/>
            <p:cNvSpPr/>
            <p:nvPr/>
          </p:nvSpPr>
          <p:spPr>
            <a:xfrm flipH="1">
              <a:off x="2252833" y="1267124"/>
              <a:ext cx="2260651" cy="2260642"/>
            </a:xfrm>
            <a:custGeom>
              <a:avLst/>
              <a:gdLst/>
              <a:ahLst/>
              <a:cxnLst/>
              <a:rect l="l" t="t" r="r" b="b"/>
              <a:pathLst>
                <a:path w="2260651" h="2260642">
                  <a:moveTo>
                    <a:pt x="0" y="0"/>
                  </a:moveTo>
                  <a:lnTo>
                    <a:pt x="0" y="761802"/>
                  </a:lnTo>
                  <a:cubicBezTo>
                    <a:pt x="342873" y="766296"/>
                    <a:pt x="658224" y="884884"/>
                    <a:pt x="909039" y="1082585"/>
                  </a:cubicBezTo>
                  <a:cubicBezTo>
                    <a:pt x="928576" y="1118677"/>
                    <a:pt x="932420" y="1145103"/>
                    <a:pt x="908815" y="1187913"/>
                  </a:cubicBezTo>
                  <a:lnTo>
                    <a:pt x="888493" y="1211390"/>
                  </a:lnTo>
                  <a:cubicBezTo>
                    <a:pt x="855727" y="1247690"/>
                    <a:pt x="815355" y="1267078"/>
                    <a:pt x="769511" y="1264796"/>
                  </a:cubicBezTo>
                  <a:cubicBezTo>
                    <a:pt x="700836" y="1259508"/>
                    <a:pt x="630445" y="1283520"/>
                    <a:pt x="577828" y="1336138"/>
                  </a:cubicBezTo>
                  <a:cubicBezTo>
                    <a:pt x="481043" y="1432922"/>
                    <a:pt x="481043" y="1589842"/>
                    <a:pt x="577827" y="1686626"/>
                  </a:cubicBezTo>
                  <a:cubicBezTo>
                    <a:pt x="674612" y="1783411"/>
                    <a:pt x="831531" y="1783410"/>
                    <a:pt x="928316" y="1686626"/>
                  </a:cubicBezTo>
                  <a:cubicBezTo>
                    <a:pt x="981245" y="1633697"/>
                    <a:pt x="1005228" y="1562783"/>
                    <a:pt x="999505" y="1493727"/>
                  </a:cubicBezTo>
                  <a:cubicBezTo>
                    <a:pt x="997500" y="1449916"/>
                    <a:pt x="1015474" y="1411131"/>
                    <a:pt x="1049178" y="1379324"/>
                  </a:cubicBezTo>
                  <a:lnTo>
                    <a:pt x="1062360" y="1367914"/>
                  </a:lnTo>
                  <a:cubicBezTo>
                    <a:pt x="1106382" y="1333065"/>
                    <a:pt x="1133995" y="1332086"/>
                    <a:pt x="1174824" y="1347204"/>
                  </a:cubicBezTo>
                  <a:cubicBezTo>
                    <a:pt x="1374409" y="1598825"/>
                    <a:pt x="1494317" y="1915818"/>
                    <a:pt x="1498835" y="2260642"/>
                  </a:cubicBezTo>
                  <a:lnTo>
                    <a:pt x="2260651" y="2260642"/>
                  </a:lnTo>
                  <a:cubicBezTo>
                    <a:pt x="2248868" y="1017273"/>
                    <a:pt x="1243371" y="11782"/>
                    <a:pt x="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/>
            </a:p>
          </p:txBody>
        </p:sp>
        <p:sp>
          <p:nvSpPr>
            <p:cNvPr id="12" name="Oval 2"/>
            <p:cNvSpPr/>
            <p:nvPr/>
          </p:nvSpPr>
          <p:spPr>
            <a:xfrm rot="16200000" flipH="1">
              <a:off x="2253979" y="3638648"/>
              <a:ext cx="2263080" cy="2260773"/>
            </a:xfrm>
            <a:custGeom>
              <a:avLst/>
              <a:gdLst/>
              <a:ahLst/>
              <a:cxnLst/>
              <a:rect l="l" t="t" r="r" b="b"/>
              <a:pathLst>
                <a:path w="2263080" h="2260773">
                  <a:moveTo>
                    <a:pt x="0" y="0"/>
                  </a:moveTo>
                  <a:lnTo>
                    <a:pt x="0" y="761829"/>
                  </a:lnTo>
                  <a:cubicBezTo>
                    <a:pt x="343814" y="765864"/>
                    <a:pt x="660067" y="884545"/>
                    <a:pt x="911476" y="1082715"/>
                  </a:cubicBezTo>
                  <a:cubicBezTo>
                    <a:pt x="931013" y="1118807"/>
                    <a:pt x="934857" y="1145233"/>
                    <a:pt x="911252" y="1188043"/>
                  </a:cubicBezTo>
                  <a:lnTo>
                    <a:pt x="890930" y="1211520"/>
                  </a:lnTo>
                  <a:cubicBezTo>
                    <a:pt x="858164" y="1247820"/>
                    <a:pt x="817792" y="1267208"/>
                    <a:pt x="771948" y="1264926"/>
                  </a:cubicBezTo>
                  <a:cubicBezTo>
                    <a:pt x="703273" y="1259638"/>
                    <a:pt x="632882" y="1283650"/>
                    <a:pt x="580265" y="1336268"/>
                  </a:cubicBezTo>
                  <a:cubicBezTo>
                    <a:pt x="483480" y="1433052"/>
                    <a:pt x="483480" y="1589972"/>
                    <a:pt x="580264" y="1686756"/>
                  </a:cubicBezTo>
                  <a:cubicBezTo>
                    <a:pt x="677049" y="1783541"/>
                    <a:pt x="833968" y="1783540"/>
                    <a:pt x="930753" y="1686756"/>
                  </a:cubicBezTo>
                  <a:cubicBezTo>
                    <a:pt x="983682" y="1633827"/>
                    <a:pt x="1007665" y="1562913"/>
                    <a:pt x="1001942" y="1493857"/>
                  </a:cubicBezTo>
                  <a:cubicBezTo>
                    <a:pt x="999937" y="1450046"/>
                    <a:pt x="1017911" y="1411261"/>
                    <a:pt x="1051615" y="1379454"/>
                  </a:cubicBezTo>
                  <a:lnTo>
                    <a:pt x="1064797" y="1368044"/>
                  </a:lnTo>
                  <a:cubicBezTo>
                    <a:pt x="1108819" y="1333195"/>
                    <a:pt x="1136432" y="1332216"/>
                    <a:pt x="1177261" y="1347334"/>
                  </a:cubicBezTo>
                  <a:cubicBezTo>
                    <a:pt x="1376846" y="1598955"/>
                    <a:pt x="1496754" y="1915948"/>
                    <a:pt x="1501272" y="2260773"/>
                  </a:cubicBezTo>
                  <a:lnTo>
                    <a:pt x="2263080" y="2260773"/>
                  </a:lnTo>
                  <a:cubicBezTo>
                    <a:pt x="2251291" y="1016590"/>
                    <a:pt x="1244493" y="10590"/>
                    <a:pt x="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/>
            </a:p>
          </p:txBody>
        </p:sp>
        <p:sp>
          <p:nvSpPr>
            <p:cNvPr id="13" name="Oval 24"/>
            <p:cNvSpPr>
              <a:spLocks noChangeAspect="1"/>
            </p:cNvSpPr>
            <p:nvPr/>
          </p:nvSpPr>
          <p:spPr>
            <a:xfrm>
              <a:off x="3039676" y="2053966"/>
              <a:ext cx="3059766" cy="3059766"/>
            </a:xfrm>
            <a:custGeom>
              <a:avLst/>
              <a:gdLst/>
              <a:ahLst/>
              <a:cxnLst/>
              <a:rect l="l" t="t" r="r" b="b"/>
              <a:pathLst>
                <a:path w="3059766" h="3059766">
                  <a:moveTo>
                    <a:pt x="1529883" y="0"/>
                  </a:moveTo>
                  <a:cubicBezTo>
                    <a:pt x="1902799" y="0"/>
                    <a:pt x="2244551" y="133425"/>
                    <a:pt x="2509745" y="355454"/>
                  </a:cubicBezTo>
                  <a:cubicBezTo>
                    <a:pt x="2509352" y="369197"/>
                    <a:pt x="2504297" y="383801"/>
                    <a:pt x="2494774" y="401071"/>
                  </a:cubicBezTo>
                  <a:lnTo>
                    <a:pt x="2474452" y="424548"/>
                  </a:lnTo>
                  <a:cubicBezTo>
                    <a:pt x="2441686" y="460848"/>
                    <a:pt x="2401314" y="480236"/>
                    <a:pt x="2355470" y="477954"/>
                  </a:cubicBezTo>
                  <a:cubicBezTo>
                    <a:pt x="2286795" y="472666"/>
                    <a:pt x="2216404" y="496678"/>
                    <a:pt x="2163787" y="549296"/>
                  </a:cubicBezTo>
                  <a:cubicBezTo>
                    <a:pt x="2067002" y="646080"/>
                    <a:pt x="2067002" y="803000"/>
                    <a:pt x="2163786" y="899784"/>
                  </a:cubicBezTo>
                  <a:cubicBezTo>
                    <a:pt x="2260571" y="996569"/>
                    <a:pt x="2417490" y="996568"/>
                    <a:pt x="2514275" y="899784"/>
                  </a:cubicBezTo>
                  <a:cubicBezTo>
                    <a:pt x="2567204" y="846855"/>
                    <a:pt x="2591187" y="775941"/>
                    <a:pt x="2585464" y="706885"/>
                  </a:cubicBezTo>
                  <a:cubicBezTo>
                    <a:pt x="2583459" y="663074"/>
                    <a:pt x="2601433" y="624289"/>
                    <a:pt x="2635137" y="592482"/>
                  </a:cubicBezTo>
                  <a:lnTo>
                    <a:pt x="2648319" y="581072"/>
                  </a:lnTo>
                  <a:cubicBezTo>
                    <a:pt x="2670473" y="563535"/>
                    <a:pt x="2688471" y="554575"/>
                    <a:pt x="2706097" y="551984"/>
                  </a:cubicBezTo>
                  <a:cubicBezTo>
                    <a:pt x="2927022" y="816962"/>
                    <a:pt x="3059766" y="1157921"/>
                    <a:pt x="3059766" y="1529883"/>
                  </a:cubicBezTo>
                  <a:cubicBezTo>
                    <a:pt x="3059766" y="1901751"/>
                    <a:pt x="2927090" y="2242631"/>
                    <a:pt x="2706274" y="2507587"/>
                  </a:cubicBezTo>
                  <a:cubicBezTo>
                    <a:pt x="2691987" y="2507407"/>
                    <a:pt x="2676804" y="2502334"/>
                    <a:pt x="2658687" y="2492344"/>
                  </a:cubicBezTo>
                  <a:lnTo>
                    <a:pt x="2635210" y="2472022"/>
                  </a:lnTo>
                  <a:cubicBezTo>
                    <a:pt x="2598910" y="2439256"/>
                    <a:pt x="2579522" y="2398884"/>
                    <a:pt x="2581804" y="2353040"/>
                  </a:cubicBezTo>
                  <a:cubicBezTo>
                    <a:pt x="2587092" y="2284365"/>
                    <a:pt x="2563080" y="2213974"/>
                    <a:pt x="2510462" y="2161357"/>
                  </a:cubicBezTo>
                  <a:cubicBezTo>
                    <a:pt x="2413678" y="2064572"/>
                    <a:pt x="2256758" y="2064572"/>
                    <a:pt x="2159974" y="2161356"/>
                  </a:cubicBezTo>
                  <a:cubicBezTo>
                    <a:pt x="2063189" y="2258141"/>
                    <a:pt x="2063190" y="2415060"/>
                    <a:pt x="2159974" y="2511845"/>
                  </a:cubicBezTo>
                  <a:cubicBezTo>
                    <a:pt x="2212903" y="2564774"/>
                    <a:pt x="2283817" y="2588757"/>
                    <a:pt x="2352873" y="2583034"/>
                  </a:cubicBezTo>
                  <a:cubicBezTo>
                    <a:pt x="2396684" y="2581029"/>
                    <a:pt x="2435469" y="2599003"/>
                    <a:pt x="2467276" y="2632707"/>
                  </a:cubicBezTo>
                  <a:lnTo>
                    <a:pt x="2478686" y="2645889"/>
                  </a:lnTo>
                  <a:cubicBezTo>
                    <a:pt x="2497029" y="2669060"/>
                    <a:pt x="2505988" y="2687685"/>
                    <a:pt x="2507743" y="2706133"/>
                  </a:cubicBezTo>
                  <a:cubicBezTo>
                    <a:pt x="2242769" y="2927036"/>
                    <a:pt x="1901827" y="3059766"/>
                    <a:pt x="1529883" y="3059766"/>
                  </a:cubicBezTo>
                  <a:cubicBezTo>
                    <a:pt x="1159113" y="3059766"/>
                    <a:pt x="819148" y="2927871"/>
                    <a:pt x="554441" y="2708330"/>
                  </a:cubicBezTo>
                  <a:cubicBezTo>
                    <a:pt x="556276" y="2689962"/>
                    <a:pt x="565237" y="2671397"/>
                    <a:pt x="583501" y="2648326"/>
                  </a:cubicBezTo>
                  <a:lnTo>
                    <a:pt x="594911" y="2635144"/>
                  </a:lnTo>
                  <a:cubicBezTo>
                    <a:pt x="626718" y="2601440"/>
                    <a:pt x="665503" y="2583466"/>
                    <a:pt x="709314" y="2585471"/>
                  </a:cubicBezTo>
                  <a:cubicBezTo>
                    <a:pt x="778370" y="2591194"/>
                    <a:pt x="849284" y="2567211"/>
                    <a:pt x="902213" y="2514282"/>
                  </a:cubicBezTo>
                  <a:cubicBezTo>
                    <a:pt x="998997" y="2417497"/>
                    <a:pt x="998998" y="2260578"/>
                    <a:pt x="902213" y="2163793"/>
                  </a:cubicBezTo>
                  <a:cubicBezTo>
                    <a:pt x="805429" y="2067009"/>
                    <a:pt x="648509" y="2067009"/>
                    <a:pt x="551725" y="2163794"/>
                  </a:cubicBezTo>
                  <a:cubicBezTo>
                    <a:pt x="499107" y="2216411"/>
                    <a:pt x="475095" y="2286802"/>
                    <a:pt x="480383" y="2355477"/>
                  </a:cubicBezTo>
                  <a:cubicBezTo>
                    <a:pt x="482665" y="2401321"/>
                    <a:pt x="463277" y="2441693"/>
                    <a:pt x="426977" y="2474459"/>
                  </a:cubicBezTo>
                  <a:lnTo>
                    <a:pt x="403500" y="2494781"/>
                  </a:lnTo>
                  <a:cubicBezTo>
                    <a:pt x="385303" y="2504814"/>
                    <a:pt x="370067" y="2509888"/>
                    <a:pt x="355729" y="2510049"/>
                  </a:cubicBezTo>
                  <a:cubicBezTo>
                    <a:pt x="133531" y="2244821"/>
                    <a:pt x="0" y="1902946"/>
                    <a:pt x="0" y="1529883"/>
                  </a:cubicBezTo>
                  <a:cubicBezTo>
                    <a:pt x="0" y="1157920"/>
                    <a:pt x="132745" y="816961"/>
                    <a:pt x="353670" y="551983"/>
                  </a:cubicBezTo>
                  <a:cubicBezTo>
                    <a:pt x="371296" y="554574"/>
                    <a:pt x="389294" y="563534"/>
                    <a:pt x="411447" y="581071"/>
                  </a:cubicBezTo>
                  <a:lnTo>
                    <a:pt x="424629" y="592481"/>
                  </a:lnTo>
                  <a:cubicBezTo>
                    <a:pt x="458333" y="624288"/>
                    <a:pt x="476307" y="663073"/>
                    <a:pt x="474302" y="706884"/>
                  </a:cubicBezTo>
                  <a:cubicBezTo>
                    <a:pt x="468579" y="775940"/>
                    <a:pt x="492562" y="846854"/>
                    <a:pt x="545491" y="899783"/>
                  </a:cubicBezTo>
                  <a:cubicBezTo>
                    <a:pt x="642276" y="996567"/>
                    <a:pt x="799195" y="996568"/>
                    <a:pt x="895980" y="899783"/>
                  </a:cubicBezTo>
                  <a:cubicBezTo>
                    <a:pt x="992764" y="802999"/>
                    <a:pt x="992764" y="646079"/>
                    <a:pt x="895979" y="549295"/>
                  </a:cubicBezTo>
                  <a:cubicBezTo>
                    <a:pt x="843362" y="496677"/>
                    <a:pt x="772971" y="472665"/>
                    <a:pt x="704296" y="477953"/>
                  </a:cubicBezTo>
                  <a:cubicBezTo>
                    <a:pt x="658452" y="480235"/>
                    <a:pt x="618080" y="460847"/>
                    <a:pt x="585314" y="424547"/>
                  </a:cubicBezTo>
                  <a:lnTo>
                    <a:pt x="564992" y="401070"/>
                  </a:lnTo>
                  <a:cubicBezTo>
                    <a:pt x="555470" y="383801"/>
                    <a:pt x="550414" y="369197"/>
                    <a:pt x="550021" y="355454"/>
                  </a:cubicBezTo>
                  <a:cubicBezTo>
                    <a:pt x="815216" y="133425"/>
                    <a:pt x="1156968" y="0"/>
                    <a:pt x="152988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sp3d extrusionH="508000" prstMaterial="plastic">
              <a:bevelT w="190500" h="1206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tx1"/>
                  </a:solidFill>
                  <a:latin typeface="Arial Black" pitchFamily="34" charset="0"/>
                </a:rPr>
                <a:t>Медиация</a:t>
              </a:r>
              <a:endParaRPr lang="en-US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 rot="18720000">
            <a:off x="2026600" y="2463110"/>
            <a:ext cx="1505066" cy="913143"/>
          </a:xfrm>
          <a:prstGeom prst="rect">
            <a:avLst/>
          </a:prstGeom>
          <a:noFill/>
          <a:scene3d>
            <a:camera prst="perspectiveContrastingRightFacing" fov="2700000">
              <a:rot lat="238412" lon="365640" rev="614679"/>
            </a:camera>
            <a:lightRig rig="threePt" dir="t"/>
          </a:scene3d>
        </p:spPr>
        <p:txBody>
          <a:bodyPr spcFirstLastPara="1" wrap="none">
            <a:prstTxWarp prst="textArchUp">
              <a:avLst>
                <a:gd name="adj" fmla="val 10799393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компромисс</a:t>
            </a: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 rot="2700000">
            <a:off x="1844489" y="4230194"/>
            <a:ext cx="2934363" cy="629888"/>
          </a:xfrm>
          <a:prstGeom prst="rect">
            <a:avLst/>
          </a:prstGeom>
          <a:noFill/>
          <a:scene3d>
            <a:camera prst="perspectiveContrastingRightFacing" fov="2700000">
              <a:rot lat="238412" lon="365640" rev="614679"/>
            </a:camera>
            <a:lightRig rig="threePt" dir="t"/>
          </a:scene3d>
        </p:spPr>
        <p:txBody>
          <a:bodyPr spcFirstLastPara="1" wrap="none">
            <a:prstTxWarp prst="textArchDown">
              <a:avLst>
                <a:gd name="adj" fmla="val 89835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Удобство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rPr>
              <a:t> гарантированность</a:t>
            </a:r>
            <a:endParaRPr lang="en-US" sz="2400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 rot="18420000">
            <a:off x="3962506" y="4013597"/>
            <a:ext cx="2113199" cy="895140"/>
          </a:xfrm>
          <a:prstGeom prst="rect">
            <a:avLst/>
          </a:prstGeom>
          <a:noFill/>
          <a:scene3d>
            <a:camera prst="perspectiveContrastingRightFacing" fov="2700000">
              <a:rot lat="128711" lon="956398" rev="646286"/>
            </a:camera>
            <a:lightRig rig="threePt" dir="t"/>
          </a:scene3d>
        </p:spPr>
        <p:txBody>
          <a:bodyPr spcFirstLastPara="1" wrap="none">
            <a:prstTxWarp prst="textArchDown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сотрудничество</a:t>
            </a:r>
            <a:endParaRPr lang="en-US" sz="2400" b="1" dirty="0"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 rot="2820000">
            <a:off x="4102515" y="1543031"/>
            <a:ext cx="1958407" cy="913414"/>
          </a:xfrm>
          <a:prstGeom prst="rect">
            <a:avLst/>
          </a:prstGeom>
          <a:noFill/>
          <a:scene3d>
            <a:camera prst="perspectiveContrastingRightFacing" fov="2700000">
              <a:rot lat="238412" lon="365640" rev="614679"/>
            </a:camera>
            <a:lightRig rig="threePt" dir="t"/>
          </a:scene3d>
        </p:spPr>
        <p:txBody>
          <a:bodyPr spcFirstLastPara="1" wrap="none">
            <a:prstTxWarp prst="textArchUp">
              <a:avLst>
                <a:gd name="adj" fmla="val 9935011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  <a:cs typeface="+mn-cs"/>
              </a:rPr>
              <a:t>экономия</a:t>
            </a:r>
            <a:endParaRPr lang="en-US" sz="3200" b="1" dirty="0">
              <a:latin typeface="+mn-lt"/>
              <a:cs typeface="+mn-cs"/>
            </a:endParaRPr>
          </a:p>
        </p:txBody>
      </p:sp>
      <p:sp>
        <p:nvSpPr>
          <p:cNvPr id="1229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 применения медиации</a:t>
            </a:r>
            <a:endParaRPr lang="uk-UA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298" name="TextBox 18"/>
          <p:cNvSpPr txBox="1">
            <a:spLocks noChangeArrowheads="1"/>
          </p:cNvSpPr>
          <p:nvPr/>
        </p:nvSpPr>
        <p:spPr bwMode="auto">
          <a:xfrm>
            <a:off x="6973888" y="1284288"/>
            <a:ext cx="20621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/>
              <a:t>Минимальные материальные и временные потери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8888" y="5557838"/>
            <a:ext cx="5715000" cy="67945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9613" y="1274763"/>
            <a:ext cx="4778375" cy="4664075"/>
            <a:chOff x="2308905" y="990600"/>
            <a:chExt cx="5471539" cy="5342144"/>
          </a:xfrm>
        </p:grpSpPr>
        <p:grpSp>
          <p:nvGrpSpPr>
            <p:cNvPr id="3" name="Group 3"/>
            <p:cNvGrpSpPr/>
            <p:nvPr/>
          </p:nvGrpSpPr>
          <p:grpSpPr>
            <a:xfrm>
              <a:off x="2308905" y="990600"/>
              <a:ext cx="5471539" cy="5342144"/>
              <a:chOff x="2252833" y="1267124"/>
              <a:chExt cx="5471538" cy="5342144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5463722" y="4348619"/>
                <a:ext cx="2260643" cy="2260655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solidFill>
                <a:srgbClr val="F8D50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2252833" y="1267124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2253979" y="3638648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b="1" dirty="0">
                    <a:solidFill>
                      <a:schemeClr val="tx1"/>
                    </a:solidFill>
                    <a:latin typeface="Arial Black" pitchFamily="34" charset="0"/>
                  </a:rPr>
                  <a:t>Медиация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2629941" y="2471453"/>
              <a:ext cx="2049528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компромисс</a:t>
              </a:r>
              <a:endParaRPr lang="en-US" sz="2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2368287" y="3944488"/>
              <a:ext cx="2742990" cy="968376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Down">
                <a:avLst>
                  <a:gd name="adj" fmla="val 21323290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Удобство ,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 гарантированность</a:t>
              </a:r>
              <a:endParaRPr lang="en-US" sz="36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8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5462201" y="4434271"/>
              <a:ext cx="217536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spcFirstLastPara="1" wrap="none">
              <a:prstTxWarp prst="textArchDown">
                <a:avLst/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+mn-lt"/>
                  <a:cs typeface="+mn-cs"/>
                </a:rPr>
                <a:t>сотрудничество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3930377" y="1949458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latin typeface="+mn-lt"/>
                  <a:cs typeface="+mn-cs"/>
                </a:rPr>
                <a:t>экономия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3318" name="TextBox 18"/>
          <p:cNvSpPr txBox="1">
            <a:spLocks noChangeArrowheads="1"/>
          </p:cNvSpPr>
          <p:nvPr/>
        </p:nvSpPr>
        <p:spPr bwMode="auto">
          <a:xfrm>
            <a:off x="6227763" y="1304925"/>
            <a:ext cx="2062162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/>
              <a:t>Минимальные материальные и временные потери</a:t>
            </a:r>
          </a:p>
        </p:txBody>
      </p:sp>
      <p:sp>
        <p:nvSpPr>
          <p:cNvPr id="13319" name="TextBox 22"/>
          <p:cNvSpPr txBox="1">
            <a:spLocks noChangeArrowheads="1"/>
          </p:cNvSpPr>
          <p:nvPr/>
        </p:nvSpPr>
        <p:spPr bwMode="auto">
          <a:xfrm>
            <a:off x="6594475" y="3460750"/>
            <a:ext cx="24415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Каждая из сторон в выигрыше, путем сотрудничества удовлетворяются интересы каждого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 применения медиации</a:t>
            </a:r>
            <a:endParaRPr lang="uk-UA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58888" y="5610225"/>
            <a:ext cx="5715000" cy="67945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35150" y="1284288"/>
            <a:ext cx="4813300" cy="5016500"/>
            <a:chOff x="1430445" y="990600"/>
            <a:chExt cx="5511913" cy="5744130"/>
          </a:xfrm>
        </p:grpSpPr>
        <p:grpSp>
          <p:nvGrpSpPr>
            <p:cNvPr id="3" name="Group 3"/>
            <p:cNvGrpSpPr/>
            <p:nvPr/>
          </p:nvGrpSpPr>
          <p:grpSpPr>
            <a:xfrm>
              <a:off x="1430445" y="990600"/>
              <a:ext cx="5511913" cy="5158700"/>
              <a:chOff x="1374373" y="1267124"/>
              <a:chExt cx="5511913" cy="5158700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4625636" y="3637490"/>
                <a:ext cx="2260644" cy="2260652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2252833" y="1267124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1373220" y="4163897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b="1" dirty="0">
                    <a:solidFill>
                      <a:schemeClr val="tx1"/>
                    </a:solidFill>
                    <a:latin typeface="Arial Black" pitchFamily="34" charset="0"/>
                  </a:rPr>
                  <a:t>Медиация</a:t>
                </a:r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2473747" y="2185477"/>
              <a:ext cx="1723549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компромисс</a:t>
              </a:r>
              <a:endPara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1237162" y="4608089"/>
              <a:ext cx="3481636" cy="77164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Down">
                <a:avLst>
                  <a:gd name="adj" fmla="val 21036355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Удобство</a:t>
              </a:r>
              <a:r>
                <a:rPr lang="ru-RU" sz="32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гарантированност</a:t>
              </a:r>
              <a:r>
                <a:rPr lang="ru-RU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ь</a:t>
              </a:r>
              <a:endParaRPr lang="en-US" sz="24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4351923" y="3669025"/>
              <a:ext cx="2307868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spcFirstLastPara="1" wrap="none">
              <a:prstTxWarp prst="textArchDown">
                <a:avLst/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сотрудничество</a:t>
              </a:r>
              <a:endPara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3930380" y="2076133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latin typeface="+mn-lt"/>
                  <a:cs typeface="+mn-cs"/>
                </a:rPr>
                <a:t>экономия</a:t>
              </a:r>
              <a:endParaRPr lang="en-US" sz="3200" b="1" dirty="0">
                <a:latin typeface="+mn-lt"/>
                <a:cs typeface="+mn-cs"/>
              </a:endParaRPr>
            </a:p>
          </p:txBody>
        </p:sp>
      </p:grpSp>
      <p:sp>
        <p:nvSpPr>
          <p:cNvPr id="14342" name="TextBox 18"/>
          <p:cNvSpPr txBox="1">
            <a:spLocks noChangeArrowheads="1"/>
          </p:cNvSpPr>
          <p:nvPr/>
        </p:nvSpPr>
        <p:spPr bwMode="auto">
          <a:xfrm>
            <a:off x="6973888" y="1284288"/>
            <a:ext cx="20621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/>
              <a:t>Минимальные материальные и временные потери</a:t>
            </a:r>
          </a:p>
        </p:txBody>
      </p:sp>
      <p:sp>
        <p:nvSpPr>
          <p:cNvPr id="14343" name="TextBox 19"/>
          <p:cNvSpPr txBox="1">
            <a:spLocks noChangeArrowheads="1"/>
          </p:cNvSpPr>
          <p:nvPr/>
        </p:nvSpPr>
        <p:spPr bwMode="auto">
          <a:xfrm>
            <a:off x="6594475" y="3460750"/>
            <a:ext cx="24415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Каждая из сторон в выигрыше, путем сотрудничества удовлетворяются интересы каждого </a:t>
            </a:r>
          </a:p>
        </p:txBody>
      </p:sp>
      <p:sp>
        <p:nvSpPr>
          <p:cNvPr id="14344" name="TextBox 20"/>
          <p:cNvSpPr txBox="1">
            <a:spLocks noChangeArrowheads="1"/>
          </p:cNvSpPr>
          <p:nvPr/>
        </p:nvSpPr>
        <p:spPr bwMode="auto">
          <a:xfrm>
            <a:off x="112713" y="5124450"/>
            <a:ext cx="32607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Высокая </a:t>
            </a:r>
          </a:p>
          <a:p>
            <a:r>
              <a:rPr lang="ru-RU" sz="2000" b="1"/>
              <a:t>вероятность </a:t>
            </a:r>
          </a:p>
          <a:p>
            <a:r>
              <a:rPr lang="ru-RU" sz="2000" b="1"/>
              <a:t>исполнения, </a:t>
            </a:r>
          </a:p>
          <a:p>
            <a:r>
              <a:rPr lang="ru-RU" sz="2000" b="1"/>
              <a:t>не подлежит обжалованию</a:t>
            </a: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6038" y="-100013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 применения медиации</a:t>
            </a:r>
            <a:endParaRPr lang="uk-UA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1260475" y="5610225"/>
            <a:ext cx="5715000" cy="67945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64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" lastClr="FFFFFF"/>
              </a:solidFill>
              <a:latin typeface="Calibri"/>
              <a:cs typeface="+mn-cs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06575" y="620713"/>
            <a:ext cx="4841875" cy="4710112"/>
            <a:chOff x="1396418" y="230142"/>
            <a:chExt cx="5545940" cy="5393909"/>
          </a:xfrm>
        </p:grpSpPr>
        <p:grpSp>
          <p:nvGrpSpPr>
            <p:cNvPr id="3" name="Group 3"/>
            <p:cNvGrpSpPr/>
            <p:nvPr/>
          </p:nvGrpSpPr>
          <p:grpSpPr>
            <a:xfrm>
              <a:off x="1396418" y="230142"/>
              <a:ext cx="5545940" cy="5393909"/>
              <a:chOff x="1340346" y="506666"/>
              <a:chExt cx="5545940" cy="5393909"/>
            </a:xfrm>
            <a:scene3d>
              <a:camera prst="perspectiveRelaxed" fov="4800000">
                <a:rot lat="20706000" lon="20220000" rev="882000"/>
              </a:camera>
              <a:lightRig rig="threePt" dir="t">
                <a:rot lat="0" lon="0" rev="15000000"/>
              </a:lightRig>
            </a:scene3d>
          </p:grpSpPr>
          <p:sp>
            <p:nvSpPr>
              <p:cNvPr id="9" name="Oval 2"/>
              <p:cNvSpPr/>
              <p:nvPr/>
            </p:nvSpPr>
            <p:spPr>
              <a:xfrm>
                <a:off x="4625634" y="1267124"/>
                <a:ext cx="2260652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2" h="2260642">
                    <a:moveTo>
                      <a:pt x="0" y="0"/>
                    </a:moveTo>
                    <a:cubicBezTo>
                      <a:pt x="1243371" y="11781"/>
                      <a:pt x="2248869" y="1017272"/>
                      <a:pt x="2260652" y="2260642"/>
                    </a:cubicBezTo>
                    <a:lnTo>
                      <a:pt x="1498836" y="2260642"/>
                    </a:lnTo>
                    <a:cubicBezTo>
                      <a:pt x="1494318" y="1915818"/>
                      <a:pt x="1374410" y="1598825"/>
                      <a:pt x="1174825" y="1347204"/>
                    </a:cubicBezTo>
                    <a:cubicBezTo>
                      <a:pt x="1133996" y="1332086"/>
                      <a:pt x="1106383" y="1333065"/>
                      <a:pt x="1062361" y="1367914"/>
                    </a:cubicBezTo>
                    <a:lnTo>
                      <a:pt x="1049179" y="1379324"/>
                    </a:lnTo>
                    <a:cubicBezTo>
                      <a:pt x="1015475" y="1411131"/>
                      <a:pt x="997501" y="1449916"/>
                      <a:pt x="999506" y="1493727"/>
                    </a:cubicBezTo>
                    <a:cubicBezTo>
                      <a:pt x="1005229" y="1562783"/>
                      <a:pt x="981246" y="1633697"/>
                      <a:pt x="928317" y="1686626"/>
                    </a:cubicBezTo>
                    <a:cubicBezTo>
                      <a:pt x="831532" y="1783410"/>
                      <a:pt x="674613" y="1783411"/>
                      <a:pt x="577828" y="1686626"/>
                    </a:cubicBezTo>
                    <a:cubicBezTo>
                      <a:pt x="481044" y="1589842"/>
                      <a:pt x="481044" y="1432922"/>
                      <a:pt x="577829" y="1336138"/>
                    </a:cubicBezTo>
                    <a:cubicBezTo>
                      <a:pt x="630446" y="1283520"/>
                      <a:pt x="700837" y="1259508"/>
                      <a:pt x="769512" y="1264796"/>
                    </a:cubicBezTo>
                    <a:cubicBezTo>
                      <a:pt x="815356" y="1267078"/>
                      <a:pt x="855728" y="1247690"/>
                      <a:pt x="888494" y="1211390"/>
                    </a:cubicBezTo>
                    <a:lnTo>
                      <a:pt x="908816" y="1187913"/>
                    </a:lnTo>
                    <a:cubicBezTo>
                      <a:pt x="932421" y="1145103"/>
                      <a:pt x="928577" y="1118677"/>
                      <a:pt x="909040" y="1082585"/>
                    </a:cubicBezTo>
                    <a:cubicBezTo>
                      <a:pt x="658225" y="884883"/>
                      <a:pt x="342873" y="766296"/>
                      <a:pt x="0" y="76180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0" name="Oval 2"/>
              <p:cNvSpPr/>
              <p:nvPr/>
            </p:nvSpPr>
            <p:spPr>
              <a:xfrm rot="5400000">
                <a:off x="4625636" y="3637490"/>
                <a:ext cx="2260644" cy="2260652"/>
              </a:xfrm>
              <a:custGeom>
                <a:avLst/>
                <a:gdLst/>
                <a:ahLst/>
                <a:cxnLst/>
                <a:rect l="l" t="t" r="r" b="b"/>
                <a:pathLst>
                  <a:path w="2260644" h="2260652">
                    <a:moveTo>
                      <a:pt x="0" y="761810"/>
                    </a:moveTo>
                    <a:lnTo>
                      <a:pt x="0" y="0"/>
                    </a:lnTo>
                    <a:cubicBezTo>
                      <a:pt x="1243372" y="11782"/>
                      <a:pt x="2248863" y="1017281"/>
                      <a:pt x="2260644" y="2260652"/>
                    </a:cubicBezTo>
                    <a:lnTo>
                      <a:pt x="1498837" y="2260652"/>
                    </a:lnTo>
                    <a:cubicBezTo>
                      <a:pt x="1494318" y="1915827"/>
                      <a:pt x="1374410" y="1598834"/>
                      <a:pt x="1174825" y="1347212"/>
                    </a:cubicBezTo>
                    <a:cubicBezTo>
                      <a:pt x="1133996" y="1332094"/>
                      <a:pt x="1106383" y="1333073"/>
                      <a:pt x="1062361" y="1367922"/>
                    </a:cubicBezTo>
                    <a:lnTo>
                      <a:pt x="1049179" y="1379332"/>
                    </a:lnTo>
                    <a:cubicBezTo>
                      <a:pt x="1015475" y="1411139"/>
                      <a:pt x="997501" y="1449924"/>
                      <a:pt x="999506" y="1493735"/>
                    </a:cubicBezTo>
                    <a:cubicBezTo>
                      <a:pt x="1005229" y="1562791"/>
                      <a:pt x="981246" y="1633705"/>
                      <a:pt x="928317" y="1686634"/>
                    </a:cubicBezTo>
                    <a:cubicBezTo>
                      <a:pt x="831532" y="1783418"/>
                      <a:pt x="674613" y="1783419"/>
                      <a:pt x="577828" y="1686634"/>
                    </a:cubicBezTo>
                    <a:cubicBezTo>
                      <a:pt x="481044" y="1589850"/>
                      <a:pt x="481044" y="1432930"/>
                      <a:pt x="577829" y="1336146"/>
                    </a:cubicBezTo>
                    <a:cubicBezTo>
                      <a:pt x="630446" y="1283528"/>
                      <a:pt x="700837" y="1259516"/>
                      <a:pt x="769512" y="1264804"/>
                    </a:cubicBezTo>
                    <a:cubicBezTo>
                      <a:pt x="815356" y="1267086"/>
                      <a:pt x="855728" y="1247698"/>
                      <a:pt x="888494" y="1211398"/>
                    </a:cubicBezTo>
                    <a:lnTo>
                      <a:pt x="908816" y="1187921"/>
                    </a:lnTo>
                    <a:cubicBezTo>
                      <a:pt x="932421" y="1145111"/>
                      <a:pt x="928577" y="1118685"/>
                      <a:pt x="909040" y="1082593"/>
                    </a:cubicBezTo>
                    <a:cubicBezTo>
                      <a:pt x="658225" y="884891"/>
                      <a:pt x="342873" y="766304"/>
                      <a:pt x="0" y="76181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1" name="Oval 2"/>
              <p:cNvSpPr/>
              <p:nvPr/>
            </p:nvSpPr>
            <p:spPr>
              <a:xfrm flipH="1">
                <a:off x="1340346" y="506666"/>
                <a:ext cx="2260651" cy="2260642"/>
              </a:xfrm>
              <a:custGeom>
                <a:avLst/>
                <a:gdLst/>
                <a:ahLst/>
                <a:cxnLst/>
                <a:rect l="l" t="t" r="r" b="b"/>
                <a:pathLst>
                  <a:path w="2260651" h="2260642">
                    <a:moveTo>
                      <a:pt x="0" y="0"/>
                    </a:moveTo>
                    <a:lnTo>
                      <a:pt x="0" y="761802"/>
                    </a:lnTo>
                    <a:cubicBezTo>
                      <a:pt x="342873" y="766296"/>
                      <a:pt x="658224" y="884884"/>
                      <a:pt x="909039" y="1082585"/>
                    </a:cubicBezTo>
                    <a:cubicBezTo>
                      <a:pt x="928576" y="1118677"/>
                      <a:pt x="932420" y="1145103"/>
                      <a:pt x="908815" y="1187913"/>
                    </a:cubicBezTo>
                    <a:lnTo>
                      <a:pt x="888493" y="1211390"/>
                    </a:lnTo>
                    <a:cubicBezTo>
                      <a:pt x="855727" y="1247690"/>
                      <a:pt x="815355" y="1267078"/>
                      <a:pt x="769511" y="1264796"/>
                    </a:cubicBezTo>
                    <a:cubicBezTo>
                      <a:pt x="700836" y="1259508"/>
                      <a:pt x="630445" y="1283520"/>
                      <a:pt x="577828" y="1336138"/>
                    </a:cubicBezTo>
                    <a:cubicBezTo>
                      <a:pt x="481043" y="1432922"/>
                      <a:pt x="481043" y="1589842"/>
                      <a:pt x="577827" y="1686626"/>
                    </a:cubicBezTo>
                    <a:cubicBezTo>
                      <a:pt x="674612" y="1783411"/>
                      <a:pt x="831531" y="1783410"/>
                      <a:pt x="928316" y="1686626"/>
                    </a:cubicBezTo>
                    <a:cubicBezTo>
                      <a:pt x="981245" y="1633697"/>
                      <a:pt x="1005228" y="1562783"/>
                      <a:pt x="999505" y="1493727"/>
                    </a:cubicBezTo>
                    <a:cubicBezTo>
                      <a:pt x="997500" y="1449916"/>
                      <a:pt x="1015474" y="1411131"/>
                      <a:pt x="1049178" y="1379324"/>
                    </a:cubicBezTo>
                    <a:lnTo>
                      <a:pt x="1062360" y="1367914"/>
                    </a:lnTo>
                    <a:cubicBezTo>
                      <a:pt x="1106382" y="1333065"/>
                      <a:pt x="1133995" y="1332086"/>
                      <a:pt x="1174824" y="1347204"/>
                    </a:cubicBezTo>
                    <a:cubicBezTo>
                      <a:pt x="1374409" y="1598825"/>
                      <a:pt x="1494317" y="1915818"/>
                      <a:pt x="1498835" y="2260642"/>
                    </a:cubicBezTo>
                    <a:lnTo>
                      <a:pt x="2260651" y="2260642"/>
                    </a:lnTo>
                    <a:cubicBezTo>
                      <a:pt x="2248868" y="1017273"/>
                      <a:pt x="1243371" y="11782"/>
                      <a:pt x="0" y="0"/>
                    </a:cubicBezTo>
                    <a:close/>
                  </a:path>
                </a:pathLst>
              </a:custGeom>
              <a:solidFill>
                <a:srgbClr val="F72525"/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</p:txBody>
          </p:sp>
          <p:sp>
            <p:nvSpPr>
              <p:cNvPr id="12" name="Oval 2"/>
              <p:cNvSpPr/>
              <p:nvPr/>
            </p:nvSpPr>
            <p:spPr>
              <a:xfrm rot="16200000" flipH="1">
                <a:off x="2253979" y="3638648"/>
                <a:ext cx="2263080" cy="2260773"/>
              </a:xfrm>
              <a:custGeom>
                <a:avLst/>
                <a:gdLst/>
                <a:ahLst/>
                <a:cxnLst/>
                <a:rect l="l" t="t" r="r" b="b"/>
                <a:pathLst>
                  <a:path w="2263080" h="2260773">
                    <a:moveTo>
                      <a:pt x="0" y="0"/>
                    </a:moveTo>
                    <a:lnTo>
                      <a:pt x="0" y="761829"/>
                    </a:lnTo>
                    <a:cubicBezTo>
                      <a:pt x="343814" y="765864"/>
                      <a:pt x="660067" y="884545"/>
                      <a:pt x="911476" y="1082715"/>
                    </a:cubicBezTo>
                    <a:cubicBezTo>
                      <a:pt x="931013" y="1118807"/>
                      <a:pt x="934857" y="1145233"/>
                      <a:pt x="911252" y="1188043"/>
                    </a:cubicBezTo>
                    <a:lnTo>
                      <a:pt x="890930" y="1211520"/>
                    </a:lnTo>
                    <a:cubicBezTo>
                      <a:pt x="858164" y="1247820"/>
                      <a:pt x="817792" y="1267208"/>
                      <a:pt x="771948" y="1264926"/>
                    </a:cubicBezTo>
                    <a:cubicBezTo>
                      <a:pt x="703273" y="1259638"/>
                      <a:pt x="632882" y="1283650"/>
                      <a:pt x="580265" y="1336268"/>
                    </a:cubicBezTo>
                    <a:cubicBezTo>
                      <a:pt x="483480" y="1433052"/>
                      <a:pt x="483480" y="1589972"/>
                      <a:pt x="580264" y="1686756"/>
                    </a:cubicBezTo>
                    <a:cubicBezTo>
                      <a:pt x="677049" y="1783541"/>
                      <a:pt x="833968" y="1783540"/>
                      <a:pt x="930753" y="1686756"/>
                    </a:cubicBezTo>
                    <a:cubicBezTo>
                      <a:pt x="983682" y="1633827"/>
                      <a:pt x="1007665" y="1562913"/>
                      <a:pt x="1001942" y="1493857"/>
                    </a:cubicBezTo>
                    <a:cubicBezTo>
                      <a:pt x="999937" y="1450046"/>
                      <a:pt x="1017911" y="1411261"/>
                      <a:pt x="1051615" y="1379454"/>
                    </a:cubicBezTo>
                    <a:lnTo>
                      <a:pt x="1064797" y="1368044"/>
                    </a:lnTo>
                    <a:cubicBezTo>
                      <a:pt x="1108819" y="1333195"/>
                      <a:pt x="1136432" y="1332216"/>
                      <a:pt x="1177261" y="1347334"/>
                    </a:cubicBezTo>
                    <a:cubicBezTo>
                      <a:pt x="1376846" y="1598955"/>
                      <a:pt x="1496754" y="1915948"/>
                      <a:pt x="1501272" y="2260773"/>
                    </a:cubicBezTo>
                    <a:lnTo>
                      <a:pt x="2263080" y="2260773"/>
                    </a:lnTo>
                    <a:cubicBezTo>
                      <a:pt x="2251291" y="1016590"/>
                      <a:pt x="1244493" y="10590"/>
                      <a:pt x="0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/>
              </a:p>
            </p:txBody>
          </p:sp>
          <p:sp>
            <p:nvSpPr>
              <p:cNvPr id="13" name="Oval 24"/>
              <p:cNvSpPr>
                <a:spLocks noChangeAspect="1"/>
              </p:cNvSpPr>
              <p:nvPr/>
            </p:nvSpPr>
            <p:spPr>
              <a:xfrm>
                <a:off x="3039676" y="2053966"/>
                <a:ext cx="3059766" cy="3059766"/>
              </a:xfrm>
              <a:custGeom>
                <a:avLst/>
                <a:gdLst/>
                <a:ahLst/>
                <a:cxnLst/>
                <a:rect l="l" t="t" r="r" b="b"/>
                <a:pathLst>
                  <a:path w="3059766" h="3059766">
                    <a:moveTo>
                      <a:pt x="1529883" y="0"/>
                    </a:moveTo>
                    <a:cubicBezTo>
                      <a:pt x="1902799" y="0"/>
                      <a:pt x="2244551" y="133425"/>
                      <a:pt x="2509745" y="355454"/>
                    </a:cubicBezTo>
                    <a:cubicBezTo>
                      <a:pt x="2509352" y="369197"/>
                      <a:pt x="2504297" y="383801"/>
                      <a:pt x="2494774" y="401071"/>
                    </a:cubicBezTo>
                    <a:lnTo>
                      <a:pt x="2474452" y="424548"/>
                    </a:lnTo>
                    <a:cubicBezTo>
                      <a:pt x="2441686" y="460848"/>
                      <a:pt x="2401314" y="480236"/>
                      <a:pt x="2355470" y="477954"/>
                    </a:cubicBezTo>
                    <a:cubicBezTo>
                      <a:pt x="2286795" y="472666"/>
                      <a:pt x="2216404" y="496678"/>
                      <a:pt x="2163787" y="549296"/>
                    </a:cubicBezTo>
                    <a:cubicBezTo>
                      <a:pt x="2067002" y="646080"/>
                      <a:pt x="2067002" y="803000"/>
                      <a:pt x="2163786" y="899784"/>
                    </a:cubicBezTo>
                    <a:cubicBezTo>
                      <a:pt x="2260571" y="996569"/>
                      <a:pt x="2417490" y="996568"/>
                      <a:pt x="2514275" y="899784"/>
                    </a:cubicBezTo>
                    <a:cubicBezTo>
                      <a:pt x="2567204" y="846855"/>
                      <a:pt x="2591187" y="775941"/>
                      <a:pt x="2585464" y="706885"/>
                    </a:cubicBezTo>
                    <a:cubicBezTo>
                      <a:pt x="2583459" y="663074"/>
                      <a:pt x="2601433" y="624289"/>
                      <a:pt x="2635137" y="592482"/>
                    </a:cubicBezTo>
                    <a:lnTo>
                      <a:pt x="2648319" y="581072"/>
                    </a:lnTo>
                    <a:cubicBezTo>
                      <a:pt x="2670473" y="563535"/>
                      <a:pt x="2688471" y="554575"/>
                      <a:pt x="2706097" y="551984"/>
                    </a:cubicBezTo>
                    <a:cubicBezTo>
                      <a:pt x="2927022" y="816962"/>
                      <a:pt x="3059766" y="1157921"/>
                      <a:pt x="3059766" y="1529883"/>
                    </a:cubicBezTo>
                    <a:cubicBezTo>
                      <a:pt x="3059766" y="1901751"/>
                      <a:pt x="2927090" y="2242631"/>
                      <a:pt x="2706274" y="2507587"/>
                    </a:cubicBezTo>
                    <a:cubicBezTo>
                      <a:pt x="2691987" y="2507407"/>
                      <a:pt x="2676804" y="2502334"/>
                      <a:pt x="2658687" y="2492344"/>
                    </a:cubicBezTo>
                    <a:lnTo>
                      <a:pt x="2635210" y="2472022"/>
                    </a:lnTo>
                    <a:cubicBezTo>
                      <a:pt x="2598910" y="2439256"/>
                      <a:pt x="2579522" y="2398884"/>
                      <a:pt x="2581804" y="2353040"/>
                    </a:cubicBezTo>
                    <a:cubicBezTo>
                      <a:pt x="2587092" y="2284365"/>
                      <a:pt x="2563080" y="2213974"/>
                      <a:pt x="2510462" y="2161357"/>
                    </a:cubicBezTo>
                    <a:cubicBezTo>
                      <a:pt x="2413678" y="2064572"/>
                      <a:pt x="2256758" y="2064572"/>
                      <a:pt x="2159974" y="2161356"/>
                    </a:cubicBezTo>
                    <a:cubicBezTo>
                      <a:pt x="2063189" y="2258141"/>
                      <a:pt x="2063190" y="2415060"/>
                      <a:pt x="2159974" y="2511845"/>
                    </a:cubicBezTo>
                    <a:cubicBezTo>
                      <a:pt x="2212903" y="2564774"/>
                      <a:pt x="2283817" y="2588757"/>
                      <a:pt x="2352873" y="2583034"/>
                    </a:cubicBezTo>
                    <a:cubicBezTo>
                      <a:pt x="2396684" y="2581029"/>
                      <a:pt x="2435469" y="2599003"/>
                      <a:pt x="2467276" y="2632707"/>
                    </a:cubicBezTo>
                    <a:lnTo>
                      <a:pt x="2478686" y="2645889"/>
                    </a:lnTo>
                    <a:cubicBezTo>
                      <a:pt x="2497029" y="2669060"/>
                      <a:pt x="2505988" y="2687685"/>
                      <a:pt x="2507743" y="2706133"/>
                    </a:cubicBezTo>
                    <a:cubicBezTo>
                      <a:pt x="2242769" y="2927036"/>
                      <a:pt x="1901827" y="3059766"/>
                      <a:pt x="1529883" y="3059766"/>
                    </a:cubicBezTo>
                    <a:cubicBezTo>
                      <a:pt x="1159113" y="3059766"/>
                      <a:pt x="819148" y="2927871"/>
                      <a:pt x="554441" y="2708330"/>
                    </a:cubicBezTo>
                    <a:cubicBezTo>
                      <a:pt x="556276" y="2689962"/>
                      <a:pt x="565237" y="2671397"/>
                      <a:pt x="583501" y="2648326"/>
                    </a:cubicBezTo>
                    <a:lnTo>
                      <a:pt x="594911" y="2635144"/>
                    </a:lnTo>
                    <a:cubicBezTo>
                      <a:pt x="626718" y="2601440"/>
                      <a:pt x="665503" y="2583466"/>
                      <a:pt x="709314" y="2585471"/>
                    </a:cubicBezTo>
                    <a:cubicBezTo>
                      <a:pt x="778370" y="2591194"/>
                      <a:pt x="849284" y="2567211"/>
                      <a:pt x="902213" y="2514282"/>
                    </a:cubicBezTo>
                    <a:cubicBezTo>
                      <a:pt x="998997" y="2417497"/>
                      <a:pt x="998998" y="2260578"/>
                      <a:pt x="902213" y="2163793"/>
                    </a:cubicBezTo>
                    <a:cubicBezTo>
                      <a:pt x="805429" y="2067009"/>
                      <a:pt x="648509" y="2067009"/>
                      <a:pt x="551725" y="2163794"/>
                    </a:cubicBezTo>
                    <a:cubicBezTo>
                      <a:pt x="499107" y="2216411"/>
                      <a:pt x="475095" y="2286802"/>
                      <a:pt x="480383" y="2355477"/>
                    </a:cubicBezTo>
                    <a:cubicBezTo>
                      <a:pt x="482665" y="2401321"/>
                      <a:pt x="463277" y="2441693"/>
                      <a:pt x="426977" y="2474459"/>
                    </a:cubicBezTo>
                    <a:lnTo>
                      <a:pt x="403500" y="2494781"/>
                    </a:lnTo>
                    <a:cubicBezTo>
                      <a:pt x="385303" y="2504814"/>
                      <a:pt x="370067" y="2509888"/>
                      <a:pt x="355729" y="2510049"/>
                    </a:cubicBezTo>
                    <a:cubicBezTo>
                      <a:pt x="133531" y="2244821"/>
                      <a:pt x="0" y="1902946"/>
                      <a:pt x="0" y="1529883"/>
                    </a:cubicBezTo>
                    <a:cubicBezTo>
                      <a:pt x="0" y="1157920"/>
                      <a:pt x="132745" y="816961"/>
                      <a:pt x="353670" y="551983"/>
                    </a:cubicBezTo>
                    <a:cubicBezTo>
                      <a:pt x="371296" y="554574"/>
                      <a:pt x="389294" y="563534"/>
                      <a:pt x="411447" y="581071"/>
                    </a:cubicBezTo>
                    <a:lnTo>
                      <a:pt x="424629" y="592481"/>
                    </a:lnTo>
                    <a:cubicBezTo>
                      <a:pt x="458333" y="624288"/>
                      <a:pt x="476307" y="663073"/>
                      <a:pt x="474302" y="706884"/>
                    </a:cubicBezTo>
                    <a:cubicBezTo>
                      <a:pt x="468579" y="775940"/>
                      <a:pt x="492562" y="846854"/>
                      <a:pt x="545491" y="899783"/>
                    </a:cubicBezTo>
                    <a:cubicBezTo>
                      <a:pt x="642276" y="996567"/>
                      <a:pt x="799195" y="996568"/>
                      <a:pt x="895980" y="899783"/>
                    </a:cubicBezTo>
                    <a:cubicBezTo>
                      <a:pt x="992764" y="802999"/>
                      <a:pt x="992764" y="646079"/>
                      <a:pt x="895979" y="549295"/>
                    </a:cubicBezTo>
                    <a:cubicBezTo>
                      <a:pt x="843362" y="496677"/>
                      <a:pt x="772971" y="472665"/>
                      <a:pt x="704296" y="477953"/>
                    </a:cubicBezTo>
                    <a:cubicBezTo>
                      <a:pt x="658452" y="480235"/>
                      <a:pt x="618080" y="460847"/>
                      <a:pt x="585314" y="424547"/>
                    </a:cubicBezTo>
                    <a:lnTo>
                      <a:pt x="564992" y="401070"/>
                    </a:lnTo>
                    <a:cubicBezTo>
                      <a:pt x="555470" y="383801"/>
                      <a:pt x="550414" y="369197"/>
                      <a:pt x="550021" y="355454"/>
                    </a:cubicBezTo>
                    <a:cubicBezTo>
                      <a:pt x="815216" y="133425"/>
                      <a:pt x="1156968" y="0"/>
                      <a:pt x="1529883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sp3d extrusionH="508000" prstMaterial="plastic">
                <a:bevelT w="190500" h="1206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b="1" dirty="0">
                    <a:solidFill>
                      <a:schemeClr val="tx1"/>
                    </a:solidFill>
                    <a:latin typeface="Arial Black" pitchFamily="34" charset="0"/>
                  </a:rPr>
                  <a:t>Медиация</a:t>
                </a:r>
                <a:endParaRPr lang="en-US" sz="3200" dirty="0">
                  <a:solidFill>
                    <a:schemeClr val="tx1"/>
                  </a:solidFill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dirty="0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8720000">
              <a:off x="1368537" y="1274622"/>
              <a:ext cx="1723550" cy="1046196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Компромисс</a:t>
              </a:r>
              <a:endPara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 rot="2700000">
              <a:off x="2665154" y="3682757"/>
              <a:ext cx="2734389" cy="1102480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Down">
                <a:avLst/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Удобство</a:t>
              </a:r>
              <a:r>
                <a:rPr lang="ru-RU" sz="2000" b="1" dirty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гарантированность</a:t>
              </a:r>
              <a:endParaRPr lang="en-US" sz="2000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420000">
              <a:off x="4648572" y="3570076"/>
              <a:ext cx="2266592" cy="1025252"/>
            </a:xfrm>
            <a:prstGeom prst="rect">
              <a:avLst/>
            </a:prstGeom>
            <a:noFill/>
            <a:scene3d>
              <a:camera prst="perspectiveContrastingRightFacing" fov="2700000">
                <a:rot lat="128711" lon="956398" rev="646286"/>
              </a:camera>
              <a:lightRig rig="threePt" dir="t"/>
            </a:scene3d>
          </p:spPr>
          <p:txBody>
            <a:bodyPr spcFirstLastPara="1" wrap="none">
              <a:prstTxWarp prst="textArchDown">
                <a:avLst/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сотрудничество</a:t>
              </a:r>
              <a:endParaRPr lang="en-US" sz="2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2820000">
              <a:off x="4013337" y="1949458"/>
              <a:ext cx="2243144" cy="1046195"/>
            </a:xfrm>
            <a:prstGeom prst="rect">
              <a:avLst/>
            </a:prstGeom>
            <a:noFill/>
            <a:scene3d>
              <a:camera prst="perspectiveContrastingRightFacing" fov="2700000">
                <a:rot lat="238412" lon="365640" rev="614679"/>
              </a:camera>
              <a:lightRig rig="threePt" dir="t"/>
            </a:scene3d>
          </p:spPr>
          <p:txBody>
            <a:bodyPr spcFirstLastPara="1" wrap="none">
              <a:prstTxWarp prst="textArchUp">
                <a:avLst>
                  <a:gd name="adj" fmla="val 9935011"/>
                </a:avLst>
              </a:prstTxWarp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+mn-lt"/>
                  <a:cs typeface="+mn-cs"/>
                </a:rPr>
                <a:t>Экономия</a:t>
              </a:r>
              <a:endParaRPr lang="en-US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5366" name="TextBox 18"/>
          <p:cNvSpPr txBox="1">
            <a:spLocks noChangeArrowheads="1"/>
          </p:cNvSpPr>
          <p:nvPr/>
        </p:nvSpPr>
        <p:spPr bwMode="auto">
          <a:xfrm>
            <a:off x="6973888" y="1284288"/>
            <a:ext cx="20621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/>
              <a:t>Минимальные материальные и временные потери</a:t>
            </a:r>
          </a:p>
        </p:txBody>
      </p:sp>
      <p:sp>
        <p:nvSpPr>
          <p:cNvPr id="15367" name="TextBox 19"/>
          <p:cNvSpPr txBox="1">
            <a:spLocks noChangeArrowheads="1"/>
          </p:cNvSpPr>
          <p:nvPr/>
        </p:nvSpPr>
        <p:spPr bwMode="auto">
          <a:xfrm>
            <a:off x="6594475" y="3460750"/>
            <a:ext cx="244157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Каждая из сторон в выигрыше, путем сотрудничества удовлетворяются интересы каждого </a:t>
            </a:r>
          </a:p>
        </p:txBody>
      </p:sp>
      <p:sp>
        <p:nvSpPr>
          <p:cNvPr id="15368" name="TextBox 20"/>
          <p:cNvSpPr txBox="1">
            <a:spLocks noChangeArrowheads="1"/>
          </p:cNvSpPr>
          <p:nvPr/>
        </p:nvSpPr>
        <p:spPr bwMode="auto">
          <a:xfrm>
            <a:off x="112713" y="5124450"/>
            <a:ext cx="32607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Высокая </a:t>
            </a:r>
          </a:p>
          <a:p>
            <a:r>
              <a:rPr lang="ru-RU" sz="2000" b="1"/>
              <a:t>вероятность </a:t>
            </a:r>
          </a:p>
          <a:p>
            <a:r>
              <a:rPr lang="ru-RU" sz="2000" b="1"/>
              <a:t>исполнения, </a:t>
            </a:r>
          </a:p>
          <a:p>
            <a:r>
              <a:rPr lang="ru-RU" sz="2000" b="1"/>
              <a:t>не подлежит обжалованию</a:t>
            </a:r>
          </a:p>
        </p:txBody>
      </p:sp>
      <p:sp>
        <p:nvSpPr>
          <p:cNvPr id="15369" name="Прямоугольник 21"/>
          <p:cNvSpPr>
            <a:spLocks noChangeArrowheads="1"/>
          </p:cNvSpPr>
          <p:nvPr/>
        </p:nvSpPr>
        <p:spPr bwMode="auto">
          <a:xfrm>
            <a:off x="112713" y="709613"/>
            <a:ext cx="1900237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Соглашение на основе взаимных уступок</a:t>
            </a: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6038" y="-100013"/>
            <a:ext cx="91440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 применения медиации</a:t>
            </a:r>
            <a:endParaRPr lang="uk-UA" sz="4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4482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 Медиация</a:t>
            </a:r>
            <a:r>
              <a:rPr lang="ru-RU" dirty="0" smtClean="0"/>
              <a:t> - структурированный процесс альтернативного разрешения спора (АРС), в котором медиатор содействует двум другим, спорящим,  сторонам  в выработке жизнеспособного и взаимовыгодного варианта решения  их конфликта на основе соблюдения принципов добровольности, сотрудничества и взаимного уважения.</a:t>
            </a:r>
          </a:p>
          <a:p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18864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tabLst>
                <a:tab pos="228600" algn="l"/>
              </a:tabLst>
            </a:pPr>
            <a:r>
              <a:rPr lang="ru-RU" sz="3600" b="1" cap="al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Вывод </a:t>
            </a:r>
          </a:p>
        </p:txBody>
      </p:sp>
      <p:pic>
        <p:nvPicPr>
          <p:cNvPr id="7" name="Picture 4" descr="галочка скачать бесплатно - Галочка Компьютерные иконки клип-арт - Иконка  Зеленая Галочка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0"/>
            <a:ext cx="1224136" cy="1224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08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Границы медиации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656307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Медиация </a:t>
            </a:r>
            <a:r>
              <a:rPr lang="ru-RU" u="sng" dirty="0" smtClean="0"/>
              <a:t>не применяется</a:t>
            </a:r>
            <a:r>
              <a:rPr lang="ru-RU" dirty="0" smtClean="0"/>
              <a:t>, когда: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1. Очевидна огромная разница </a:t>
            </a:r>
          </a:p>
          <a:p>
            <a:pPr>
              <a:buNone/>
            </a:pPr>
            <a:r>
              <a:rPr lang="ru-RU" dirty="0" smtClean="0"/>
              <a:t>    между спорящими сторонами </a:t>
            </a:r>
          </a:p>
          <a:p>
            <a:pPr>
              <a:buNone/>
            </a:pPr>
            <a:r>
              <a:rPr lang="ru-RU" dirty="0" smtClean="0"/>
              <a:t>    (чужое решение).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Отсутствуют искренности намерений сторон (</a:t>
            </a:r>
            <a:r>
              <a:rPr lang="ru-RU" dirty="0" err="1" smtClean="0"/>
              <a:t>псевдосогласие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Необходимо однозначное решение ( да/нет).</a:t>
            </a:r>
          </a:p>
          <a:p>
            <a:endParaRPr lang="ru-RU" dirty="0"/>
          </a:p>
        </p:txBody>
      </p:sp>
      <p:pic>
        <p:nvPicPr>
          <p:cNvPr id="4" name="Содержимое 4" descr="201607150001-futbolka-primireniya-kashamalasha-com.jpg"/>
          <p:cNvPicPr>
            <a:picLocks noChangeAspect="1"/>
          </p:cNvPicPr>
          <p:nvPr/>
        </p:nvPicPr>
        <p:blipFill>
          <a:blip r:embed="rId3" cstate="print"/>
          <a:srcRect l="17831" t="13207" r="15448"/>
          <a:stretch>
            <a:fillRect/>
          </a:stretch>
        </p:blipFill>
        <p:spPr>
          <a:xfrm>
            <a:off x="6191672" y="1124744"/>
            <a:ext cx="2952328" cy="3785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галочка скачать бесплатно - Галочка Компьютерные иконки клип-арт - Иконка  Зеленая Галочка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0"/>
            <a:ext cx="1224136" cy="1224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Выбор за нами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 МЕДИАЦИЯ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Добрый день, меня зовут Алена Игоревна, я медиатор. Я помогу вам выработать </a:t>
            </a:r>
            <a:r>
              <a:rPr lang="ru-RU" dirty="0" smtClean="0"/>
              <a:t>определённое соглашение по спору, при </a:t>
            </a:r>
            <a:r>
              <a:rPr lang="ru-RU" dirty="0" smtClean="0"/>
              <a:t>полном контроле с вашей стороны за процессом принятия решения </a:t>
            </a:r>
            <a:r>
              <a:rPr lang="ru-RU" dirty="0" smtClean="0"/>
              <a:t>по урегулированию спора и </a:t>
            </a:r>
            <a:r>
              <a:rPr lang="ru-RU" dirty="0" smtClean="0"/>
              <a:t>условию </a:t>
            </a:r>
            <a:r>
              <a:rPr lang="ru-RU" dirty="0" smtClean="0"/>
              <a:t>его разрешения.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СУД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- встаньте, суд идёт!</a:t>
            </a:r>
          </a:p>
          <a:p>
            <a:endParaRPr lang="ru-RU" dirty="0"/>
          </a:p>
        </p:txBody>
      </p:sp>
      <p:pic>
        <p:nvPicPr>
          <p:cNvPr id="1026" name="Picture 2" descr="C:\Users\user\Desktop\суд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852936"/>
            <a:ext cx="4129207" cy="3094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Понятия</a:t>
            </a:r>
          </a:p>
        </p:txBody>
      </p:sp>
      <p:pic>
        <p:nvPicPr>
          <p:cNvPr id="4" name="Picture 4" descr="галочка скачать бесплатно - Галочка Компьютерные иконки клип-арт - Иконка  Зеленая Галочка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484784"/>
            <a:ext cx="818768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buNone/>
            </a:pPr>
            <a:r>
              <a:rPr lang="ru-RU" sz="3200" b="1" u="sng" dirty="0" smtClean="0"/>
              <a:t>Медиация</a:t>
            </a:r>
            <a:r>
              <a:rPr lang="ru-RU" sz="3200" b="1" dirty="0" smtClean="0"/>
              <a:t> </a:t>
            </a:r>
            <a:r>
              <a:rPr lang="ru-RU" sz="3200" dirty="0" smtClean="0"/>
              <a:t>– технология урегулирования споров.</a:t>
            </a:r>
          </a:p>
          <a:p>
            <a:pPr algn="just">
              <a:buNone/>
            </a:pPr>
            <a:endParaRPr lang="ru-RU" sz="3200" b="1" u="sng" dirty="0" smtClean="0"/>
          </a:p>
          <a:p>
            <a:pPr algn="just">
              <a:buNone/>
            </a:pPr>
            <a:r>
              <a:rPr lang="ru-RU" sz="3200" b="1" u="sng" dirty="0" smtClean="0"/>
              <a:t>Технология</a:t>
            </a:r>
            <a:r>
              <a:rPr lang="ru-RU" sz="3200" dirty="0" smtClean="0"/>
              <a:t> – совокупность методов, процессов для достижения результатов, применение научного знания для решения практических задач.</a:t>
            </a:r>
          </a:p>
          <a:p>
            <a:pPr algn="just"/>
            <a:r>
              <a:rPr lang="ru-RU" sz="3200" b="1" u="sng" dirty="0" err="1" smtClean="0"/>
              <a:t>Техно</a:t>
            </a:r>
            <a:r>
              <a:rPr lang="ru-RU" sz="3200" dirty="0" smtClean="0"/>
              <a:t> – (греч.) искусство, мастерство, умение </a:t>
            </a:r>
          </a:p>
          <a:p>
            <a:pPr algn="just"/>
            <a:r>
              <a:rPr lang="ru-RU" sz="3200" b="1" u="sng" dirty="0" smtClean="0"/>
              <a:t>Логос</a:t>
            </a:r>
            <a:r>
              <a:rPr lang="ru-RU" sz="3200" dirty="0" smtClean="0"/>
              <a:t> – (греч.) слово, мысль, смысл, понятие.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галочка скачать бесплатно - Галочка Компьютерные иконки клип-арт - Иконка  Зеленая Галочка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76672"/>
            <a:ext cx="1224136" cy="12241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Что мы понимаем под термином «медиация»?</a:t>
            </a:r>
            <a:endParaRPr lang="ru-RU" sz="4000" b="1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44824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медиация?</a:t>
            </a:r>
            <a:endParaRPr lang="ru-RU" sz="6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галочка скачать бесплатно - Галочка Компьютерные иконки клип-арт - Иконка  Зеленая Галочка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88640"/>
            <a:ext cx="1224136" cy="1224137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3212976"/>
            <a:ext cx="8229600" cy="262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«Медиация» - посредничество третьего нейтрального лица при разрешении конфликта между двумя или более сторонами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404664"/>
            <a:ext cx="3962400" cy="7159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Определение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563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Вызовы времени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6203032" cy="525475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b="1" dirty="0" smtClean="0"/>
              <a:t>   Медиатор</a:t>
            </a:r>
            <a:r>
              <a:rPr lang="ru-RU" dirty="0" smtClean="0"/>
              <a:t> – нейтральное, беспристрастное, не заинтересованное в данном конфликте лицо, не уполномоченное выносить решение по спору. </a:t>
            </a:r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</p:txBody>
      </p:sp>
      <p:pic>
        <p:nvPicPr>
          <p:cNvPr id="4" name="Picture 2" descr="Бесплатный мастер-класс: медиация — переговоры, открывающие новые  возможности - Новый Калининград.R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716016" y="3645024"/>
            <a:ext cx="4427984" cy="295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/>
              <a:t>Способы урегулирования споров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51309"/>
            <a:ext cx="3610744" cy="517403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Арбитражные суды</a:t>
            </a:r>
          </a:p>
          <a:p>
            <a:pPr>
              <a:buNone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Суды общей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юрисдикции</a:t>
            </a:r>
          </a:p>
          <a:p>
            <a:pPr>
              <a:buNone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Третейский суд</a:t>
            </a: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Переговоры</a:t>
            </a:r>
          </a:p>
          <a:p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Медиация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1268760"/>
            <a:ext cx="5112568" cy="52629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 smtClean="0"/>
              <a:t>Медиация –  особая форма посредничества; чётко </a:t>
            </a:r>
          </a:p>
          <a:p>
            <a:pPr algn="just">
              <a:defRPr/>
            </a:pPr>
            <a:r>
              <a:rPr lang="ru-RU" sz="2400" b="1" i="1" dirty="0" smtClean="0"/>
              <a:t>структурированный, </a:t>
            </a:r>
            <a:r>
              <a:rPr lang="ru-RU" sz="2400" dirty="0" smtClean="0"/>
              <a:t>альтернативный  силовому, метод разрешения спора (АРС); путь к взаимоприемлемому решению, основанному на </a:t>
            </a:r>
            <a:r>
              <a:rPr lang="ru-RU" sz="2400" i="1" dirty="0" smtClean="0"/>
              <a:t>консенсусе</a:t>
            </a:r>
            <a:r>
              <a:rPr lang="ru-RU" sz="2400" dirty="0" smtClean="0"/>
              <a:t> между сторонами, вовлечёнными в спор, при помощи медиатора.</a:t>
            </a:r>
          </a:p>
          <a:p>
            <a:pPr algn="just">
              <a:defRPr/>
            </a:pPr>
            <a:endParaRPr lang="ru-RU" sz="2400" dirty="0" smtClean="0"/>
          </a:p>
          <a:p>
            <a:pPr algn="just">
              <a:defRPr/>
            </a:pPr>
            <a:r>
              <a:rPr lang="ru-RU" sz="2400" b="1" dirty="0" smtClean="0"/>
              <a:t>Цель медиации </a:t>
            </a:r>
            <a:r>
              <a:rPr lang="ru-RU" sz="2400" dirty="0" smtClean="0"/>
              <a:t>-</a:t>
            </a:r>
            <a:r>
              <a:rPr lang="ru-RU" sz="2400" i="1" dirty="0" smtClean="0"/>
              <a:t>  </a:t>
            </a:r>
            <a:r>
              <a:rPr lang="ru-RU" sz="2400" dirty="0" smtClean="0"/>
              <a:t>содействовать способности и готовности участников спора разрешить свой конфликт самостоятельно.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51520" y="1268760"/>
          <a:ext cx="86044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95536" y="404664"/>
            <a:ext cx="7467600" cy="5635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Виды медиации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8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Сферы применения медиации?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</TotalTime>
  <Words>1157</Words>
  <Application>Microsoft Office PowerPoint</Application>
  <PresentationFormat>Экран (4:3)</PresentationFormat>
  <Paragraphs>186</Paragraphs>
  <Slides>28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Определение</vt:lpstr>
      <vt:lpstr>Понятия</vt:lpstr>
      <vt:lpstr> Что мы понимаем под термином «медиация»?</vt:lpstr>
      <vt:lpstr>Что такое медиация?</vt:lpstr>
      <vt:lpstr>Вызовы времени</vt:lpstr>
      <vt:lpstr>Способы урегулирования споров</vt:lpstr>
      <vt:lpstr>Слайд 8</vt:lpstr>
      <vt:lpstr>Сферы применения медиации?</vt:lpstr>
      <vt:lpstr>Сферы применения</vt:lpstr>
      <vt:lpstr>Каковы причины обращения к медиации?</vt:lpstr>
      <vt:lpstr>Причины обращения к медиации</vt:lpstr>
      <vt:lpstr>Основы медиации.  Принципы и инструменты медиации</vt:lpstr>
      <vt:lpstr>Медиация – цивилизованный способ урегулирования конфликтов</vt:lpstr>
      <vt:lpstr>Основные принципы медиации</vt:lpstr>
      <vt:lpstr>Добровольность</vt:lpstr>
      <vt:lpstr>Прозрачность</vt:lpstr>
      <vt:lpstr>Слайд 18</vt:lpstr>
      <vt:lpstr>Слайд 19</vt:lpstr>
      <vt:lpstr>Конфиденциальность</vt:lpstr>
      <vt:lpstr>Каковы «риски» медиации?  Каковы «плюсы» медиации?</vt:lpstr>
      <vt:lpstr>Слайд 22</vt:lpstr>
      <vt:lpstr>Слайд 23</vt:lpstr>
      <vt:lpstr>Слайд 24</vt:lpstr>
      <vt:lpstr>Слайд 25</vt:lpstr>
      <vt:lpstr>Слайд 26</vt:lpstr>
      <vt:lpstr>Границы медиации</vt:lpstr>
      <vt:lpstr>Выбор за нами!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медиации. Принципы и инструменты медиации</dc:title>
  <dc:creator>Wera</dc:creator>
  <cp:lastModifiedBy>user</cp:lastModifiedBy>
  <cp:revision>226</cp:revision>
  <dcterms:created xsi:type="dcterms:W3CDTF">2020-12-01T08:46:27Z</dcterms:created>
  <dcterms:modified xsi:type="dcterms:W3CDTF">2020-12-18T03:08:43Z</dcterms:modified>
</cp:coreProperties>
</file>