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337" r:id="rId3"/>
    <p:sldId id="320" r:id="rId4"/>
    <p:sldId id="323" r:id="rId5"/>
    <p:sldId id="324" r:id="rId6"/>
    <p:sldId id="325" r:id="rId7"/>
    <p:sldId id="335" r:id="rId8"/>
    <p:sldId id="334" r:id="rId9"/>
    <p:sldId id="326" r:id="rId10"/>
    <p:sldId id="286" r:id="rId11"/>
    <p:sldId id="287" r:id="rId12"/>
    <p:sldId id="288" r:id="rId13"/>
    <p:sldId id="333" r:id="rId14"/>
    <p:sldId id="289" r:id="rId15"/>
    <p:sldId id="327" r:id="rId16"/>
    <p:sldId id="328" r:id="rId17"/>
    <p:sldId id="336" r:id="rId18"/>
    <p:sldId id="299" r:id="rId19"/>
    <p:sldId id="270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льина Нина Федоровна" initials="ИНФ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592"/>
    <a:srgbClr val="E5AE1D"/>
    <a:srgbClr val="DB9614"/>
    <a:srgbClr val="5B9BD5"/>
    <a:srgbClr val="FFC000"/>
    <a:srgbClr val="728DC8"/>
    <a:srgbClr val="4F71BA"/>
    <a:srgbClr val="5375BC"/>
    <a:srgbClr val="5B77B6"/>
    <a:srgbClr val="2D4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3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B799F-E694-4304-AA07-7DE069C1D8E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B1D80-F30A-448C-AEC0-3426F5CD9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9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BB51F6B9-26BD-4B76-B6B3-83AB34FBB593}" type="slidenum">
              <a:rPr lang="ru-RU" altLang="ru-RU" sz="1200"/>
              <a:pPr algn="r" eaLnBrk="1" hangingPunct="1"/>
              <a:t>19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57796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2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2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94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3790455"/>
            <a:ext cx="6096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26"/>
            <a:ext cx="6096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4"/>
            <a:ext cx="12192000" cy="23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02414" y="254255"/>
            <a:ext cx="5245100" cy="1493916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283652"/>
            <a:ext cx="8636000" cy="1827136"/>
          </a:xfrm>
        </p:spPr>
        <p:txBody>
          <a:bodyPr anchor="t"/>
          <a:lstStyle>
            <a:lvl1pPr>
              <a:defRPr lang="ru-RU" sz="3067" smtClean="0"/>
            </a:lvl1pPr>
          </a:lstStyle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34483"/>
            <a:ext cx="2664000" cy="177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772753"/>
            <a:ext cx="3687361" cy="24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96" y="1387345"/>
            <a:ext cx="2576384" cy="26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5" y="1563351"/>
            <a:ext cx="349362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42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5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2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8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4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D059-A903-4944-9EC3-D0A321851F7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hyperlink" Target="http://www.kipk.ru/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53385" y="4173280"/>
            <a:ext cx="10196067" cy="19323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7523A"/>
                </a:solidFill>
              </a:rPr>
              <a:t>ПОДХОДЫ К РАЗРАБОТКЕ  МУНИЦИПАЛЬНОЙ МОДЕЛИ ПСИХОЛОГИЧЕСКОЙ СЛУЖБЫ  ОБРАЗОВАНИЯ</a:t>
            </a:r>
            <a:r>
              <a:rPr lang="en-US" sz="2800" b="1" dirty="0">
                <a:solidFill>
                  <a:srgbClr val="E7523A"/>
                </a:solidFill>
              </a:rPr>
              <a:t> </a:t>
            </a:r>
            <a:r>
              <a:rPr lang="ru-RU" sz="2800" b="1" dirty="0">
                <a:solidFill>
                  <a:srgbClr val="E7523A"/>
                </a:solidFill>
              </a:rPr>
              <a:t> В КРАСНОЯРСКОМ КРАЕ</a:t>
            </a: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3399786" y="5785139"/>
            <a:ext cx="8460520" cy="78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00" tIns="43300" rIns="86600" bIns="433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2267" dirty="0">
                <a:solidFill>
                  <a:srgbClr val="5C738E"/>
                </a:solidFill>
              </a:rPr>
              <a:t>Оксана Александровна Сидоренко, </a:t>
            </a:r>
            <a:r>
              <a:rPr lang="ru-RU" altLang="ru-RU" sz="2267" dirty="0" err="1">
                <a:solidFill>
                  <a:srgbClr val="5C738E"/>
                </a:solidFill>
              </a:rPr>
              <a:t>к.пед.н</a:t>
            </a:r>
            <a:r>
              <a:rPr lang="ru-RU" altLang="ru-RU" sz="2267" dirty="0">
                <a:solidFill>
                  <a:srgbClr val="5C738E"/>
                </a:solidFill>
              </a:rPr>
              <a:t>., доцент, зав. кафедрой общей и специальной педагогики и психологии КК ИПК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65545" y="6277790"/>
            <a:ext cx="7308851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51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91035"/>
            <a:ext cx="10972800" cy="67128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76518" y="1075765"/>
            <a:ext cx="11376211" cy="5486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Цель деятельности Службы - профессиональное (психологическое, психолого-педагогическое, социальное) обеспечение решения стратегических задач развития образования Российской Федерации, направленное на сохранение и укрепление здоровья обучающихся, снижение рисков их </a:t>
            </a:r>
            <a:r>
              <a:rPr lang="ru-RU" dirty="0" err="1"/>
              <a:t>дезадаптации</a:t>
            </a:r>
            <a:r>
              <a:rPr lang="ru-RU" dirty="0"/>
              <a:t>, негативной социализации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391035"/>
            <a:ext cx="4854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Цель деятельности Службы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0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91035"/>
            <a:ext cx="10972800" cy="67128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76518" y="1075765"/>
            <a:ext cx="11376211" cy="54863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-содействие созданию условий для сохранения и укрепления психологического и психического здоровья и развития обучающихся, оказание им психологической поддержки и содействия в трудных жизненных ситуациях;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-реализация программ преодоления трудностей в обучении; участие в проектировании и создании развивающей безопасной образовательной среды;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-проведение психологической экспертизы внедряемых программ обучения в части определения их соответствия возрастным, психофизическим особенностям, склонностям, способностям, интересам и потребностям обучающихся;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-участие в мониторинге эффективности внедряемых программ и технологий обучения;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-диагностика и контроль динамики личностного и интеллектуального развития обучающихся, их индивидуального прогресса и достижений;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-сотрудничество специалистов Службы с педагогами по вопросам обеспечения достижения личностных и </a:t>
            </a:r>
            <a:r>
              <a:rPr lang="ru-RU" sz="3600" dirty="0" err="1"/>
              <a:t>метапредметных</a:t>
            </a:r>
            <a:r>
              <a:rPr lang="ru-RU" sz="3600" dirty="0"/>
              <a:t> образовательных результатов;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-содействие в построении индивидуальной образовательной траектории обучающихся;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-содействие созданию условий для самостоятельного осознанного выбора обучающимися профессии (или профессиональной области) и построения личных профессиональных планов;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содействие в позитивной социализации;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-организация и участие в мероприятиях по профилактике и коррекции отклоняющегося и </a:t>
            </a:r>
            <a:r>
              <a:rPr lang="ru-RU" sz="3600" dirty="0" err="1"/>
              <a:t>делинквентного</a:t>
            </a:r>
            <a:r>
              <a:rPr lang="ru-RU" sz="3600" dirty="0"/>
              <a:t>  поведения детей, молодежи с учетом возрастных и индивидуальных особенностей;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-профилактика социального сиротства</a:t>
            </a:r>
            <a:r>
              <a:rPr lang="ru-RU" dirty="0"/>
              <a:t>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391035"/>
            <a:ext cx="4854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Задачи деятельности Службы </a:t>
            </a:r>
          </a:p>
        </p:txBody>
      </p:sp>
    </p:spTree>
    <p:extLst>
      <p:ext uri="{BB962C8B-B14F-4D97-AF65-F5344CB8AC3E}">
        <p14:creationId xmlns:p14="http://schemas.microsoft.com/office/powerpoint/2010/main" val="235897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91035"/>
            <a:ext cx="10972800" cy="67128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76518" y="1075765"/>
            <a:ext cx="11376211" cy="54863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-содействие реализации программ духовно-нравственного воспитания обучающихся;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участие в развитии у обучающихся межкультурной компетентности и толерантности, профилактика ксенофобии, экстремизма, межэтнических конфликтов;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-сохранение и укрепление здоровья обучающихся, включая применение </a:t>
            </a:r>
            <a:r>
              <a:rPr lang="ru-RU" sz="3600" dirty="0" err="1"/>
              <a:t>здоровьесберегающих</a:t>
            </a:r>
            <a:r>
              <a:rPr lang="ru-RU" sz="3600" dirty="0"/>
              <a:t> технологий в образовательном процессе, мониторинг здоровья, оптимизацию нагрузки обучающихся, формирование культуры здоровья и здорового образа жизни, воспитание осознанного устойчивого отрицательного отношения к употреблению алкоголя, </a:t>
            </a:r>
            <a:r>
              <a:rPr lang="ru-RU" sz="3600" dirty="0" err="1"/>
              <a:t>психоактивных</a:t>
            </a:r>
            <a:r>
              <a:rPr lang="ru-RU" sz="3600" dirty="0"/>
              <a:t> веществ, наркотиков, </a:t>
            </a:r>
            <a:r>
              <a:rPr lang="ru-RU" sz="3600" dirty="0" err="1"/>
              <a:t>табакокурению</a:t>
            </a:r>
            <a:r>
              <a:rPr lang="ru-RU" sz="3600" dirty="0"/>
              <a:t> и другим вредным привычкам;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-психологическое сопровождение одаренных детей на основе создания системы психологической поддержки для реализации потенциала одаренных детей, обогащения их познавательных интересов и мотивов, формирования универсальных способов познания мира;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-психологическое сопровождение процессов коррекционно-развивающего обучения, воспитания, социальной адаптации и социализации обучающихся с ОВЗ, находящихся в различных образовательных условиях, средах и структурах, в том числе определение для каждого ребенка с ОВЗ образовательного маршрута, соответствующего его возможностям и образовательным потребностям;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-профессиональная помощь в преодолении школьной тревожности, страхов, </a:t>
            </a:r>
            <a:r>
              <a:rPr lang="ru-RU" sz="3600" dirty="0" err="1"/>
              <a:t>фобических</a:t>
            </a:r>
            <a:r>
              <a:rPr lang="ru-RU" sz="3600" dirty="0"/>
              <a:t>, аффективных и личностных расстройств;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-профилактика эмоционального выгорания, личностных и профессиональных деформаций педагогических работников;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-психологическое просвещение и консультирование родителей (законных представителей) ребенка по проблемам обучения, воспитания, развития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391035"/>
            <a:ext cx="4854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Задачи деятельности Службы </a:t>
            </a:r>
          </a:p>
        </p:txBody>
      </p:sp>
    </p:spTree>
    <p:extLst>
      <p:ext uri="{BB962C8B-B14F-4D97-AF65-F5344CB8AC3E}">
        <p14:creationId xmlns:p14="http://schemas.microsoft.com/office/powerpoint/2010/main" val="352448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/>
              <a:t>Современные модели организации психологической службы в образовании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Служба содействия</a:t>
            </a:r>
          </a:p>
          <a:p>
            <a:pPr eaLnBrk="1" hangingPunct="1">
              <a:defRPr/>
            </a:pPr>
            <a:r>
              <a:rPr lang="ru-RU" dirty="0"/>
              <a:t>Служба сопровождения</a:t>
            </a:r>
          </a:p>
          <a:p>
            <a:pPr eaLnBrk="1" hangingPunct="1">
              <a:defRPr/>
            </a:pPr>
            <a:r>
              <a:rPr lang="ru-RU" dirty="0"/>
              <a:t>Служба поддержки образования</a:t>
            </a:r>
          </a:p>
          <a:p>
            <a:pPr eaLnBrk="1" hangingPunct="1">
              <a:defRPr/>
            </a:pPr>
            <a:r>
              <a:rPr lang="ru-RU" dirty="0"/>
              <a:t>Служба обеспечения учебно-воспитательного процесса в школе</a:t>
            </a:r>
          </a:p>
          <a:p>
            <a:pPr eaLnBrk="1" hangingPunct="1">
              <a:defRPr/>
            </a:pPr>
            <a:r>
              <a:rPr lang="ru-RU" dirty="0"/>
              <a:t>Служба психологического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155036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91035"/>
            <a:ext cx="10972800" cy="67128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76518" y="1600200"/>
            <a:ext cx="11376211" cy="496196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400" b="1" dirty="0"/>
              <a:t>Муниципальный уровень</a:t>
            </a:r>
            <a:r>
              <a:rPr lang="ru-RU" sz="2400" dirty="0"/>
              <a:t>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dirty="0"/>
              <a:t>анализ, целеполагание и планирование деятельности;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dirty="0"/>
              <a:t>организация, координация деятельности, нормативно-правовое регулирование, организационно-управленческое регулирование; обеспечение условий для межведомственного и внутриведомственного взаимодействия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dirty="0"/>
              <a:t>методическое сопровождение, мотивация, руководство кадрами;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dirty="0"/>
              <a:t>мониторинг и контроль.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b="1" dirty="0"/>
              <a:t>Уровень образовательной орга</a:t>
            </a:r>
            <a:r>
              <a:rPr lang="ru-RU" b="1" dirty="0"/>
              <a:t>низации</a:t>
            </a:r>
            <a:r>
              <a:rPr lang="ru-RU" dirty="0"/>
              <a:t> 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5" y="5003146"/>
            <a:ext cx="4141694" cy="185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612" y="5003146"/>
            <a:ext cx="2971799" cy="185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03146"/>
            <a:ext cx="3334871" cy="185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998463" y="44450"/>
            <a:ext cx="61935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latin typeface="+mn-lt"/>
              </a:rPr>
              <a:t>Компонент управления </a:t>
            </a:r>
          </a:p>
        </p:txBody>
      </p:sp>
    </p:spTree>
    <p:extLst>
      <p:ext uri="{BB962C8B-B14F-4D97-AF65-F5344CB8AC3E}">
        <p14:creationId xmlns:p14="http://schemas.microsoft.com/office/powerpoint/2010/main" val="333990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312584" y="44450"/>
            <a:ext cx="8879416" cy="9906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+mn-lt"/>
              </a:rPr>
              <a:t>Структурно-функциональный компонент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Инфраструктура психологической службы образования в муниципалитете (организации, структуры, их функции, содержательные взаимосвязи и взаимозависимости между ними)</a:t>
            </a:r>
          </a:p>
          <a:p>
            <a:endParaRPr lang="ru-RU" alt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0" y="3571684"/>
            <a:ext cx="4286250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24" y="3571684"/>
            <a:ext cx="4790758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10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407834" y="44450"/>
            <a:ext cx="8784167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latin typeface="+mn-lt"/>
              </a:rPr>
              <a:t>Содержательно-технологический компонент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39496" y="1825625"/>
            <a:ext cx="10259568" cy="4351338"/>
          </a:xfrm>
        </p:spPr>
        <p:txBody>
          <a:bodyPr/>
          <a:lstStyle/>
          <a:p>
            <a:r>
              <a:rPr lang="ru-RU" altLang="ru-RU" dirty="0"/>
              <a:t>Предназначен для обеспечения психолого-педагогического сопровождения участников образовательных отношений</a:t>
            </a:r>
          </a:p>
          <a:p>
            <a:r>
              <a:rPr lang="ru-RU" altLang="ru-RU" dirty="0"/>
              <a:t>Содержательный – разработка и реализация программ коррекционно-развивающей работы, программ профилактики, курсов внеурочной деятельности, тренингов, взаимодействия с родителями</a:t>
            </a:r>
          </a:p>
          <a:p>
            <a:r>
              <a:rPr lang="ru-RU" altLang="ru-RU" dirty="0"/>
              <a:t>Технологический – технологии, методы, средства и приёмы реализации различных видов психолого-педагогической деятельности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56" y="4812094"/>
            <a:ext cx="260985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435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312584" y="44450"/>
            <a:ext cx="8879416" cy="9906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+mn-lt"/>
              </a:rPr>
              <a:t>Результативный компонент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34433" y="1844676"/>
            <a:ext cx="11618384" cy="4537075"/>
          </a:xfrm>
        </p:spPr>
        <p:txBody>
          <a:bodyPr/>
          <a:lstStyle/>
          <a:p>
            <a:r>
              <a:rPr lang="ru-RU" altLang="ru-RU" dirty="0"/>
              <a:t>Оценка деятельности психологической службы образования в муниципалитете: рефлексивно-аналитические, диагностические и мониторинговые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799639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236663"/>
          </a:xfrm>
        </p:spPr>
        <p:txBody>
          <a:bodyPr/>
          <a:lstStyle/>
          <a:p>
            <a:pPr algn="ctr"/>
            <a:r>
              <a:rPr lang="ru-RU" altLang="ru-RU" sz="2800"/>
              <a:t>Психологическая служба общеобразовательной организации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699247" y="1341439"/>
            <a:ext cx="11157791" cy="310953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</a:rPr>
              <a:t>Психологическая служба общеобразовательной организации (ПСОО) </a:t>
            </a: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– организационная структура, обеспечивающая развитие личности в образовательной среде и психологическую помощь в преодолении психологических трудностей участникам образовательного процесса через профессиональную деятельность педагогов-психологов, педагогов, социальных педагогов.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463"/>
            <a:ext cx="4548187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456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2927349" y="175917"/>
            <a:ext cx="7740651" cy="43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00" tIns="43300" rIns="86600" bIns="433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267" b="1">
                <a:solidFill>
                  <a:schemeClr val="bg1"/>
                </a:solidFill>
              </a:rPr>
              <a:t> </a:t>
            </a:r>
            <a:endParaRPr lang="ru-RU" altLang="ru-RU" sz="2267">
              <a:solidFill>
                <a:schemeClr val="bg1"/>
              </a:solidFill>
            </a:endParaRPr>
          </a:p>
        </p:txBody>
      </p:sp>
      <p:pic>
        <p:nvPicPr>
          <p:cNvPr id="13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0" y="-2147"/>
            <a:ext cx="12192000" cy="1152215"/>
          </a:xfrm>
          <a:prstGeom prst="rect">
            <a:avLst/>
          </a:prstGeom>
          <a:noFill/>
        </p:spPr>
      </p:pic>
      <p:sp>
        <p:nvSpPr>
          <p:cNvPr id="37893" name="TextBox 9"/>
          <p:cNvSpPr txBox="1">
            <a:spLocks noChangeArrowheads="1"/>
          </p:cNvSpPr>
          <p:nvPr/>
        </p:nvSpPr>
        <p:spPr bwMode="auto">
          <a:xfrm>
            <a:off x="3604671" y="2931487"/>
            <a:ext cx="5110163" cy="11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00" tIns="43300" rIns="86600" bIns="433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568"/>
              </a:spcAft>
            </a:pPr>
            <a:r>
              <a:rPr lang="ru-RU" altLang="ru-RU" sz="3467" dirty="0">
                <a:solidFill>
                  <a:srgbClr val="E75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pic>
        <p:nvPicPr>
          <p:cNvPr id="37894" name="Рисунок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3945757"/>
            <a:ext cx="2438400" cy="243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220625" y="4252224"/>
            <a:ext cx="3960963" cy="2262542"/>
            <a:chOff x="943821" y="4911711"/>
            <a:chExt cx="4237768" cy="2613445"/>
          </a:xfrm>
        </p:grpSpPr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1365241" y="4911711"/>
              <a:ext cx="3816348" cy="261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Aft>
                  <a:spcPts val="568"/>
                </a:spcAft>
              </a:pPr>
              <a: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5"/>
                </a:rPr>
                <a:t>www.kipk.ru</a:t>
              </a:r>
              <a: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kipk.ru</a:t>
              </a:r>
              <a:b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kkipk24</a:t>
              </a:r>
              <a:b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altLang="ru-RU" sz="2267" dirty="0" err="1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kkipkppro</a:t>
              </a:r>
              <a: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altLang="ru-RU" sz="2267" dirty="0" err="1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i.povysheniyakvalifikatsii</a:t>
              </a:r>
              <a:endParaRPr lang="en-US" altLang="ru-RU" sz="2267" dirty="0">
                <a:solidFill>
                  <a:srgbClr val="5C738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Aft>
                  <a:spcPts val="568"/>
                </a:spcAft>
              </a:pPr>
              <a:endParaRPr lang="ru-RU" altLang="ru-RU" sz="22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821" y="5947541"/>
              <a:ext cx="433915" cy="432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259" y="5153835"/>
              <a:ext cx="421269" cy="5040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619" y="5723708"/>
              <a:ext cx="279720" cy="288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561" y="6455965"/>
              <a:ext cx="286899" cy="288000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0" y="-2147"/>
            <a:ext cx="2173812" cy="13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5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161" y="5705777"/>
            <a:ext cx="373279" cy="291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540" y="564831"/>
            <a:ext cx="1608228" cy="487297"/>
          </a:xfrm>
          <a:prstGeom prst="rect">
            <a:avLst/>
          </a:prstGeom>
          <a:noFill/>
        </p:spPr>
        <p:txBody>
          <a:bodyPr wrap="none" lIns="116824" tIns="58412" rIns="116824" bIns="58412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ВВЕДЕНИЕ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1188" y="527168"/>
            <a:ext cx="287315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/>
              <a:t>ИЗМЕНЕНИЯ СОЦИАЛЬНО-ЭКОНОМИЧЕСКОЙ СИТУАЦИИ  </a:t>
            </a:r>
            <a:br>
              <a:rPr lang="ru-RU" sz="1400" dirty="0"/>
            </a:br>
            <a:r>
              <a:rPr lang="ru-RU" sz="1400" dirty="0"/>
              <a:t>В СТРАНЕ ДИКТУЮТ НЕОБХОДИМОСТЬ  СОВЕРШЕНСТВОВАНИЯ ПСИХОЛОГИЧЕСКОГО СОПРОВОЖДЕНИЯ ОБРАЗОВАТЕЛЬНОЙ ДЕЯТЕЛЬНОСТИ</a:t>
            </a:r>
          </a:p>
          <a:p>
            <a:pPr>
              <a:spcAft>
                <a:spcPts val="600"/>
              </a:spcAft>
            </a:pPr>
            <a:endParaRPr lang="ru-RU" sz="1400" dirty="0"/>
          </a:p>
          <a:p>
            <a:r>
              <a:rPr lang="ru-RU" sz="1400" dirty="0"/>
              <a:t>СИСТЕМЕ СОВРЕМЕННОГО ОБРАЗОВАНИЯ НУЖНА ПРОФЕССИОНАЛЬНАЯ ПСИХОЛОГИЧЕСКАЯ СЛУЖБА, ОКАЗЫВАЮЩАЯ КАЧЕСТВЕННУЮ ПОМОЩЬ ВСЕМ УЧАСТНИКАМ ОБРАЗОВАТЕЛЬНЫХ ОТНОШЕНИЙ</a:t>
            </a:r>
          </a:p>
          <a:p>
            <a:endParaRPr lang="ru-RU" sz="1000" dirty="0"/>
          </a:p>
          <a:p>
            <a:r>
              <a:rPr lang="ru-RU" sz="1000" dirty="0"/>
              <a:t> 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6375" y="416865"/>
            <a:ext cx="28731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УЧАСТИЕ В ФОРМИРОВАНИИ КОМФОРТНОЙ И БЕЗОПАСНОЙ ОБРАЗОВАТЕЛЬНОЙ СРЕДЫ,</a:t>
            </a:r>
          </a:p>
          <a:p>
            <a:endParaRPr lang="ru-RU" sz="1200" dirty="0"/>
          </a:p>
          <a:p>
            <a:r>
              <a:rPr lang="ru-RU" sz="1200" dirty="0"/>
              <a:t>РЕШЕНИЕ ЗАДАЧ УСПЕШНОЙ САМОРЕАЛИЗАЦИИ И СОЦИАЛИЗАЦИИ ДЕТЕЙ,  </a:t>
            </a:r>
          </a:p>
          <a:p>
            <a:endParaRPr lang="ru-RU" sz="1200" dirty="0"/>
          </a:p>
          <a:p>
            <a:r>
              <a:rPr lang="ru-RU" sz="1200" dirty="0"/>
              <a:t>ПСИХОЛОГО-ПЕДАГОГИЧЕСКОЕ СОПРОВОЖДЕНИЕ РАЗРАБОТКИ И РЕАЛИЗАЦИИ ИНДИВИДУАЛЬНЫХ ОБРАЗОВАТЕЛЬНЫХ ПРОГРАММ,</a:t>
            </a:r>
          </a:p>
          <a:p>
            <a:endParaRPr lang="ru-RU" sz="1200" dirty="0"/>
          </a:p>
          <a:p>
            <a:r>
              <a:rPr lang="ru-RU" sz="1200" dirty="0"/>
              <a:t> ПОМОЩЬ В ФОРМИРОВАНИИ ПОЗИТИВНОГО ЖИЗНЕННОГО СЦЕНАРИЯ  И ОСВОЕНИИ ГИБКИХ СТРАТЕГИЙ ПОВЕДЕНИЯ -  ЭТИ И ДРУГИЕ ВАЖНЫЕ ОРИЕНТИРЫ СТОЯТ СЕГОДНЯ ПЕРЕД СЛУЖБОЙ ПРАКТИЧЕСКОЙ ПСИХОЛОГИИ ОБРАЗОВАНИЯ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87760" y="4669902"/>
            <a:ext cx="5392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ПРОФЕССИОНАЛЬНОЕ ОБЕСПЕЧЕНИЕ РЕШЕНИЯ СТРАТЕГИЧЕСКИХ ЗАДАЧ РАЗВИТИЯ ОБРАЗОВАНИЯ, НАПРАВЛЕННОЕ  НА СОХРАНЕНИЕ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И УКРЕПЛЕНИЕ ЗДОРОВЬЯ ОБУЧАЮЩИХСЯ, СНИЖЕНИЕ РИСКОВ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ИХ ДЕЗАДАПТАЦИИ, НЕГАТИВНОЙ СОЦИАЛИЗАЦИИ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6832" y="4714406"/>
            <a:ext cx="2052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ru-RU" sz="1400" dirty="0">
                <a:solidFill>
                  <a:srgbClr val="911C62"/>
                </a:solidFill>
              </a:rPr>
              <a:t>ЦЕЛЬ ДЕЯТЕЛЬНОСТИ СЛУЖБЫ</a:t>
            </a:r>
            <a:endParaRPr lang="ru-RU" sz="1400" dirty="0">
              <a:solidFill>
                <a:srgbClr val="85096B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07957" y="4743707"/>
            <a:ext cx="0" cy="587730"/>
          </a:xfrm>
          <a:prstGeom prst="line">
            <a:avLst/>
          </a:prstGeom>
          <a:ln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507224" y="115888"/>
            <a:ext cx="4166216" cy="576262"/>
          </a:xfrm>
        </p:spPr>
        <p:txBody>
          <a:bodyPr/>
          <a:lstStyle/>
          <a:p>
            <a:pPr algn="r"/>
            <a:r>
              <a:rPr lang="ru-RU" altLang="ru-RU" sz="2800" b="1" dirty="0">
                <a:latin typeface="+mn-lt"/>
              </a:rPr>
              <a:t>Введение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60" y="1848993"/>
            <a:ext cx="2998256" cy="213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97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19328" y="115888"/>
            <a:ext cx="9553385" cy="576262"/>
          </a:xfrm>
        </p:spPr>
        <p:txBody>
          <a:bodyPr/>
          <a:lstStyle/>
          <a:p>
            <a:pPr algn="r"/>
            <a:r>
              <a:rPr lang="ru-RU" altLang="ru-RU" sz="2800" b="1" dirty="0">
                <a:latin typeface="+mn-lt"/>
              </a:rPr>
              <a:t>Контекст политики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xmlns="" id="{A6355462-46B7-43BC-A6E9-E429A755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743712"/>
            <a:ext cx="11343259" cy="5547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ru-RU" altLang="ru-RU" sz="2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altLang="ru-RU" sz="2600" dirty="0">
                <a:solidFill>
                  <a:schemeClr val="accent3">
                    <a:lumMod val="50000"/>
                  </a:schemeClr>
                </a:solidFill>
              </a:rPr>
              <a:t>Национальный проект «Образование»</a:t>
            </a:r>
          </a:p>
          <a:p>
            <a:pPr marL="0" indent="0">
              <a:buNone/>
              <a:defRPr/>
            </a:pPr>
            <a:r>
              <a:rPr lang="ru-RU" altLang="ru-RU" sz="2600" dirty="0">
                <a:solidFill>
                  <a:schemeClr val="accent3">
                    <a:lumMod val="50000"/>
                  </a:schemeClr>
                </a:solidFill>
              </a:rPr>
              <a:t>Закон «Об образовании в Российской Федерации» (от 29 декабря 2012 г. N 273-ФЗ)</a:t>
            </a:r>
          </a:p>
          <a:p>
            <a:pPr marL="0" indent="0">
              <a:buNone/>
              <a:defRPr/>
            </a:pPr>
            <a:r>
              <a:rPr lang="ru-RU" altLang="ru-RU" sz="2600" dirty="0">
                <a:solidFill>
                  <a:schemeClr val="accent3">
                    <a:lumMod val="50000"/>
                  </a:schemeClr>
                </a:solidFill>
              </a:rPr>
              <a:t>ФГОС дошкольного, начального, основного общего, среднего образования</a:t>
            </a:r>
          </a:p>
          <a:p>
            <a:pPr marL="0" indent="0">
              <a:buNone/>
              <a:defRPr/>
            </a:pPr>
            <a:r>
              <a:rPr lang="ru-RU" altLang="ru-RU" sz="2600" dirty="0">
                <a:solidFill>
                  <a:schemeClr val="accent3">
                    <a:lumMod val="50000"/>
                  </a:schemeClr>
                </a:solidFill>
              </a:rPr>
              <a:t>Концепция развития психологической службы в системе образования в РФ на период до 2025 года (утверждена </a:t>
            </a:r>
            <a:r>
              <a:rPr lang="ru-RU" altLang="ru-RU" sz="2600" dirty="0" err="1">
                <a:solidFill>
                  <a:schemeClr val="accent3">
                    <a:lumMod val="50000"/>
                  </a:schemeClr>
                </a:solidFill>
              </a:rPr>
              <a:t>Минобрнауки</a:t>
            </a:r>
            <a:r>
              <a:rPr lang="ru-RU" altLang="ru-RU" sz="2600" dirty="0">
                <a:solidFill>
                  <a:schemeClr val="accent3">
                    <a:lumMod val="50000"/>
                  </a:schemeClr>
                </a:solidFill>
              </a:rPr>
              <a:t> России от 19.12.2017)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План мероприятий по реализации концепции </a:t>
            </a:r>
            <a:r>
              <a:rPr lang="ru-RU" altLang="ru-RU" sz="2600" dirty="0">
                <a:solidFill>
                  <a:schemeClr val="accent3">
                    <a:lumMod val="50000"/>
                  </a:schemeClr>
                </a:solidFill>
              </a:rPr>
              <a:t>развития психологической службы в системе образования в РФ на период до 2025 года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Проект положения о психологической службе в системе образования РФ представлен к обсуждению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Письмо о главном  внештатном психологе в системе образования субъекта РФ (июнь 2018)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altLang="ru-RU" sz="2600" dirty="0">
                <a:solidFill>
                  <a:schemeClr val="accent3">
                    <a:lumMod val="50000"/>
                  </a:schemeClr>
                </a:solidFill>
              </a:rPr>
              <a:t>Методические рекомендации «Система функционирования психологических служб в общеобразовательных организациях» (утверждены Министерством просвещения РФ, распоряжение № Р-193 от 28.12.2020)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На базе российской академии образования создан федеральный ресурсный центр психологической службы в системе образования</a:t>
            </a:r>
          </a:p>
          <a:p>
            <a:pPr marL="0" indent="0">
              <a:buFont typeface="Franklin Gothic Book" pitchFamily="34" charset="0"/>
              <a:buNone/>
              <a:defRPr/>
            </a:pPr>
            <a:endParaRPr lang="ru-RU" altLang="ru-RU" dirty="0"/>
          </a:p>
          <a:p>
            <a:pPr marL="0" indent="0">
              <a:buFont typeface="Franklin Gothic Book" pitchFamily="34" charset="0"/>
              <a:buNone/>
              <a:defRPr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55926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471415" y="44450"/>
            <a:ext cx="7720585" cy="1766062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latin typeface="+mn-lt"/>
              </a:rPr>
              <a:t>План мероприятий по развитию психологической службы в системе общего и профессионального образования на территории Красноярского края до 2025 года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334435" y="2551176"/>
            <a:ext cx="11452182" cy="4046474"/>
          </a:xfrm>
        </p:spPr>
        <p:txBody>
          <a:bodyPr>
            <a:normAutofit/>
          </a:bodyPr>
          <a:lstStyle/>
          <a:p>
            <a:pPr algn="just"/>
            <a:r>
              <a:rPr lang="ru-RU" altLang="ru-RU" sz="2400" dirty="0"/>
              <a:t>Разработка и внедрение организационно-функциональной модели психологической службы в системе общего и профессионального образования на территории Красноярского края (далее – психологическая служба) на разных уровнях общего и профессионального образования с учетом методических рекомендаций, разработанных </a:t>
            </a:r>
            <a:r>
              <a:rPr lang="ru-RU" altLang="ru-RU" sz="2400" dirty="0" err="1"/>
              <a:t>Минпросвещения</a:t>
            </a:r>
            <a:r>
              <a:rPr lang="ru-RU" altLang="ru-RU" sz="2400" dirty="0"/>
              <a:t> РФ</a:t>
            </a:r>
            <a:endParaRPr lang="en-US" altLang="ru-RU" sz="2400" dirty="0"/>
          </a:p>
          <a:p>
            <a:pPr algn="just"/>
            <a:r>
              <a:rPr lang="ru-RU" altLang="ru-RU" sz="2400" dirty="0"/>
              <a:t>Разработка и апробация примерных моделей деятельности психологических служб на уровне образовательных организаций дошкольного, общего, среднего профессионального образования, муниципальном уровне </a:t>
            </a:r>
          </a:p>
        </p:txBody>
      </p:sp>
    </p:spTree>
    <p:extLst>
      <p:ext uri="{BB962C8B-B14F-4D97-AF65-F5344CB8AC3E}">
        <p14:creationId xmlns:p14="http://schemas.microsoft.com/office/powerpoint/2010/main" val="80855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39184" y="1773238"/>
            <a:ext cx="11702880" cy="4824412"/>
          </a:xfrm>
        </p:spPr>
        <p:txBody>
          <a:bodyPr>
            <a:normAutofit/>
          </a:bodyPr>
          <a:lstStyle/>
          <a:p>
            <a:pPr algn="just" fontAlgn="t"/>
            <a:r>
              <a:rPr lang="ru-RU" altLang="ru-RU" sz="2000" dirty="0">
                <a:cs typeface="Times New Roman" pitchFamily="18" charset="0"/>
              </a:rPr>
              <a:t>характеристика кадрового состава (количество педагогов-психологов, в </a:t>
            </a:r>
            <a:r>
              <a:rPr lang="ru-RU" altLang="ru-RU" sz="2000" dirty="0" err="1">
                <a:cs typeface="Times New Roman" pitchFamily="18" charset="0"/>
              </a:rPr>
              <a:t>т.ч</a:t>
            </a:r>
            <a:r>
              <a:rPr lang="ru-RU" altLang="ru-RU" sz="2000" dirty="0">
                <a:cs typeface="Times New Roman" pitchFamily="18" charset="0"/>
              </a:rPr>
              <a:t>. работающих в ОО, ДОУ, ДД, центрах, УДО, СПО, их квалификационный уровень, укомплектованность кадрами, количество ОО, где отсутствуют педагоги-психологи));</a:t>
            </a:r>
          </a:p>
          <a:p>
            <a:pPr algn="just" fontAlgn="t"/>
            <a:r>
              <a:rPr lang="ru-RU" altLang="ru-RU" sz="2000" dirty="0">
                <a:cs typeface="Times New Roman" pitchFamily="18" charset="0"/>
              </a:rPr>
              <a:t>данные о повышении квалификации, характеристика участия в курсах и других обучающих мероприятиях;</a:t>
            </a:r>
          </a:p>
          <a:p>
            <a:pPr algn="just" fontAlgn="t"/>
            <a:r>
              <a:rPr lang="ru-RU" altLang="ru-RU" sz="2000" dirty="0">
                <a:cs typeface="Times New Roman" pitchFamily="18" charset="0"/>
              </a:rPr>
              <a:t>характеристика инфраструктуры психологической службы в муниципалитете (ППМС-центры, ИМЦ, методические объединения, ПМПК, базовые организации и др.)</a:t>
            </a:r>
          </a:p>
          <a:p>
            <a:pPr algn="just" fontAlgn="t"/>
            <a:r>
              <a:rPr lang="ru-RU" altLang="ru-RU" sz="2000" dirty="0">
                <a:cs typeface="Times New Roman" pitchFamily="18" charset="0"/>
              </a:rPr>
              <a:t>характеристика детей (количество обучающихся, представленность детей разных целевых групп);</a:t>
            </a:r>
          </a:p>
          <a:p>
            <a:pPr algn="just"/>
            <a:r>
              <a:rPr lang="ru-RU" sz="2000" dirty="0"/>
              <a:t>характеристика  материально-технического оснащения психологической службы (нехватка бумаги, печатно-множительной техники, частые сбои, в интернет-сети и пр., недостаток или отсутствие помещений для групповой и индивидуальной работы, сенсорной комнаты</a:t>
            </a:r>
          </a:p>
          <a:p>
            <a:pPr algn="just"/>
            <a:r>
              <a:rPr lang="ru-RU" sz="2000" dirty="0"/>
              <a:t>характеристика методического обеспечения (недостаток или отсутствие сертифицированного диагностического инструментария; методических материалов для работы с детьми разных целевых групп – ОВЗ, с </a:t>
            </a:r>
            <a:r>
              <a:rPr lang="ru-RU" sz="2000" dirty="0" err="1"/>
              <a:t>девиантным</a:t>
            </a:r>
            <a:r>
              <a:rPr lang="ru-RU" sz="2000" dirty="0"/>
              <a:t> поведением, одаренными и т.д.)</a:t>
            </a:r>
          </a:p>
          <a:p>
            <a:endParaRPr lang="ru-RU" alt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/>
              <a:t>Аналитика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361" y="109728"/>
            <a:ext cx="3165031" cy="169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72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3934" y="1207008"/>
            <a:ext cx="11904133" cy="5390643"/>
          </a:xfrm>
        </p:spPr>
        <p:txBody>
          <a:bodyPr>
            <a:normAutofit fontScale="62500" lnSpcReduction="20000"/>
          </a:bodyPr>
          <a:lstStyle/>
          <a:p>
            <a:pPr marL="0" indent="228600" fontAlgn="t">
              <a:lnSpc>
                <a:spcPct val="120000"/>
              </a:lnSpc>
              <a:spcBef>
                <a:spcPts val="0"/>
              </a:spcBef>
            </a:pPr>
            <a:r>
              <a:rPr lang="ru-RU" altLang="ru-RU" sz="2700" b="1" dirty="0">
                <a:cs typeface="Times New Roman" pitchFamily="18" charset="0"/>
              </a:rPr>
              <a:t>анализ запросов, с которыми работают</a:t>
            </a:r>
            <a:r>
              <a:rPr lang="en-US" altLang="ru-RU" sz="2700" b="1" dirty="0">
                <a:cs typeface="Times New Roman" pitchFamily="18" charset="0"/>
              </a:rPr>
              <a:t>/</a:t>
            </a:r>
            <a:r>
              <a:rPr lang="ru-RU" altLang="ru-RU" sz="2700" b="1" dirty="0">
                <a:cs typeface="Times New Roman" pitchFamily="18" charset="0"/>
              </a:rPr>
              <a:t>не работают психологические службы  </a:t>
            </a:r>
            <a:r>
              <a:rPr lang="ru-RU" altLang="ru-RU" sz="2700" dirty="0">
                <a:cs typeface="Times New Roman" pitchFamily="18" charset="0"/>
              </a:rPr>
              <a:t>(комплексное обследование (ПМПК), помощь при сопровождении приемной семьи, помощь при сопровождении кандидатов  в замещающие родители, помощь в урегулировании споров при содействии медиатора, оказание помощи по телефону доверия, оказание психотерапевтической помощи,  оказание  экстренной психологической помощи, помощь в ситуации насилия, </a:t>
            </a:r>
            <a:r>
              <a:rPr lang="ru-RU" altLang="ru-RU" sz="2700" dirty="0" err="1">
                <a:cs typeface="Times New Roman" pitchFamily="18" charset="0"/>
              </a:rPr>
              <a:t>моббинга</a:t>
            </a:r>
            <a:r>
              <a:rPr lang="ru-RU" altLang="ru-RU" sz="2700" dirty="0">
                <a:cs typeface="Times New Roman" pitchFamily="18" charset="0"/>
              </a:rPr>
              <a:t>, жестокого обращения, помощь при зависимом поведении (компьютерная, игровая, наркотическая, алкогольная, никотиновая зависимость), помощь при угрозе психологической безопасности  в сети «интернет», помощь в ситуации суицида, профилактика, сопровождение помощь в профессиональном самоопределении, помощь при подготовке к обучению в школе, помощь  в решении проблем освоения образовательных программ, помощь  в решении проблем  адаптации, помощь в решении проблем  возрастного развития  детей от 0 до 3 лет, социально-психологические проблемы  одаренных детей, социально-психологические проблемы  детей с ОВЗ,  помощь в решении социально-психологических проблем детей с расстройствами аутистического спектра, помощь в решении социально-психологических проблем  детей, являющихся  потерпевшими, обвиняемыми, подсудимыми, подозреваемыми, свидетелями, помощь при подготовке к ГИА (ЕГЭ), помощь в урегулирования взаимоотношений   среди сверстников, с родителями, с педагогами помощь в урегулировании социально-психологических  проблем организаций</a:t>
            </a:r>
          </a:p>
          <a:p>
            <a:pPr marL="0" indent="228600" fontAlgn="t">
              <a:lnSpc>
                <a:spcPct val="120000"/>
              </a:lnSpc>
              <a:spcBef>
                <a:spcPts val="0"/>
              </a:spcBef>
            </a:pPr>
            <a:r>
              <a:rPr lang="ru-RU" altLang="ru-RU" sz="2700" b="1" dirty="0">
                <a:cs typeface="Times New Roman" pitchFamily="18" charset="0"/>
              </a:rPr>
              <a:t>взаимодействие с общественными и родительскими организациями по вопросам психолого-педагогического сопровождения участников образовательных отношений;</a:t>
            </a:r>
          </a:p>
          <a:p>
            <a:pPr marL="0" indent="228600" fontAlgn="t">
              <a:lnSpc>
                <a:spcPct val="120000"/>
              </a:lnSpc>
              <a:spcBef>
                <a:spcPts val="0"/>
              </a:spcBef>
            </a:pPr>
            <a:r>
              <a:rPr lang="ru-RU" altLang="ru-RU" sz="2700" b="1" dirty="0">
                <a:cs typeface="Times New Roman" pitchFamily="18" charset="0"/>
              </a:rPr>
              <a:t>анализ существующих институтов оказания психолого-педагогической, методической и консультативной помощи родителям в муниципалитете (в том числе, в других ведомствах – здравоохранение, социальная политика);</a:t>
            </a:r>
          </a:p>
          <a:p>
            <a:pPr marL="0" indent="228600" fontAlgn="t">
              <a:lnSpc>
                <a:spcPct val="120000"/>
              </a:lnSpc>
              <a:spcBef>
                <a:spcPts val="0"/>
              </a:spcBef>
            </a:pPr>
            <a:r>
              <a:rPr lang="ru-RU" altLang="ru-RU" sz="2700" b="1" dirty="0">
                <a:cs typeface="Times New Roman" pitchFamily="18" charset="0"/>
              </a:rPr>
              <a:t>межведомственное взаимодействие по комплексной психолого-педагогической и медико-социальной поддержке детей разных целевых групп.</a:t>
            </a:r>
          </a:p>
          <a:p>
            <a:endParaRPr lang="ru-RU" alt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173737"/>
            <a:ext cx="10515600" cy="768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/>
              <a:t>Аналитика</a:t>
            </a:r>
          </a:p>
        </p:txBody>
      </p:sp>
    </p:spTree>
    <p:extLst>
      <p:ext uri="{BB962C8B-B14F-4D97-AF65-F5344CB8AC3E}">
        <p14:creationId xmlns:p14="http://schemas.microsoft.com/office/powerpoint/2010/main" val="130334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051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/>
              <a:t>Аналитика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3934" y="1700214"/>
            <a:ext cx="11904133" cy="4897437"/>
          </a:xfrm>
        </p:spPr>
        <p:txBody>
          <a:bodyPr>
            <a:normAutofit/>
          </a:bodyPr>
          <a:lstStyle/>
          <a:p>
            <a:pPr marL="0" indent="228600" fontAlgn="t">
              <a:lnSpc>
                <a:spcPct val="110000"/>
              </a:lnSpc>
              <a:spcBef>
                <a:spcPts val="0"/>
              </a:spcBef>
            </a:pPr>
            <a:r>
              <a:rPr lang="ru-RU" altLang="ru-RU" sz="2000" b="1" dirty="0">
                <a:cs typeface="Times New Roman" pitchFamily="18" charset="0"/>
              </a:rPr>
              <a:t>представленность деятельности психологической службы по направлениям </a:t>
            </a:r>
            <a:r>
              <a:rPr lang="ru-RU" altLang="ru-RU" sz="2000" dirty="0">
                <a:cs typeface="Times New Roman" pitchFamily="18" charset="0"/>
              </a:rPr>
              <a:t>(психологическое сопровождение учебной деятельности, психологическое сопровождение воспитательной  деятельности, развития личности обучающихся (воспитанников), их социализации; психологическое сопровождение перехода  на новый образовательный уровень и адаптации  на новом этапе обучения, психологическое сопровождение деятельности по сохранению и укреплению здоровья обучающихся (воспитанников); психологическое сопровождение </a:t>
            </a:r>
            <a:r>
              <a:rPr lang="ru-RU" altLang="ru-RU" sz="2000" dirty="0" err="1">
                <a:cs typeface="Times New Roman" pitchFamily="18" charset="0"/>
              </a:rPr>
              <a:t>проф.самоопределения</a:t>
            </a:r>
            <a:r>
              <a:rPr lang="ru-RU" altLang="ru-RU" sz="2000" dirty="0">
                <a:cs typeface="Times New Roman" pitchFamily="18" charset="0"/>
              </a:rPr>
              <a:t>, </a:t>
            </a:r>
            <a:r>
              <a:rPr lang="ru-RU" altLang="ru-RU" sz="2000" dirty="0" err="1">
                <a:cs typeface="Times New Roman" pitchFamily="18" charset="0"/>
              </a:rPr>
              <a:t>предпрофильной</a:t>
            </a:r>
            <a:r>
              <a:rPr lang="ru-RU" altLang="ru-RU" sz="2000" dirty="0">
                <a:cs typeface="Times New Roman" pitchFamily="18" charset="0"/>
              </a:rPr>
              <a:t> подготовки и профильного обучения обучающихся (воспитанников);</a:t>
            </a:r>
          </a:p>
          <a:p>
            <a:pPr marL="0" indent="228600" fontAlgn="t">
              <a:lnSpc>
                <a:spcPct val="110000"/>
              </a:lnSpc>
              <a:spcBef>
                <a:spcPts val="0"/>
              </a:spcBef>
            </a:pPr>
            <a:r>
              <a:rPr lang="ru-RU" altLang="ru-RU" sz="2000" b="1" dirty="0">
                <a:cs typeface="Times New Roman" pitchFamily="18" charset="0"/>
              </a:rPr>
              <a:t>представленность деятельности психологической службы по видам работы </a:t>
            </a:r>
            <a:r>
              <a:rPr lang="ru-RU" altLang="ru-RU" sz="2000" dirty="0">
                <a:cs typeface="Times New Roman" pitchFamily="18" charset="0"/>
              </a:rPr>
              <a:t>(психологическое просвещение, психологическая профилактика, психологическая диагностика, психологическое консультирование, психологическая коррекция и развитие, социально-психологический мониторинг, социально-психологическое проектирование, социально-психологическая экспертиза);</a:t>
            </a:r>
          </a:p>
          <a:p>
            <a:pPr marL="0" indent="228600" fontAlgn="t">
              <a:lnSpc>
                <a:spcPct val="110000"/>
              </a:lnSpc>
              <a:spcBef>
                <a:spcPts val="0"/>
              </a:spcBef>
            </a:pPr>
            <a:r>
              <a:rPr lang="ru-RU" altLang="ru-RU" sz="2000" b="1" dirty="0">
                <a:cs typeface="Times New Roman" pitchFamily="18" charset="0"/>
              </a:rPr>
              <a:t>представленность деятельности психологической службы по контингенту</a:t>
            </a:r>
          </a:p>
        </p:txBody>
      </p:sp>
    </p:spTree>
    <p:extLst>
      <p:ext uri="{BB962C8B-B14F-4D97-AF65-F5344CB8AC3E}">
        <p14:creationId xmlns:p14="http://schemas.microsoft.com/office/powerpoint/2010/main" val="272779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altLang="ru-RU" sz="3200" b="1" dirty="0">
                <a:latin typeface="+mn-lt"/>
              </a:rPr>
              <a:t>Ценностно-целевой компонент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Определение ценностных приоритетов психологической службы образования в муниципалитете</a:t>
            </a:r>
          </a:p>
          <a:p>
            <a:r>
              <a:rPr lang="ru-RU" altLang="ru-RU" dirty="0"/>
              <a:t>Определение принципов деятельности психологической службы образования</a:t>
            </a:r>
          </a:p>
          <a:p>
            <a:r>
              <a:rPr lang="ru-RU" altLang="ru-RU" dirty="0"/>
              <a:t>Определение цели и задач психологической службы образования в муниципалитете</a:t>
            </a:r>
          </a:p>
        </p:txBody>
      </p:sp>
    </p:spTree>
    <p:extLst>
      <p:ext uri="{BB962C8B-B14F-4D97-AF65-F5344CB8AC3E}">
        <p14:creationId xmlns:p14="http://schemas.microsoft.com/office/powerpoint/2010/main" val="263776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386584" y="128017"/>
            <a:ext cx="8967216" cy="411480"/>
          </a:xfrm>
        </p:spPr>
        <p:txBody>
          <a:bodyPr>
            <a:normAutofit/>
          </a:bodyPr>
          <a:lstStyle/>
          <a:p>
            <a:r>
              <a:rPr lang="ru-RU" altLang="ru-RU" sz="2000" b="1" dirty="0"/>
              <a:t>Схема модели муниципальной психологической службы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512064"/>
            <a:ext cx="5102352" cy="634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790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1461</Words>
  <Application>Microsoft Office PowerPoint</Application>
  <PresentationFormat>Произвольный</PresentationFormat>
  <Paragraphs>108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ПОДХОДЫ К РАЗРАБОТКЕ  МУНИЦИПАЛЬНОЙ МОДЕЛИ ПСИХОЛОГИЧЕСКОЙ СЛУЖБЫ  ОБРАЗОВАНИЯ  В КРАСНОЯРСКОМ КРАЕ</vt:lpstr>
      <vt:lpstr>Введение</vt:lpstr>
      <vt:lpstr>Контекст политики</vt:lpstr>
      <vt:lpstr>План мероприятий по развитию психологической службы в системе общего и профессионального образования на территории Красноярского края до 2025 года</vt:lpstr>
      <vt:lpstr>Аналитика</vt:lpstr>
      <vt:lpstr>Презентация PowerPoint</vt:lpstr>
      <vt:lpstr>Аналитика</vt:lpstr>
      <vt:lpstr>Ценностно-целевой компонент</vt:lpstr>
      <vt:lpstr>Схема модели муниципальной психологической службы</vt:lpstr>
      <vt:lpstr>   </vt:lpstr>
      <vt:lpstr>   </vt:lpstr>
      <vt:lpstr>   </vt:lpstr>
      <vt:lpstr>Современные модели организации психологической службы в образовании</vt:lpstr>
      <vt:lpstr>   </vt:lpstr>
      <vt:lpstr>Структурно-функциональный компонент</vt:lpstr>
      <vt:lpstr>Содержательно-технологический компонент</vt:lpstr>
      <vt:lpstr>Результативный компонент</vt:lpstr>
      <vt:lpstr>Психологическая служба общеобразовательной организации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Дайнеко Яна Михайловна</dc:creator>
  <cp:lastModifiedBy>Татьяна Владимировна Свиридова</cp:lastModifiedBy>
  <cp:revision>109</cp:revision>
  <cp:lastPrinted>2021-03-12T12:26:04Z</cp:lastPrinted>
  <dcterms:created xsi:type="dcterms:W3CDTF">2021-03-03T07:17:32Z</dcterms:created>
  <dcterms:modified xsi:type="dcterms:W3CDTF">2022-10-06T06:56:05Z</dcterms:modified>
</cp:coreProperties>
</file>