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64" r:id="rId3"/>
    <p:sldId id="273" r:id="rId4"/>
    <p:sldId id="274" r:id="rId5"/>
    <p:sldId id="275" r:id="rId6"/>
    <p:sldId id="276" r:id="rId7"/>
    <p:sldId id="266" r:id="rId8"/>
    <p:sldId id="269" r:id="rId9"/>
    <p:sldId id="270" r:id="rId10"/>
    <p:sldId id="271" r:id="rId11"/>
    <p:sldId id="280" r:id="rId12"/>
    <p:sldId id="283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56"/>
            <p14:sldId id="264"/>
            <p14:sldId id="273"/>
            <p14:sldId id="274"/>
            <p14:sldId id="275"/>
            <p14:sldId id="276"/>
            <p14:sldId id="266"/>
            <p14:sldId id="269"/>
            <p14:sldId id="270"/>
            <p14:sldId id="271"/>
            <p14:sldId id="280"/>
            <p14:sldId id="283"/>
            <p14:sldId id="28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0ED"/>
    <a:srgbClr val="E1DAD2"/>
    <a:srgbClr val="FEFEFE"/>
    <a:srgbClr val="C1C9CD"/>
    <a:srgbClr val="7C96A3"/>
    <a:srgbClr val="FFFFFF"/>
    <a:srgbClr val="003374"/>
    <a:srgbClr val="3A5896"/>
    <a:srgbClr val="385592"/>
    <a:srgbClr val="173A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0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2279984" y="3719620"/>
            <a:ext cx="4584032" cy="7883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246811"/>
            <a:ext cx="7772400" cy="232518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itchFamily="34" charset="0"/>
                <a:cs typeface="Aharoni" pitchFamily="2" charset="-79"/>
              </a:rPr>
              <a:t>Тема семьи </a:t>
            </a:r>
            <a:br>
              <a:rPr lang="ru-RU" b="1" dirty="0" smtClean="0">
                <a:solidFill>
                  <a:srgbClr val="FF0000"/>
                </a:solidFill>
                <a:latin typeface="Century Gothic" pitchFamily="34" charset="0"/>
                <a:cs typeface="Aharoni" pitchFamily="2" charset="-79"/>
              </a:rPr>
            </a:br>
            <a:r>
              <a:rPr lang="ru-RU" b="1" dirty="0" smtClean="0">
                <a:solidFill>
                  <a:srgbClr val="FF0000"/>
                </a:solidFill>
                <a:latin typeface="Century Gothic" pitchFamily="34" charset="0"/>
                <a:cs typeface="Aharoni" pitchFamily="2" charset="-79"/>
              </a:rPr>
              <a:t>в разных культурах мира</a:t>
            </a:r>
            <a:endParaRPr lang="ru-RU" b="1" dirty="0">
              <a:solidFill>
                <a:srgbClr val="FF0000"/>
              </a:solidFill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43000" y="4598126"/>
            <a:ext cx="6858000" cy="1240971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 err="1" smtClean="0">
                <a:solidFill>
                  <a:srgbClr val="C00000"/>
                </a:solidFill>
                <a:latin typeface="Century Gothic" pitchFamily="34" charset="0"/>
              </a:rPr>
              <a:t>Ящук</a:t>
            </a:r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 О.Ф.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учитель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МАОУ СШ №151</a:t>
            </a:r>
            <a:endParaRPr lang="ru-RU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216372"/>
            <a:ext cx="7869890" cy="1378209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entury Gothic" pitchFamily="34" charset="0"/>
              </a:rPr>
              <a:t>Любовь семьи – величайшее счастье в жизни. </a:t>
            </a:r>
            <a:br>
              <a:rPr lang="ru-RU" b="1" dirty="0" smtClean="0">
                <a:solidFill>
                  <a:srgbClr val="FF0000"/>
                </a:solidFill>
                <a:latin typeface="Century Gothic" pitchFamily="34" charset="0"/>
              </a:rPr>
            </a:br>
            <a:r>
              <a:rPr lang="ru-RU" sz="2800" i="1" dirty="0" smtClean="0">
                <a:solidFill>
                  <a:srgbClr val="C00000"/>
                </a:solidFill>
                <a:latin typeface="Century Gothic" pitchFamily="34" charset="0"/>
              </a:rPr>
              <a:t>(английская пословица)</a:t>
            </a:r>
            <a:endParaRPr lang="ru-RU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1026" name="Picture 2" descr="C:\Users\Администратор\Desktop\8 июля 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7919" y="1825155"/>
            <a:ext cx="6905625" cy="4798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2149" y="1071154"/>
            <a:ext cx="78377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Century Gothic" pitchFamily="34" charset="0"/>
              </a:rPr>
              <a:t>Международный день семей </a:t>
            </a:r>
            <a:r>
              <a:rPr lang="ru-RU" sz="4000" i="1" dirty="0" smtClean="0">
                <a:solidFill>
                  <a:srgbClr val="C00000"/>
                </a:solidFill>
                <a:latin typeface="Century Gothic" pitchFamily="34" charset="0"/>
              </a:rPr>
              <a:t>(</a:t>
            </a:r>
            <a:r>
              <a:rPr lang="en-US" sz="4000" i="1" dirty="0" smtClean="0">
                <a:solidFill>
                  <a:srgbClr val="C00000"/>
                </a:solidFill>
                <a:latin typeface="Century Gothic" pitchFamily="34" charset="0"/>
              </a:rPr>
              <a:t>International Day of Families), </a:t>
            </a:r>
            <a:r>
              <a:rPr lang="ru-RU" sz="4000" i="1" dirty="0" smtClean="0">
                <a:solidFill>
                  <a:srgbClr val="C00000"/>
                </a:solidFill>
                <a:latin typeface="Century Gothic" pitchFamily="34" charset="0"/>
              </a:rPr>
              <a:t>отмечаемый ежегодно </a:t>
            </a:r>
            <a:br>
              <a:rPr lang="ru-RU" sz="4000" i="1" dirty="0" smtClean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Century Gothic" pitchFamily="34" charset="0"/>
              </a:rPr>
              <a:t>15 мая, </a:t>
            </a:r>
            <a:r>
              <a:rPr lang="ru-RU" sz="4000" i="1" dirty="0" smtClean="0">
                <a:solidFill>
                  <a:srgbClr val="C00000"/>
                </a:solidFill>
                <a:latin typeface="Century Gothic" pitchFamily="34" charset="0"/>
              </a:rPr>
              <a:t>провозглашён резолюцией Генеральной Ассамблеи ООН </a:t>
            </a:r>
          </a:p>
          <a:p>
            <a:pPr algn="ctr"/>
            <a:r>
              <a:rPr lang="ru-RU" sz="4000" i="1" dirty="0" smtClean="0">
                <a:solidFill>
                  <a:srgbClr val="C00000"/>
                </a:solidFill>
                <a:latin typeface="Century Gothic" pitchFamily="34" charset="0"/>
              </a:rPr>
              <a:t>№ </a:t>
            </a:r>
            <a:r>
              <a:rPr lang="en-US" sz="4000" i="1" dirty="0" smtClean="0">
                <a:solidFill>
                  <a:srgbClr val="C00000"/>
                </a:solidFill>
                <a:latin typeface="Century Gothic" pitchFamily="34" charset="0"/>
              </a:rPr>
              <a:t>A/RES/47/237 </a:t>
            </a:r>
            <a:r>
              <a:rPr lang="ru-RU" sz="4000" i="1" dirty="0" smtClean="0">
                <a:solidFill>
                  <a:srgbClr val="C00000"/>
                </a:solidFill>
                <a:latin typeface="Century Gothic" pitchFamily="34" charset="0"/>
              </a:rPr>
              <a:t>в</a:t>
            </a:r>
            <a:r>
              <a:rPr lang="ru-RU" sz="4000" b="1" dirty="0" smtClean="0">
                <a:solidFill>
                  <a:srgbClr val="C00000"/>
                </a:solidFill>
                <a:latin typeface="Century Gothic" pitchFamily="34" charset="0"/>
              </a:rPr>
              <a:t> 1993 году. </a:t>
            </a:r>
            <a:r>
              <a:rPr lang="ru-RU" sz="4000" dirty="0" smtClean="0">
                <a:latin typeface="Century Gothic" pitchFamily="34" charset="0"/>
              </a:rPr>
              <a:t/>
            </a:r>
            <a:br>
              <a:rPr lang="ru-RU" sz="4000" dirty="0" smtClean="0">
                <a:latin typeface="Century Gothic" pitchFamily="34" charset="0"/>
              </a:rPr>
            </a:br>
            <a:endParaRPr lang="ru-RU" sz="40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40864" y="705939"/>
            <a:ext cx="4096941" cy="54315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entury Gothic" pitchFamily="34" charset="0"/>
              </a:rPr>
              <a:t>  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Century Gothic" pitchFamily="34" charset="0"/>
              </a:rPr>
              <a:t>  </a:t>
            </a:r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Семьёй дорожить – счастливым быть.</a:t>
            </a:r>
          </a:p>
          <a:p>
            <a:pPr>
              <a:buNone/>
            </a:pPr>
            <a:r>
              <a:rPr lang="ru-RU" sz="4000" b="1" dirty="0" smtClean="0">
                <a:latin typeface="Century Gothic" pitchFamily="34" charset="0"/>
              </a:rPr>
              <a:t> </a:t>
            </a:r>
          </a:p>
          <a:p>
            <a:pPr>
              <a:buNone/>
            </a:pPr>
            <a:r>
              <a:rPr lang="ru-RU" sz="4000" i="1" dirty="0" smtClean="0">
                <a:solidFill>
                  <a:srgbClr val="C00000"/>
                </a:solidFill>
                <a:latin typeface="Century Gothic" pitchFamily="34" charset="0"/>
              </a:rPr>
              <a:t>(русские пословицы)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9098" y="1509823"/>
            <a:ext cx="3827721" cy="497603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FF0000"/>
                </a:solidFill>
                <a:latin typeface="Century Gothic" pitchFamily="34" charset="0"/>
              </a:rPr>
              <a:t> Все вместе, так и душа на месте.</a:t>
            </a:r>
            <a:endParaRPr lang="ru-RU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6146" name="Picture 2" descr="C:\$Recycle.Bin\S-1-5-21-2180194838-2674131599-2072089539-500\$RAG71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895" y="3700129"/>
            <a:ext cx="3607459" cy="2137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23888" y="4946073"/>
            <a:ext cx="7886700" cy="114358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Century Gothic" pitchFamily="34" charset="0"/>
              </a:rPr>
              <a:t>Спасибо за внимание!</a:t>
            </a:r>
            <a:endParaRPr lang="ru-RU" sz="4000" b="1" i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5122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5165" y="1492827"/>
            <a:ext cx="5192435" cy="3148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Century Gothic" pitchFamily="34" charset="0"/>
              </a:rPr>
              <a:t>Семья</a:t>
            </a:r>
            <a:endParaRPr lang="ru-RU" sz="4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Семья – ключ к счастью.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(азербайджанская пословица)</a:t>
            </a:r>
            <a:endParaRPr lang="en-US" i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  <a:latin typeface="Century Gothic" pitchFamily="34" charset="0"/>
              </a:rPr>
              <a:t>Земля без воды мертва, человек без </a:t>
            </a:r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семьи – пустоцвет. 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   (русская пословица)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Кто стыдится своей семьи, тому не видать счастья.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  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(еврейская пословица)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Дерево держится корнями, а человек – семьёй.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C00000"/>
                </a:solidFill>
                <a:latin typeface="Century Gothic" pitchFamily="34" charset="0"/>
              </a:rPr>
              <a:t>   </a:t>
            </a:r>
            <a:r>
              <a:rPr lang="ru-RU" sz="3000" i="1" dirty="0" smtClean="0">
                <a:solidFill>
                  <a:srgbClr val="C00000"/>
                </a:solidFill>
                <a:latin typeface="Century Gothic" pitchFamily="34" charset="0"/>
              </a:rPr>
              <a:t>(русская пословица)</a:t>
            </a:r>
            <a:endParaRPr lang="ru-RU" sz="3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63207"/>
            <a:ext cx="7869890" cy="2044415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Государство имеет свои законы, семья имеет свои семейные правила. </a:t>
            </a:r>
            <a:b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ru-RU" sz="3100" i="1" dirty="0" smtClean="0">
                <a:solidFill>
                  <a:srgbClr val="FF0000"/>
                </a:solidFill>
                <a:latin typeface="Century Gothic" pitchFamily="34" charset="0"/>
              </a:rPr>
              <a:t>(китайская пословица)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2181497"/>
            <a:ext cx="7869890" cy="3995466"/>
          </a:xfrm>
        </p:spPr>
        <p:txBody>
          <a:bodyPr>
            <a:normAutofit/>
          </a:bodyPr>
          <a:lstStyle/>
          <a:p>
            <a:r>
              <a:rPr lang="ru-RU" sz="3800" b="1" i="1" dirty="0" smtClean="0">
                <a:solidFill>
                  <a:srgbClr val="FF0000"/>
                </a:solidFill>
                <a:latin typeface="Century Gothic" pitchFamily="34" charset="0"/>
              </a:rPr>
              <a:t>Любовь</a:t>
            </a:r>
          </a:p>
          <a:p>
            <a:r>
              <a:rPr lang="ru-RU" sz="3800" b="1" i="1" dirty="0" smtClean="0">
                <a:solidFill>
                  <a:srgbClr val="FF0000"/>
                </a:solidFill>
                <a:latin typeface="Century Gothic" pitchFamily="34" charset="0"/>
              </a:rPr>
              <a:t>Дети, воспитание</a:t>
            </a:r>
          </a:p>
          <a:p>
            <a:r>
              <a:rPr lang="ru-RU" sz="3800" b="1" i="1" dirty="0" smtClean="0">
                <a:solidFill>
                  <a:srgbClr val="FF0000"/>
                </a:solidFill>
                <a:latin typeface="Century Gothic" pitchFamily="34" charset="0"/>
              </a:rPr>
              <a:t>Труд, взаимопомощь</a:t>
            </a:r>
          </a:p>
          <a:p>
            <a:r>
              <a:rPr lang="ru-RU" sz="3800" b="1" i="1" dirty="0" smtClean="0">
                <a:solidFill>
                  <a:srgbClr val="FF0000"/>
                </a:solidFill>
                <a:latin typeface="Century Gothic" pitchFamily="34" charset="0"/>
              </a:rPr>
              <a:t>Уважение, забота </a:t>
            </a:r>
          </a:p>
          <a:p>
            <a:r>
              <a:rPr lang="ru-RU" sz="3800" b="1" i="1" dirty="0" smtClean="0">
                <a:solidFill>
                  <a:srgbClr val="FF0000"/>
                </a:solidFill>
                <a:latin typeface="Century Gothic" pitchFamily="34" charset="0"/>
              </a:rPr>
              <a:t>Доверие, согласие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Любовь (муж, жена)</a:t>
            </a:r>
            <a:endParaRPr lang="ru-RU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045030"/>
            <a:ext cx="7869890" cy="513193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entury Gothic" pitchFamily="34" charset="0"/>
              </a:rPr>
              <a:t>Жена и муж, словно палочки для еды, всегда парой.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(вьетнамская пословица)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Century Gothic" pitchFamily="34" charset="0"/>
              </a:rPr>
              <a:t>Муж и жена и горе, и радость пополам делят.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(японская пословица)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Century Gothic" pitchFamily="34" charset="0"/>
              </a:rPr>
              <a:t>Жена – душа </a:t>
            </a:r>
            <a:r>
              <a:rPr lang="ru-RU" sz="3200" b="1" i="1" dirty="0" smtClean="0">
                <a:solidFill>
                  <a:srgbClr val="FF0000"/>
                </a:solidFill>
                <a:latin typeface="Century Gothic" pitchFamily="34" charset="0"/>
              </a:rPr>
              <a:t>мужа.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(армянская пословица)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Century Gothic" pitchFamily="34" charset="0"/>
              </a:rPr>
              <a:t>Муж и жена из одной глины.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(ассирийская пословица)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Century Gothic" pitchFamily="34" charset="0"/>
              </a:rPr>
              <a:t>Муж с женой, что мука с водой.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(русская пословица)</a:t>
            </a:r>
            <a:endParaRPr lang="ru-RU" i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Дети, воспитание</a:t>
            </a:r>
            <a:endParaRPr lang="ru-RU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227909"/>
            <a:ext cx="7869890" cy="4949054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Семья без детей, как день без солнца.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(немецкая пословица)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Дети скрепляют брачные узы.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(японская пословица)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Дом с детьми – базар, дом без детей- кладбище.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(татарская пословица)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Изба детьми весела.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(русская пословица)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Не устанешь детей </a:t>
            </a:r>
            <a:r>
              <a:rPr lang="ru-RU" sz="3600" b="1" dirty="0" err="1" smtClean="0">
                <a:solidFill>
                  <a:srgbClr val="FF0000"/>
                </a:solidFill>
                <a:latin typeface="Century Gothic" pitchFamily="34" charset="0"/>
              </a:rPr>
              <a:t>рожаючи</a:t>
            </a:r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, устанешь на </a:t>
            </a:r>
            <a:r>
              <a:rPr lang="ru-RU" sz="3900" b="1" dirty="0" smtClean="0">
                <a:solidFill>
                  <a:srgbClr val="FF0000"/>
                </a:solidFill>
                <a:latin typeface="Century Gothic" pitchFamily="34" charset="0"/>
              </a:rPr>
              <a:t>место </a:t>
            </a:r>
            <a:r>
              <a:rPr lang="ru-RU" sz="3900" b="1" dirty="0" err="1" smtClean="0">
                <a:solidFill>
                  <a:srgbClr val="FF0000"/>
                </a:solidFill>
                <a:latin typeface="Century Gothic" pitchFamily="34" charset="0"/>
              </a:rPr>
              <a:t>сажаючи</a:t>
            </a:r>
            <a:r>
              <a:rPr lang="ru-RU" sz="3900" b="1" dirty="0" smtClean="0">
                <a:solidFill>
                  <a:srgbClr val="FF0000"/>
                </a:solidFill>
                <a:latin typeface="Century Gothic" pitchFamily="34" charset="0"/>
              </a:rPr>
              <a:t>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(русская пословица)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Ребёнок – глина, мать – гончар.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(таджикская пословица)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Дети, воспитание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058092"/>
            <a:ext cx="7869890" cy="5118872"/>
          </a:xfrm>
        </p:spPr>
        <p:txBody>
          <a:bodyPr>
            <a:no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С хорошими детьми семья – счастливая семья.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(мордовская пословица)</a:t>
            </a:r>
          </a:p>
          <a:p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Птица делает то, чему научилась в своём гнезде. </a:t>
            </a:r>
            <a:r>
              <a:rPr lang="ru-RU" i="1" dirty="0" smtClean="0">
                <a:solidFill>
                  <a:srgbClr val="FF0000"/>
                </a:solidFill>
                <a:latin typeface="Century Gothic" pitchFamily="34" charset="0"/>
              </a:rPr>
              <a:t>(узбекская пословица)</a:t>
            </a:r>
          </a:p>
          <a:p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Как хозяин относится к собаке, так относится и вся семья. </a:t>
            </a:r>
            <a:r>
              <a:rPr lang="ru-RU" i="1" dirty="0" smtClean="0">
                <a:solidFill>
                  <a:srgbClr val="FF0000"/>
                </a:solidFill>
                <a:latin typeface="Century Gothic" pitchFamily="34" charset="0"/>
              </a:rPr>
              <a:t>(еврейская пословица)</a:t>
            </a:r>
          </a:p>
          <a:p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И у коршуна может орлёнок родиться.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(японская пословица)</a:t>
            </a:r>
            <a:endParaRPr lang="ru-RU" i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Труд, взаимопомощь</a:t>
            </a:r>
            <a:endParaRPr lang="ru-RU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Дружная семья гору сдвинет.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(болгарская пословица)</a:t>
            </a:r>
          </a:p>
          <a:p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Дружная семья и землю превратит в золото.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(китайская пословица)</a:t>
            </a:r>
          </a:p>
          <a:p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Семья воюет, а одинокий горюет.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(русская пословица)</a:t>
            </a:r>
          </a:p>
          <a:p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Дружные супруги и из Тихого океана воду вычерпают.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(вьетнамская пословица)</a:t>
            </a:r>
          </a:p>
          <a:p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Родители трудолюбивы, и дети не ленивы.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(русская пословица)</a:t>
            </a:r>
            <a:endParaRPr lang="ru-RU" i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Уважение, забота</a:t>
            </a:r>
            <a:endParaRPr lang="ru-RU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Старый человек в семье – сокровище.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(китайская пословица)</a:t>
            </a:r>
          </a:p>
          <a:p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Кто не осушит слёзы своего ребёнка, будет плакать сам.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(африканская пословица)</a:t>
            </a:r>
          </a:p>
          <a:p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Любящий свою мать не бросит и</a:t>
            </a:r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чужую.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(азербайджанская пословица)</a:t>
            </a:r>
          </a:p>
          <a:p>
            <a:r>
              <a:rPr lang="ru-RU" sz="3100" b="1" dirty="0" smtClean="0">
                <a:solidFill>
                  <a:srgbClr val="FF0000"/>
                </a:solidFill>
                <a:latin typeface="Century Gothic" pitchFamily="34" charset="0"/>
              </a:rPr>
              <a:t>Старших – уважай, младших – воспитывай.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(тувинская пословица)</a:t>
            </a:r>
            <a:endParaRPr lang="ru-RU" i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63207"/>
            <a:ext cx="7869890" cy="144352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Доверие, согласие</a:t>
            </a:r>
            <a:endParaRPr lang="ru-RU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Согласную семью горе не берёт.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(русская пословица)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Несчастна семья, в которой нет согласия. </a:t>
            </a:r>
            <a:r>
              <a:rPr lang="ru-RU" i="1" dirty="0" smtClean="0">
                <a:solidFill>
                  <a:srgbClr val="C00000"/>
                </a:solidFill>
                <a:latin typeface="Century Gothic" pitchFamily="34" charset="0"/>
              </a:rPr>
              <a:t>(адыгейская пословица)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На что клад, коли в семье лад. </a:t>
            </a:r>
            <a:r>
              <a:rPr lang="ru-RU" i="1" dirty="0" smtClean="0">
                <a:solidFill>
                  <a:srgbClr val="FF0000"/>
                </a:solidFill>
                <a:latin typeface="Century Gothic" pitchFamily="34" charset="0"/>
              </a:rPr>
              <a:t>(русская пословица)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Дружная семья – долгая жизнь. </a:t>
            </a:r>
            <a:r>
              <a:rPr lang="ru-RU" i="1" dirty="0" smtClean="0">
                <a:solidFill>
                  <a:srgbClr val="FF0000"/>
                </a:solidFill>
                <a:latin typeface="Century Gothic" pitchFamily="34" charset="0"/>
              </a:rPr>
              <a:t>(</a:t>
            </a:r>
            <a:r>
              <a:rPr lang="ru-RU" i="1" dirty="0" err="1" smtClean="0">
                <a:solidFill>
                  <a:srgbClr val="FF0000"/>
                </a:solidFill>
                <a:latin typeface="Century Gothic" pitchFamily="34" charset="0"/>
              </a:rPr>
              <a:t>крымско</a:t>
            </a:r>
            <a:r>
              <a:rPr lang="ru-RU" i="1" dirty="0" smtClean="0">
                <a:solidFill>
                  <a:srgbClr val="FF0000"/>
                </a:solidFill>
                <a:latin typeface="Century Gothic" pitchFamily="34" charset="0"/>
              </a:rPr>
              <a:t> – татарская пословица)</a:t>
            </a:r>
            <a:endParaRPr lang="ru-RU" i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1240</TotalTime>
  <Words>499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Тема семьи  в разных культурах мира</vt:lpstr>
      <vt:lpstr>Семья</vt:lpstr>
      <vt:lpstr>Государство имеет свои законы, семья имеет свои семейные правила.  (китайская пословица)</vt:lpstr>
      <vt:lpstr>Любовь (муж, жена)</vt:lpstr>
      <vt:lpstr>Дети, воспитание</vt:lpstr>
      <vt:lpstr>Дети, воспитание</vt:lpstr>
      <vt:lpstr>Труд, взаимопомощь</vt:lpstr>
      <vt:lpstr>Уважение, забота</vt:lpstr>
      <vt:lpstr>Доверие, согласие</vt:lpstr>
      <vt:lpstr>Любовь семьи – величайшее счастье в жизни.  (английская пословица)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Татьяна Копылова</cp:lastModifiedBy>
  <cp:revision>224</cp:revision>
  <dcterms:created xsi:type="dcterms:W3CDTF">2016-11-18T14:12:19Z</dcterms:created>
  <dcterms:modified xsi:type="dcterms:W3CDTF">2018-01-18T11:20:36Z</dcterms:modified>
</cp:coreProperties>
</file>