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8" r:id="rId4"/>
    <p:sldId id="257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60" r:id="rId19"/>
    <p:sldId id="275" r:id="rId20"/>
    <p:sldId id="276" r:id="rId21"/>
    <p:sldId id="277" r:id="rId22"/>
    <p:sldId id="278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49" autoAdjust="0"/>
    <p:restoredTop sz="94660"/>
  </p:normalViewPr>
  <p:slideViewPr>
    <p:cSldViewPr>
      <p:cViewPr varScale="1">
        <p:scale>
          <a:sx n="96" d="100"/>
          <a:sy n="96" d="100"/>
        </p:scale>
        <p:origin x="9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033414"/>
            <a:ext cx="8208912" cy="2043658"/>
          </a:xfrm>
        </p:spPr>
        <p:txBody>
          <a:bodyPr>
            <a:normAutofit/>
          </a:bodyPr>
          <a:lstStyle/>
          <a:p>
            <a:r>
              <a:rPr lang="ru-RU" b="1" dirty="0"/>
              <a:t>Организационная культура </a:t>
            </a:r>
            <a:br>
              <a:rPr lang="ru-RU" b="1" dirty="0"/>
            </a:br>
            <a:r>
              <a:rPr lang="ru-RU" b="1" dirty="0"/>
              <a:t>в </a:t>
            </a:r>
            <a:r>
              <a:rPr lang="ru-RU" b="1" dirty="0" smtClean="0"/>
              <a:t>образовательной организации</a:t>
            </a:r>
            <a:endParaRPr lang="ru-RU" b="1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95536" y="188640"/>
            <a:ext cx="8496944" cy="175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 algn="ctr">
              <a:spcBef>
                <a:spcPct val="20000"/>
              </a:spcBef>
            </a:pPr>
            <a:r>
              <a:rPr lang="ru-RU" sz="2400" i="1" dirty="0" err="1"/>
              <a:t>Corrige</a:t>
            </a:r>
            <a:r>
              <a:rPr lang="ru-RU" sz="2400" i="1" dirty="0"/>
              <a:t> </a:t>
            </a:r>
            <a:r>
              <a:rPr lang="ru-RU" sz="2400" i="1" dirty="0" err="1"/>
              <a:t>praetertum</a:t>
            </a:r>
            <a:r>
              <a:rPr lang="ru-RU" sz="2400" i="1" dirty="0"/>
              <a:t>, </a:t>
            </a:r>
            <a:r>
              <a:rPr lang="ru-RU" sz="2400" i="1" dirty="0" err="1"/>
              <a:t>praesens</a:t>
            </a:r>
            <a:r>
              <a:rPr lang="ru-RU" sz="2400" i="1" dirty="0"/>
              <a:t> </a:t>
            </a:r>
            <a:r>
              <a:rPr lang="ru-RU" sz="2400" i="1" dirty="0" err="1"/>
              <a:t>rege</a:t>
            </a:r>
            <a:r>
              <a:rPr lang="ru-RU" sz="2400" i="1" dirty="0"/>
              <a:t>, </a:t>
            </a:r>
            <a:r>
              <a:rPr lang="ru-RU" sz="2400" i="1" dirty="0" err="1"/>
              <a:t>cerne</a:t>
            </a:r>
            <a:r>
              <a:rPr lang="ru-RU" sz="2400" i="1" dirty="0"/>
              <a:t> </a:t>
            </a:r>
            <a:r>
              <a:rPr lang="ru-RU" sz="2400" i="1" dirty="0" err="1"/>
              <a:t>futurum</a:t>
            </a:r>
            <a:r>
              <a:rPr lang="ru-RU" sz="2400" i="1" dirty="0"/>
              <a:t>!</a:t>
            </a:r>
          </a:p>
          <a:p>
            <a:pPr>
              <a:spcBef>
                <a:spcPct val="20000"/>
              </a:spcBef>
            </a:pPr>
            <a:r>
              <a:rPr lang="ru-RU" sz="2400" i="1" dirty="0"/>
              <a:t>«Анализируй прошлое, </a:t>
            </a:r>
          </a:p>
          <a:p>
            <a:pPr>
              <a:spcBef>
                <a:spcPct val="20000"/>
              </a:spcBef>
            </a:pPr>
            <a:r>
              <a:rPr lang="ru-RU" sz="2400" i="1" dirty="0"/>
              <a:t>			руководи настоящим, </a:t>
            </a:r>
          </a:p>
          <a:p>
            <a:pPr algn="ctr">
              <a:spcBef>
                <a:spcPct val="20000"/>
              </a:spcBef>
            </a:pPr>
            <a:r>
              <a:rPr lang="ru-RU" sz="2400" i="1" dirty="0"/>
              <a:t>					предусматривай будущее!»</a:t>
            </a:r>
          </a:p>
          <a:p>
            <a:pPr lvl="0" algn="ctr">
              <a:spcBef>
                <a:spcPct val="20000"/>
              </a:spcBef>
            </a:pPr>
            <a:endParaRPr kumimoji="0" lang="ru-RU" sz="2400" b="0" i="1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Рыночная организационная культура</a:t>
            </a:r>
          </a:p>
          <a:p>
            <a:pPr algn="r">
              <a:buNone/>
            </a:pPr>
            <a:r>
              <a:rPr lang="ru-RU" sz="2400" i="1" dirty="0"/>
              <a:t>Лозунг образовательной </a:t>
            </a:r>
            <a:r>
              <a:rPr lang="ru-RU" sz="2400" i="1" dirty="0" smtClean="0"/>
              <a:t>организации: </a:t>
            </a:r>
            <a:br>
              <a:rPr lang="ru-RU" sz="2400" i="1" dirty="0" smtClean="0"/>
            </a:br>
            <a:r>
              <a:rPr lang="ru-RU" sz="2400" i="1" dirty="0" smtClean="0"/>
              <a:t>«</a:t>
            </a:r>
            <a:r>
              <a:rPr lang="ru-RU" sz="2400" i="1" dirty="0"/>
              <a:t>Тотальное управление качеством!» </a:t>
            </a:r>
            <a:br>
              <a:rPr lang="ru-RU" sz="2400" i="1" dirty="0"/>
            </a:br>
            <a:r>
              <a:rPr lang="ru-RU" sz="2400" i="1" dirty="0"/>
              <a:t>или «Качество, качество и еще раз качество!»</a:t>
            </a:r>
          </a:p>
          <a:p>
            <a:pPr>
              <a:buNone/>
            </a:pPr>
            <a:r>
              <a:rPr lang="ru-RU" sz="2400" dirty="0"/>
              <a:t>Администрация </a:t>
            </a:r>
            <a:r>
              <a:rPr lang="ru-RU" sz="2400" dirty="0" smtClean="0"/>
              <a:t>заботится</a:t>
            </a:r>
            <a:r>
              <a:rPr lang="ru-RU" sz="2400" dirty="0"/>
              <a:t>, чтобы ученики и их родители считали, что они учатся в лучшем или очень хорошем учебном заведении. </a:t>
            </a:r>
          </a:p>
          <a:p>
            <a:pPr>
              <a:buNone/>
            </a:pPr>
            <a:r>
              <a:rPr lang="ru-RU" sz="2400" dirty="0"/>
              <a:t>Поддерживая свой имидж на высоте, </a:t>
            </a:r>
            <a:r>
              <a:rPr lang="ru-RU" sz="2400" dirty="0" smtClean="0"/>
              <a:t>образовательная организация активно </a:t>
            </a:r>
            <a:r>
              <a:rPr lang="ru-RU" sz="2400" dirty="0"/>
              <a:t>участвует в различных проектах и конкурсах.</a:t>
            </a:r>
          </a:p>
          <a:p>
            <a:pPr>
              <a:buNone/>
            </a:pPr>
            <a:r>
              <a:rPr lang="ru-RU" sz="2400" dirty="0"/>
              <a:t>Внешнее благополучие и успешность </a:t>
            </a:r>
            <a:r>
              <a:rPr lang="ru-RU" sz="2400" dirty="0" smtClean="0"/>
              <a:t>образовательной организации </a:t>
            </a:r>
            <a:r>
              <a:rPr lang="ru-RU" sz="2400" dirty="0"/>
              <a:t>могут соседствовать </a:t>
            </a:r>
            <a:r>
              <a:rPr lang="ru-RU" sz="2400" dirty="0" smtClean="0"/>
              <a:t>с </a:t>
            </a:r>
            <a:r>
              <a:rPr lang="ru-RU" sz="2400" dirty="0"/>
              <a:t>серьёзными внутренними проблемами.</a:t>
            </a:r>
            <a:endParaRPr lang="ru-RU" sz="2400" b="1" dirty="0"/>
          </a:p>
          <a:p>
            <a:pPr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Рыночная организационная культура</a:t>
            </a:r>
          </a:p>
          <a:p>
            <a:pPr>
              <a:buNone/>
            </a:pPr>
            <a:r>
              <a:rPr lang="ru-RU" sz="2400" b="1" dirty="0"/>
              <a:t>«Плюсы»</a:t>
            </a:r>
          </a:p>
          <a:p>
            <a:r>
              <a:rPr lang="ru-RU" sz="2400" dirty="0"/>
              <a:t>Конкурентоспособность</a:t>
            </a:r>
          </a:p>
          <a:p>
            <a:r>
              <a:rPr lang="ru-RU" sz="2400" dirty="0"/>
              <a:t>Результативность</a:t>
            </a:r>
          </a:p>
          <a:p>
            <a:pPr>
              <a:buNone/>
            </a:pPr>
            <a:r>
              <a:rPr lang="ru-RU" sz="2400" b="1" dirty="0"/>
              <a:t>«Минусы»</a:t>
            </a:r>
          </a:p>
          <a:p>
            <a:r>
              <a:rPr lang="ru-RU" sz="2400" dirty="0"/>
              <a:t>Дух конкуренции может проникнуть и в </a:t>
            </a:r>
            <a:r>
              <a:rPr lang="ru-RU" sz="2400" dirty="0" smtClean="0"/>
              <a:t>сферу </a:t>
            </a:r>
            <a:r>
              <a:rPr lang="ru-RU" sz="2400" dirty="0"/>
              <a:t>межличностных отношений учеников и педагогов</a:t>
            </a:r>
          </a:p>
          <a:p>
            <a:r>
              <a:rPr lang="ru-RU" sz="2400" dirty="0"/>
              <a:t>Рост тревожности, недоверия </a:t>
            </a:r>
          </a:p>
          <a:p>
            <a:r>
              <a:rPr lang="ru-RU" sz="2400" dirty="0"/>
              <a:t>Отношения педагогов могут оказаться в зависимости от успешности</a:t>
            </a:r>
          </a:p>
          <a:p>
            <a:r>
              <a:rPr lang="ru-RU" sz="2400" dirty="0"/>
              <a:t>Под угрозой развитие таких качеств, как дружественность, симпатия, взаимопомощь</a:t>
            </a:r>
          </a:p>
          <a:p>
            <a:r>
              <a:rPr lang="ru-RU" sz="2400" dirty="0"/>
              <a:t>Боязнь не только решать проблемы, но даже обнаруживать их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Клановая организационная культура</a:t>
            </a:r>
          </a:p>
          <a:p>
            <a:pPr>
              <a:buNone/>
            </a:pPr>
            <a:r>
              <a:rPr lang="ru-RU" sz="2400" b="1" i="1" dirty="0"/>
              <a:t>Основные черты</a:t>
            </a:r>
          </a:p>
          <a:p>
            <a:r>
              <a:rPr lang="ru-RU" sz="2400" dirty="0"/>
              <a:t>напоминает организацию семейного типа;</a:t>
            </a:r>
          </a:p>
          <a:p>
            <a:r>
              <a:rPr lang="ru-RU" sz="2400" dirty="0"/>
              <a:t>высокая сплоченность сотрудников;</a:t>
            </a:r>
          </a:p>
          <a:p>
            <a:r>
              <a:rPr lang="ru-RU" sz="2400" dirty="0"/>
              <a:t>характерен «командный дух»;</a:t>
            </a:r>
          </a:p>
          <a:p>
            <a:r>
              <a:rPr lang="ru-RU" sz="2400" dirty="0"/>
              <a:t>н</a:t>
            </a:r>
            <a:r>
              <a:rPr lang="ru-RU" sz="2400" dirty="0" smtClean="0"/>
              <a:t>изкая текучесть </a:t>
            </a:r>
            <a:r>
              <a:rPr lang="ru-RU" sz="2400" dirty="0"/>
              <a:t>кадров;</a:t>
            </a:r>
          </a:p>
          <a:p>
            <a:r>
              <a:rPr lang="ru-RU" sz="2400" dirty="0"/>
              <a:t>руководство делегирует полномочия работникам;</a:t>
            </a:r>
          </a:p>
          <a:p>
            <a:endParaRPr lang="ru-RU" sz="2400" dirty="0"/>
          </a:p>
          <a:p>
            <a:endParaRPr lang="ru-RU" sz="2400" dirty="0"/>
          </a:p>
          <a:p>
            <a:pPr>
              <a:buNone/>
            </a:pPr>
            <a:endParaRPr lang="ru-RU" sz="2400" b="1" dirty="0"/>
          </a:p>
          <a:p>
            <a:pPr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Клановая организационная культура</a:t>
            </a:r>
          </a:p>
          <a:p>
            <a:pPr algn="r">
              <a:buNone/>
            </a:pPr>
            <a:r>
              <a:rPr lang="ru-RU" sz="2400" i="1" dirty="0"/>
              <a:t>Лозунг </a:t>
            </a:r>
            <a:r>
              <a:rPr lang="ru-RU" sz="2400" i="1" dirty="0" smtClean="0"/>
              <a:t>образовательной организации: </a:t>
            </a:r>
            <a:br>
              <a:rPr lang="ru-RU" sz="2400" i="1" dirty="0" smtClean="0"/>
            </a:br>
            <a:r>
              <a:rPr lang="ru-RU" sz="2400" i="1" dirty="0" smtClean="0"/>
              <a:t>«</a:t>
            </a:r>
            <a:r>
              <a:rPr lang="ru-RU" sz="2400" i="1" dirty="0"/>
              <a:t>Школа - наш общий дом!» </a:t>
            </a:r>
          </a:p>
          <a:p>
            <a:pPr>
              <a:buNone/>
            </a:pPr>
            <a:r>
              <a:rPr lang="ru-RU" sz="2400" dirty="0"/>
              <a:t>Сотрудников объединяет чувство большой семьи, ощущение образовательной организации </a:t>
            </a:r>
            <a:r>
              <a:rPr lang="ru-RU" sz="2400" dirty="0" smtClean="0"/>
              <a:t>как </a:t>
            </a:r>
            <a:r>
              <a:rPr lang="ru-RU" sz="2400" dirty="0"/>
              <a:t>своего дома.</a:t>
            </a:r>
          </a:p>
          <a:p>
            <a:pPr>
              <a:buNone/>
            </a:pPr>
            <a:r>
              <a:rPr lang="ru-RU" sz="2400" dirty="0"/>
              <a:t>Учителя и ученики часто участвуют в проектах, </a:t>
            </a:r>
            <a:br>
              <a:rPr lang="ru-RU" sz="2400" dirty="0"/>
            </a:br>
            <a:r>
              <a:rPr lang="ru-RU" sz="2400" dirty="0"/>
              <a:t>для осуществления которых организуются команды.</a:t>
            </a:r>
          </a:p>
          <a:p>
            <a:pPr>
              <a:buNone/>
            </a:pPr>
            <a:r>
              <a:rPr lang="ru-RU" sz="2400" dirty="0"/>
              <a:t>Задачи решаются командой, которая сама привлекает работников, распределяет работу и вознаграждение.</a:t>
            </a:r>
          </a:p>
          <a:p>
            <a:pPr>
              <a:buNone/>
            </a:pPr>
            <a:r>
              <a:rPr lang="ru-RU" sz="2400" dirty="0"/>
              <a:t>Большое значение придаётся поиску новых эффективных способов работы и постоянному повышению квалификации.</a:t>
            </a:r>
          </a:p>
          <a:p>
            <a:pPr>
              <a:buNone/>
            </a:pPr>
            <a:endParaRPr lang="ru-RU" sz="2400" dirty="0"/>
          </a:p>
          <a:p>
            <a:endParaRPr lang="ru-RU" sz="2400" dirty="0"/>
          </a:p>
          <a:p>
            <a:pPr>
              <a:buNone/>
            </a:pPr>
            <a:endParaRPr lang="ru-RU" sz="2400" b="1" dirty="0"/>
          </a:p>
          <a:p>
            <a:pPr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Клановая организационная культура</a:t>
            </a:r>
          </a:p>
          <a:p>
            <a:pPr>
              <a:buNone/>
            </a:pPr>
            <a:r>
              <a:rPr lang="ru-RU" sz="2400" b="1" dirty="0"/>
              <a:t>«Плюсы»</a:t>
            </a:r>
          </a:p>
          <a:p>
            <a:pPr lvl="0"/>
            <a:r>
              <a:rPr lang="ru-RU" sz="2400" dirty="0"/>
              <a:t>Большая многоплановая </a:t>
            </a:r>
            <a:r>
              <a:rPr lang="ru-RU" sz="2400" dirty="0" err="1"/>
              <a:t>внеучебная</a:t>
            </a:r>
            <a:r>
              <a:rPr lang="ru-RU" sz="2400" dirty="0"/>
              <a:t> работа с учащимися.</a:t>
            </a:r>
          </a:p>
          <a:p>
            <a:r>
              <a:rPr lang="ru-RU" sz="2400" dirty="0"/>
              <a:t>Развитие позитивных межличностных отношений.</a:t>
            </a:r>
          </a:p>
          <a:p>
            <a:pPr>
              <a:buNone/>
            </a:pPr>
            <a:endParaRPr lang="ru-RU" sz="2400" b="1" dirty="0"/>
          </a:p>
          <a:p>
            <a:pPr>
              <a:buNone/>
            </a:pPr>
            <a:r>
              <a:rPr lang="ru-RU" sz="2400" b="1" dirty="0"/>
              <a:t>«Минусы»</a:t>
            </a:r>
          </a:p>
          <a:p>
            <a:r>
              <a:rPr lang="ru-RU" sz="2400" dirty="0"/>
              <a:t>Проявление нетерпимости к педагогам или детям, </a:t>
            </a:r>
            <a:br>
              <a:rPr lang="ru-RU" sz="2400" dirty="0"/>
            </a:br>
            <a:r>
              <a:rPr lang="ru-RU" sz="2400" dirty="0"/>
              <a:t>не похожим на большинство,  «чужим», которые </a:t>
            </a:r>
            <a:br>
              <a:rPr lang="ru-RU" sz="2400" dirty="0"/>
            </a:br>
            <a:r>
              <a:rPr lang="ru-RU" sz="2400" dirty="0"/>
              <a:t>не понимаются, не принимаются и отчуждаются.</a:t>
            </a:r>
          </a:p>
          <a:p>
            <a:r>
              <a:rPr lang="ru-RU" sz="2400" dirty="0"/>
              <a:t>Прием новых сотрудников и учеников может оказаться </a:t>
            </a:r>
            <a:br>
              <a:rPr lang="ru-RU" sz="2400" dirty="0"/>
            </a:br>
            <a:r>
              <a:rPr lang="ru-RU" sz="2400" dirty="0"/>
              <a:t>в существенной зависимости от «семейственности».</a:t>
            </a:r>
          </a:p>
          <a:p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err="1"/>
              <a:t>Адхократическая</a:t>
            </a:r>
            <a:r>
              <a:rPr lang="ru-RU" sz="2400" b="1" dirty="0"/>
              <a:t> организационная культура</a:t>
            </a:r>
          </a:p>
          <a:p>
            <a:pPr>
              <a:buNone/>
            </a:pPr>
            <a:r>
              <a:rPr lang="ru-RU" sz="2400" b="1" i="1" dirty="0"/>
              <a:t>Основные черты</a:t>
            </a:r>
          </a:p>
          <a:p>
            <a:pPr lvl="0"/>
            <a:r>
              <a:rPr lang="ru-RU" sz="2400" dirty="0"/>
              <a:t>отказ от авторитарных взаимоотношений; </a:t>
            </a:r>
          </a:p>
          <a:p>
            <a:pPr lvl="0"/>
            <a:r>
              <a:rPr lang="ru-RU" sz="2400" dirty="0"/>
              <a:t>«перетекание» власти от индивида к индивиду или от одной команды к другой в зависимости от проблемы, которая актуальна в данный момент времени; </a:t>
            </a:r>
          </a:p>
          <a:p>
            <a:pPr lvl="0"/>
            <a:r>
              <a:rPr lang="ru-RU" sz="2400" dirty="0"/>
              <a:t>принятие каждого сотрудника как индивидуальности; </a:t>
            </a:r>
          </a:p>
          <a:p>
            <a:pPr lvl="0"/>
            <a:r>
              <a:rPr lang="ru-RU" sz="2400" dirty="0"/>
              <a:t>ориентация на новаторство; </a:t>
            </a:r>
          </a:p>
          <a:p>
            <a:r>
              <a:rPr lang="ru-RU" sz="2400" dirty="0"/>
              <a:t>готовность к риску.</a:t>
            </a:r>
          </a:p>
          <a:p>
            <a:endParaRPr lang="ru-RU" sz="2400" dirty="0"/>
          </a:p>
          <a:p>
            <a:endParaRPr lang="ru-RU" sz="2400" dirty="0"/>
          </a:p>
          <a:p>
            <a:pPr>
              <a:buNone/>
            </a:pPr>
            <a:endParaRPr lang="ru-RU" sz="2400" b="1" dirty="0"/>
          </a:p>
          <a:p>
            <a:pPr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err="1"/>
              <a:t>Адхократическая</a:t>
            </a:r>
            <a:r>
              <a:rPr lang="ru-RU" sz="2400" b="1" dirty="0"/>
              <a:t> организационная культура</a:t>
            </a:r>
          </a:p>
          <a:p>
            <a:pPr algn="r">
              <a:buNone/>
            </a:pPr>
            <a:r>
              <a:rPr lang="ru-RU" sz="2400" i="1" dirty="0"/>
              <a:t>Лозунг образовательной </a:t>
            </a:r>
            <a:r>
              <a:rPr lang="ru-RU" sz="2400" i="1" dirty="0" smtClean="0"/>
              <a:t>организации: </a:t>
            </a:r>
          </a:p>
          <a:p>
            <a:pPr algn="r">
              <a:buNone/>
            </a:pPr>
            <a:r>
              <a:rPr lang="ru-RU" sz="2400" i="1" dirty="0" smtClean="0"/>
              <a:t>«</a:t>
            </a:r>
            <a:r>
              <a:rPr lang="ru-RU" sz="2400" i="1" dirty="0"/>
              <a:t>Мы делаем будущее!» </a:t>
            </a:r>
          </a:p>
          <a:p>
            <a:pPr>
              <a:buNone/>
            </a:pPr>
            <a:r>
              <a:rPr lang="ru-RU" sz="2400" dirty="0" smtClean="0"/>
              <a:t>Такая образовательная организация нацелена </a:t>
            </a:r>
            <a:r>
              <a:rPr lang="ru-RU" sz="2400" dirty="0"/>
              <a:t>на активное взаимодействие с научной и педагогической общественностью, </a:t>
            </a:r>
            <a:r>
              <a:rPr lang="ru-RU" sz="2400" dirty="0" smtClean="0"/>
              <a:t>на постоянный </a:t>
            </a:r>
            <a:r>
              <a:rPr lang="ru-RU" sz="2400" dirty="0"/>
              <a:t>обмен опытом. </a:t>
            </a:r>
          </a:p>
          <a:p>
            <a:pPr>
              <a:buNone/>
            </a:pPr>
            <a:r>
              <a:rPr lang="ru-RU" sz="2400" dirty="0"/>
              <a:t>Каждый педагог, сотрудник находится в непрерывном поиске и воплощении творческих идей. </a:t>
            </a:r>
          </a:p>
          <a:p>
            <a:pPr>
              <a:buNone/>
            </a:pPr>
            <a:r>
              <a:rPr lang="ru-RU" sz="2400" dirty="0"/>
              <a:t>Для решения новых творческих задач педагоги включаются в подвижные объединения (команды).</a:t>
            </a:r>
          </a:p>
          <a:p>
            <a:pPr>
              <a:buNone/>
            </a:pPr>
            <a:r>
              <a:rPr lang="ru-RU" sz="2400" dirty="0" smtClean="0"/>
              <a:t>Образовательная организация как экспериментальная </a:t>
            </a:r>
            <a:r>
              <a:rPr lang="ru-RU" sz="2400" dirty="0"/>
              <a:t>площадка</a:t>
            </a:r>
            <a:r>
              <a:rPr lang="ru-RU" sz="2400" dirty="0" smtClean="0"/>
              <a:t>, для которой </a:t>
            </a:r>
            <a:r>
              <a:rPr lang="ru-RU" sz="2400" dirty="0"/>
              <a:t>характерно внедрение действительно инновационных </a:t>
            </a:r>
            <a:r>
              <a:rPr lang="ru-RU" sz="2400" dirty="0" smtClean="0"/>
              <a:t>проектов </a:t>
            </a:r>
            <a:r>
              <a:rPr lang="ru-RU" sz="2400" dirty="0"/>
              <a:t>с расчетом на будущее.</a:t>
            </a:r>
            <a:br>
              <a:rPr lang="ru-RU" sz="2400" dirty="0"/>
            </a:br>
            <a:endParaRPr lang="ru-RU" sz="2400" dirty="0"/>
          </a:p>
          <a:p>
            <a:endParaRPr lang="ru-RU" sz="2400" dirty="0"/>
          </a:p>
          <a:p>
            <a:pPr>
              <a:buNone/>
            </a:pPr>
            <a:endParaRPr lang="ru-RU" sz="2400" b="1" dirty="0"/>
          </a:p>
          <a:p>
            <a:pPr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err="1"/>
              <a:t>Адхократическая</a:t>
            </a:r>
            <a:r>
              <a:rPr lang="ru-RU" sz="2400" b="1" dirty="0"/>
              <a:t> организационная культура</a:t>
            </a:r>
          </a:p>
          <a:p>
            <a:pPr>
              <a:buNone/>
            </a:pPr>
            <a:r>
              <a:rPr lang="ru-RU" sz="2400" b="1" dirty="0"/>
              <a:t>«Плюсы»</a:t>
            </a:r>
          </a:p>
          <a:p>
            <a:pPr lvl="0"/>
            <a:r>
              <a:rPr lang="ru-RU" sz="2400" dirty="0"/>
              <a:t>уход от стереотипов, </a:t>
            </a:r>
          </a:p>
          <a:p>
            <a:pPr lvl="0"/>
            <a:r>
              <a:rPr lang="ru-RU" sz="2400" dirty="0" err="1"/>
              <a:t>креативность</a:t>
            </a:r>
            <a:r>
              <a:rPr lang="ru-RU" sz="2400" dirty="0"/>
              <a:t>, </a:t>
            </a:r>
          </a:p>
          <a:p>
            <a:pPr lvl="0"/>
            <a:r>
              <a:rPr lang="ru-RU" sz="2400" dirty="0"/>
              <a:t>оригинальность.</a:t>
            </a:r>
          </a:p>
          <a:p>
            <a:pPr>
              <a:buNone/>
            </a:pPr>
            <a:endParaRPr lang="ru-RU" sz="2400" b="1" dirty="0"/>
          </a:p>
          <a:p>
            <a:pPr>
              <a:buNone/>
            </a:pPr>
            <a:r>
              <a:rPr lang="ru-RU" sz="2400" b="1" dirty="0"/>
              <a:t>«Минусы»</a:t>
            </a:r>
          </a:p>
          <a:p>
            <a:r>
              <a:rPr lang="ru-RU" sz="2400" dirty="0"/>
              <a:t>недооценка правил и регламента, «рутинных» обязанностей, сфер личной ответственности работников, что в результате приводит к сбоям в планомерности и систематичности ежедневной </a:t>
            </a:r>
            <a:r>
              <a:rPr lang="ru-RU" sz="2400" dirty="0" smtClean="0"/>
              <a:t>работы.</a:t>
            </a:r>
            <a:endParaRPr lang="ru-RU" sz="2400" dirty="0"/>
          </a:p>
          <a:p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/>
              <a:t>В каждой конкретной образовательной организации </a:t>
            </a:r>
            <a:r>
              <a:rPr lang="ru-RU" sz="2400" dirty="0" smtClean="0"/>
              <a:t>присутствуют </a:t>
            </a:r>
            <a:r>
              <a:rPr lang="ru-RU" sz="2400" dirty="0"/>
              <a:t>элементы всех четырех типов культур. </a:t>
            </a:r>
          </a:p>
          <a:p>
            <a:pPr>
              <a:buNone/>
            </a:pPr>
            <a:r>
              <a:rPr lang="ru-RU" sz="2400" dirty="0"/>
              <a:t>Администрации </a:t>
            </a:r>
            <a:r>
              <a:rPr lang="ru-RU" sz="2400" dirty="0" smtClean="0"/>
              <a:t>необходимо </a:t>
            </a:r>
            <a:r>
              <a:rPr lang="ru-RU" sz="2400" dirty="0"/>
              <a:t>знать, насколько индивидуальный профиль </a:t>
            </a:r>
            <a:r>
              <a:rPr lang="ru-RU" sz="2400" dirty="0" smtClean="0"/>
              <a:t>организации (соотношение </a:t>
            </a:r>
            <a:r>
              <a:rPr lang="ru-RU" sz="2400" dirty="0"/>
              <a:t>разных типов культур) соответствует требованиям, вызовам времени и всего внешнего окружения, характеру сотрудников; гармоничен ли он или противоречив. </a:t>
            </a:r>
          </a:p>
          <a:p>
            <a:pPr>
              <a:buNone/>
            </a:pPr>
            <a:r>
              <a:rPr lang="ru-RU" sz="2400" dirty="0"/>
              <a:t>Организационная культура может </a:t>
            </a:r>
            <a:r>
              <a:rPr lang="ru-RU" sz="2400" dirty="0" smtClean="0"/>
              <a:t>быть тормозом развития организации, </a:t>
            </a:r>
            <a:r>
              <a:rPr lang="ru-RU" sz="2400" dirty="0"/>
              <a:t>а </a:t>
            </a:r>
            <a:r>
              <a:rPr lang="ru-RU" sz="2400" dirty="0" smtClean="0"/>
              <a:t>может стать  конкурентным </a:t>
            </a:r>
            <a:r>
              <a:rPr lang="ru-RU" sz="2400" dirty="0"/>
              <a:t>преимуществом, нематериальным активом. 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r>
              <a:rPr lang="ru-RU" sz="2400" i="1" dirty="0"/>
              <a:t>«Вызов времени заключается не в решении </a:t>
            </a:r>
            <a:r>
              <a:rPr lang="ru-RU" sz="2400" i="1" dirty="0" smtClean="0"/>
              <a:t>– меняться </a:t>
            </a:r>
            <a:r>
              <a:rPr lang="ru-RU" sz="2400" i="1" dirty="0"/>
              <a:t>или </a:t>
            </a:r>
            <a:br>
              <a:rPr lang="ru-RU" sz="2400" i="1" dirty="0"/>
            </a:br>
            <a:r>
              <a:rPr lang="ru-RU" sz="2400" i="1" dirty="0"/>
              <a:t>не </a:t>
            </a:r>
            <a:r>
              <a:rPr lang="ru-RU" sz="2400" i="1" dirty="0" smtClean="0"/>
              <a:t>меняться, </a:t>
            </a:r>
            <a:r>
              <a:rPr lang="ru-RU" sz="2400" i="1" dirty="0"/>
              <a:t>а в том, как именно меняться, чтобы повысить эффективность организации» (</a:t>
            </a:r>
            <a:r>
              <a:rPr lang="ru-RU" sz="2000" i="1" dirty="0"/>
              <a:t>К. Камерон и Р. </a:t>
            </a:r>
            <a:r>
              <a:rPr lang="ru-RU" sz="2000" i="1" dirty="0" err="1"/>
              <a:t>Куинн</a:t>
            </a:r>
            <a:r>
              <a:rPr lang="ru-RU" sz="2400" i="1" dirty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Индикаторы </a:t>
            </a:r>
            <a:r>
              <a:rPr lang="ru-RU" sz="2400" dirty="0"/>
              <a:t>организационной эффективности, </a:t>
            </a:r>
            <a:r>
              <a:rPr lang="ru-RU" sz="2400" dirty="0" smtClean="0"/>
              <a:t>характерные </a:t>
            </a:r>
            <a:br>
              <a:rPr lang="ru-RU" sz="2400" dirty="0" smtClean="0"/>
            </a:br>
            <a:r>
              <a:rPr lang="ru-RU" sz="2400" b="1" dirty="0" smtClean="0"/>
              <a:t>для иерархической (или бюрократической) культуры</a:t>
            </a:r>
            <a:r>
              <a:rPr lang="ru-RU" sz="2400" dirty="0" smtClean="0"/>
              <a:t>: </a:t>
            </a:r>
          </a:p>
          <a:p>
            <a:r>
              <a:rPr lang="ru-RU" sz="2400" dirty="0" smtClean="0"/>
              <a:t>рентабельность</a:t>
            </a:r>
            <a:r>
              <a:rPr lang="ru-RU" sz="2400" dirty="0"/>
              <a:t>, </a:t>
            </a:r>
            <a:endParaRPr lang="ru-RU" sz="2400" dirty="0" smtClean="0"/>
          </a:p>
          <a:p>
            <a:r>
              <a:rPr lang="ru-RU" sz="2400" dirty="0" smtClean="0"/>
              <a:t>своевременность</a:t>
            </a:r>
            <a:r>
              <a:rPr lang="ru-RU" sz="2400" dirty="0"/>
              <a:t>, </a:t>
            </a:r>
            <a:endParaRPr lang="ru-RU" sz="2400" dirty="0" smtClean="0"/>
          </a:p>
          <a:p>
            <a:r>
              <a:rPr lang="ru-RU" sz="2400" dirty="0" smtClean="0"/>
              <a:t>плавное функционирование, </a:t>
            </a:r>
          </a:p>
          <a:p>
            <a:r>
              <a:rPr lang="ru-RU" sz="2400" dirty="0" smtClean="0"/>
              <a:t>предсказуемость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Доминирующий </a:t>
            </a:r>
            <a:r>
              <a:rPr lang="ru-RU" sz="2400" dirty="0"/>
              <a:t>теоретический постулат деятельности, который определяет движение организации к успеху, состоит в том, что контроль способствует рентабельности (исключает потери и образование излишков</a:t>
            </a:r>
            <a:r>
              <a:rPr lang="ru-RU" sz="2400" dirty="0" smtClean="0"/>
              <a:t>).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7310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688632"/>
          </a:xfrm>
        </p:spPr>
        <p:txBody>
          <a:bodyPr>
            <a:normAutofit/>
          </a:bodyPr>
          <a:lstStyle/>
          <a:p>
            <a:r>
              <a:rPr lang="ru-RU" sz="2400" dirty="0"/>
              <a:t>Культура организации – свод наиболее важных положений деятельности организации, определяемых ее миссией и стратегией ее развития и находящих выражение в совокупности социальных норм и ценностей данной организации, разделяемых большинством работников.</a:t>
            </a:r>
          </a:p>
          <a:p>
            <a:pPr algn="r">
              <a:buNone/>
            </a:pPr>
            <a:r>
              <a:rPr lang="ru-RU" sz="2400" dirty="0"/>
              <a:t>(Энциклопедический словарь)</a:t>
            </a:r>
          </a:p>
          <a:p>
            <a:pPr>
              <a:buNone/>
            </a:pPr>
            <a:endParaRPr lang="ru-RU" sz="2400" dirty="0"/>
          </a:p>
          <a:p>
            <a:r>
              <a:rPr lang="ru-RU" sz="2400" dirty="0"/>
              <a:t>Это система убеждений, норм поведения, установок, ценностей, которые являются неписаными правилами, определяющими, как должны работать и вести себя люди </a:t>
            </a:r>
            <a:br>
              <a:rPr lang="ru-RU" sz="2400" dirty="0"/>
            </a:br>
            <a:r>
              <a:rPr lang="ru-RU" sz="2400" dirty="0"/>
              <a:t>в организации.</a:t>
            </a:r>
          </a:p>
          <a:p>
            <a:pPr algn="r">
              <a:buNone/>
            </a:pPr>
            <a:r>
              <a:rPr lang="ru-RU" sz="2000" dirty="0"/>
              <a:t>(М. И. </a:t>
            </a:r>
            <a:r>
              <a:rPr lang="ru-RU" sz="2000" dirty="0" err="1"/>
              <a:t>Магур</a:t>
            </a:r>
            <a:r>
              <a:rPr lang="ru-RU" sz="2000" dirty="0"/>
              <a:t>)</a:t>
            </a:r>
          </a:p>
          <a:p>
            <a:pPr>
              <a:buNone/>
            </a:pPr>
            <a:endParaRPr lang="ru-RU" sz="2400" dirty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Индикаторы </a:t>
            </a:r>
            <a:r>
              <a:rPr lang="ru-RU" sz="2400" dirty="0"/>
              <a:t>организационной эффективности, </a:t>
            </a:r>
            <a:r>
              <a:rPr lang="ru-RU" sz="2400" dirty="0" smtClean="0"/>
              <a:t>характерные </a:t>
            </a:r>
            <a:br>
              <a:rPr lang="ru-RU" sz="2400" dirty="0" smtClean="0"/>
            </a:br>
            <a:r>
              <a:rPr lang="ru-RU" sz="2400" b="1" dirty="0" smtClean="0"/>
              <a:t>для рыночной культуры</a:t>
            </a:r>
            <a:r>
              <a:rPr lang="ru-RU" sz="2400" dirty="0" smtClean="0"/>
              <a:t>: </a:t>
            </a:r>
          </a:p>
          <a:p>
            <a:r>
              <a:rPr lang="ru-RU" sz="2400" dirty="0"/>
              <a:t>достижение </a:t>
            </a:r>
            <a:r>
              <a:rPr lang="ru-RU" sz="2400" dirty="0" smtClean="0"/>
              <a:t>поставленных целей, </a:t>
            </a:r>
          </a:p>
          <a:p>
            <a:r>
              <a:rPr lang="ru-RU" sz="2400" dirty="0" smtClean="0"/>
              <a:t>опережение </a:t>
            </a:r>
            <a:r>
              <a:rPr lang="ru-RU" sz="2400" dirty="0"/>
              <a:t>соперников в конкурентной борьбе, </a:t>
            </a:r>
            <a:endParaRPr lang="ru-RU" sz="2400" dirty="0" smtClean="0"/>
          </a:p>
          <a:p>
            <a:r>
              <a:rPr lang="ru-RU" sz="2400" dirty="0" smtClean="0"/>
              <a:t>увеличение оказываемых платных образовательных услуг, </a:t>
            </a:r>
          </a:p>
          <a:p>
            <a:r>
              <a:rPr lang="ru-RU" sz="2400" dirty="0" smtClean="0"/>
              <a:t>обретение достойных подражания возможностей пополнения </a:t>
            </a:r>
            <a:r>
              <a:rPr lang="ru-RU" sz="2400" dirty="0"/>
              <a:t>внебюджетных </a:t>
            </a:r>
            <a:r>
              <a:rPr lang="ru-RU" sz="2400" dirty="0" smtClean="0"/>
              <a:t>средств. </a:t>
            </a:r>
          </a:p>
          <a:p>
            <a:pPr marL="0" indent="0">
              <a:buNone/>
            </a:pPr>
            <a:r>
              <a:rPr lang="ru-RU" sz="2400" dirty="0" smtClean="0"/>
              <a:t>Доминирующая </a:t>
            </a:r>
            <a:r>
              <a:rPr lang="ru-RU" sz="2400" dirty="0"/>
              <a:t>рабочая теория, обеспечивающая успех организации, состоит в том, что конкуренция создает стимулы к достижению более высоких уровней продуктивности и, следовательно, более высокого уровня организационной </a:t>
            </a:r>
            <a:r>
              <a:rPr lang="ru-RU" sz="2400" dirty="0" smtClean="0"/>
              <a:t>эффективности.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53442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Индикаторы </a:t>
            </a:r>
            <a:r>
              <a:rPr lang="ru-RU" sz="2400" dirty="0"/>
              <a:t>организационной эффективности, </a:t>
            </a:r>
            <a:r>
              <a:rPr lang="ru-RU" sz="2400" dirty="0" smtClean="0"/>
              <a:t>характерные </a:t>
            </a:r>
            <a:br>
              <a:rPr lang="ru-RU" sz="2400" dirty="0" smtClean="0"/>
            </a:br>
            <a:r>
              <a:rPr lang="ru-RU" sz="2400" b="1" dirty="0" smtClean="0"/>
              <a:t>для клановой культуры</a:t>
            </a:r>
            <a:r>
              <a:rPr lang="ru-RU" sz="2400" dirty="0" smtClean="0"/>
              <a:t>: </a:t>
            </a:r>
          </a:p>
          <a:p>
            <a:r>
              <a:rPr lang="ru-RU" sz="2400" dirty="0" smtClean="0"/>
              <a:t>сплоченность коллектива, </a:t>
            </a:r>
          </a:p>
          <a:p>
            <a:r>
              <a:rPr lang="ru-RU" sz="2400" dirty="0" smtClean="0"/>
              <a:t>высокий </a:t>
            </a:r>
            <a:r>
              <a:rPr lang="ru-RU" sz="2400" dirty="0"/>
              <a:t>уровень </a:t>
            </a:r>
            <a:r>
              <a:rPr lang="ru-RU" sz="2400" dirty="0" smtClean="0"/>
              <a:t>морали, </a:t>
            </a:r>
          </a:p>
          <a:p>
            <a:r>
              <a:rPr lang="ru-RU" sz="2400" dirty="0" smtClean="0"/>
              <a:t>развитие человеческих </a:t>
            </a:r>
            <a:r>
              <a:rPr lang="ru-RU" sz="2400" dirty="0"/>
              <a:t>ресурсов, </a:t>
            </a:r>
            <a:endParaRPr lang="ru-RU" sz="2400" dirty="0" smtClean="0"/>
          </a:p>
          <a:p>
            <a:r>
              <a:rPr lang="ru-RU" sz="2400" dirty="0" smtClean="0"/>
              <a:t>командная форма работы,</a:t>
            </a:r>
          </a:p>
          <a:p>
            <a:r>
              <a:rPr lang="ru-RU" sz="2400" dirty="0"/>
              <a:t>удовлетворенность </a:t>
            </a:r>
            <a:r>
              <a:rPr lang="ru-RU" sz="2400" dirty="0" smtClean="0"/>
              <a:t>условиями </a:t>
            </a:r>
            <a:r>
              <a:rPr lang="ru-RU" sz="2400" dirty="0"/>
              <a:t>труда</a:t>
            </a:r>
            <a:r>
              <a:rPr lang="ru-RU" sz="2400" dirty="0" smtClean="0"/>
              <a:t>. </a:t>
            </a:r>
          </a:p>
          <a:p>
            <a:pPr marL="0" indent="0">
              <a:buNone/>
            </a:pPr>
            <a:r>
              <a:rPr lang="ru-RU" sz="2400" dirty="0" smtClean="0"/>
              <a:t>Доминирующая идея </a:t>
            </a:r>
            <a:r>
              <a:rPr lang="ru-RU" sz="2400" dirty="0"/>
              <a:t>состоит в том, что вовлечение </a:t>
            </a:r>
            <a:r>
              <a:rPr lang="ru-RU" sz="2400" dirty="0" smtClean="0"/>
              <a:t>педагогов в принятие </a:t>
            </a:r>
            <a:r>
              <a:rPr lang="ru-RU" sz="2400" dirty="0"/>
              <a:t>решений способствуют доверительности и обязательности. Удовлетворенные условиями труда </a:t>
            </a:r>
            <a:r>
              <a:rPr lang="ru-RU" sz="2400" dirty="0" smtClean="0"/>
              <a:t>сотрудники обеспечивают </a:t>
            </a:r>
            <a:r>
              <a:rPr lang="ru-RU" sz="2400" dirty="0"/>
              <a:t>организационную </a:t>
            </a:r>
            <a:r>
              <a:rPr lang="ru-RU" sz="2400" dirty="0" smtClean="0"/>
              <a:t>эффективность.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41223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Индикаторы </a:t>
            </a:r>
            <a:r>
              <a:rPr lang="ru-RU" sz="2400" dirty="0"/>
              <a:t>организационной эффективности, </a:t>
            </a:r>
            <a:r>
              <a:rPr lang="ru-RU" sz="2400" dirty="0" smtClean="0"/>
              <a:t>характерные </a:t>
            </a:r>
            <a:br>
              <a:rPr lang="ru-RU" sz="2400" dirty="0" smtClean="0"/>
            </a:br>
            <a:r>
              <a:rPr lang="ru-RU" sz="2400" b="1" dirty="0" smtClean="0"/>
              <a:t>для </a:t>
            </a:r>
            <a:r>
              <a:rPr lang="ru-RU" sz="2400" b="1" dirty="0" err="1" smtClean="0"/>
              <a:t>адхократической</a:t>
            </a:r>
            <a:r>
              <a:rPr lang="ru-RU" sz="2400" dirty="0" smtClean="0"/>
              <a:t> </a:t>
            </a:r>
            <a:r>
              <a:rPr lang="ru-RU" sz="2400" b="1" dirty="0" smtClean="0"/>
              <a:t>культуры</a:t>
            </a:r>
            <a:r>
              <a:rPr lang="ru-RU" sz="2400" dirty="0" smtClean="0"/>
              <a:t>: </a:t>
            </a:r>
          </a:p>
          <a:p>
            <a:r>
              <a:rPr lang="ru-RU" sz="2400" dirty="0" smtClean="0"/>
              <a:t>новые результаты деятельности, </a:t>
            </a:r>
          </a:p>
          <a:p>
            <a:r>
              <a:rPr lang="ru-RU" sz="2400" dirty="0" smtClean="0"/>
              <a:t>творческое </a:t>
            </a:r>
            <a:r>
              <a:rPr lang="ru-RU" sz="2400" dirty="0"/>
              <a:t>решение проблем, </a:t>
            </a:r>
            <a:endParaRPr lang="ru-RU" sz="2400" dirty="0" smtClean="0"/>
          </a:p>
          <a:p>
            <a:r>
              <a:rPr lang="ru-RU" sz="2400" dirty="0" smtClean="0"/>
              <a:t>идеи </a:t>
            </a:r>
            <a:r>
              <a:rPr lang="ru-RU" sz="2400" dirty="0"/>
              <a:t>на передовом рубеже </a:t>
            </a:r>
            <a:r>
              <a:rPr lang="ru-RU" sz="2400" dirty="0" smtClean="0"/>
              <a:t>знаний, </a:t>
            </a:r>
          </a:p>
          <a:p>
            <a:r>
              <a:rPr lang="ru-RU" sz="2400" dirty="0" smtClean="0"/>
              <a:t>рост качества образовательных результатов. </a:t>
            </a:r>
          </a:p>
          <a:p>
            <a:pPr marL="0" indent="0">
              <a:buNone/>
            </a:pPr>
            <a:r>
              <a:rPr lang="ru-RU" sz="2400" dirty="0" smtClean="0"/>
              <a:t>Теоретическая доминанта в обеспечении успешности состоит </a:t>
            </a:r>
            <a:br>
              <a:rPr lang="ru-RU" sz="2400" dirty="0" smtClean="0"/>
            </a:br>
            <a:r>
              <a:rPr lang="ru-RU" sz="2400" dirty="0" smtClean="0"/>
              <a:t>в </a:t>
            </a:r>
            <a:r>
              <a:rPr lang="ru-RU" sz="2400" dirty="0"/>
              <a:t>том, что новаторство и новые идеи </a:t>
            </a:r>
            <a:r>
              <a:rPr lang="ru-RU" sz="2400" dirty="0" smtClean="0"/>
              <a:t>обеспечивают решение </a:t>
            </a:r>
            <a:r>
              <a:rPr lang="ru-RU" sz="2400" dirty="0"/>
              <a:t>задач </a:t>
            </a:r>
            <a:r>
              <a:rPr lang="ru-RU" sz="2400" dirty="0" smtClean="0"/>
              <a:t>развития и преодоление текущих проблем, </a:t>
            </a:r>
            <a:r>
              <a:rPr lang="ru-RU" sz="2400" dirty="0"/>
              <a:t>создают благоприятные возможности </a:t>
            </a:r>
            <a:r>
              <a:rPr lang="ru-RU" sz="2400" dirty="0" smtClean="0"/>
              <a:t>предоставления потребителю новых образовательных услуг.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49111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25202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dirty="0"/>
              <a:t>М</a:t>
            </a:r>
            <a:r>
              <a:rPr lang="ru-RU" sz="2400" dirty="0" smtClean="0"/>
              <a:t>етодика </a:t>
            </a:r>
            <a:r>
              <a:rPr lang="ru-RU" sz="2400" dirty="0"/>
              <a:t>OCAI (</a:t>
            </a:r>
            <a:r>
              <a:rPr lang="ru-RU" sz="2400" dirty="0" err="1"/>
              <a:t>Organizational</a:t>
            </a:r>
            <a:r>
              <a:rPr lang="ru-RU" sz="2400" dirty="0"/>
              <a:t> </a:t>
            </a:r>
            <a:r>
              <a:rPr lang="ru-RU" sz="2400" dirty="0" err="1"/>
              <a:t>Culture</a:t>
            </a:r>
            <a:r>
              <a:rPr lang="ru-RU" sz="2400" dirty="0"/>
              <a:t> </a:t>
            </a:r>
            <a:r>
              <a:rPr lang="ru-RU" sz="2400" dirty="0" err="1"/>
              <a:t>Analyze</a:t>
            </a:r>
            <a:r>
              <a:rPr lang="ru-RU" sz="2400" dirty="0"/>
              <a:t> </a:t>
            </a:r>
            <a:r>
              <a:rPr lang="ru-RU" sz="2400" dirty="0" err="1"/>
              <a:t>Instrument</a:t>
            </a:r>
            <a:r>
              <a:rPr lang="ru-RU" sz="2400" dirty="0"/>
              <a:t>)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К</a:t>
            </a:r>
            <a:r>
              <a:rPr lang="ru-RU" sz="2400" dirty="0"/>
              <a:t>. Камерона и Р. </a:t>
            </a:r>
            <a:r>
              <a:rPr lang="ru-RU" sz="2400" dirty="0" err="1" smtClean="0"/>
              <a:t>Куинна</a:t>
            </a:r>
            <a:r>
              <a:rPr lang="ru-RU" sz="2400" dirty="0" smtClean="0"/>
              <a:t> основывается </a:t>
            </a:r>
            <a:r>
              <a:rPr lang="ru-RU" sz="2400" dirty="0"/>
              <a:t>на классификации организационной культуры по значениям шкал: </a:t>
            </a:r>
            <a:endParaRPr lang="ru-RU" sz="2400" dirty="0" smtClean="0"/>
          </a:p>
          <a:p>
            <a:r>
              <a:rPr lang="ru-RU" sz="2400" dirty="0" smtClean="0"/>
              <a:t>«Гибкость, склонность к переменам» — </a:t>
            </a:r>
            <a:br>
              <a:rPr lang="ru-RU" sz="2400" dirty="0" smtClean="0"/>
            </a:br>
            <a:r>
              <a:rPr lang="ru-RU" sz="2400" dirty="0" smtClean="0"/>
              <a:t>«Стабильность, предсказуемость», </a:t>
            </a:r>
          </a:p>
          <a:p>
            <a:r>
              <a:rPr lang="ru-RU" sz="2400" dirty="0" smtClean="0"/>
              <a:t>«Внутренняя ориентация, интеграция, единство» </a:t>
            </a:r>
            <a:r>
              <a:rPr lang="ru-RU" sz="2400" dirty="0"/>
              <a:t>—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«Внешняя ориентация, дифференциация, соперничество».</a:t>
            </a:r>
          </a:p>
        </p:txBody>
      </p:sp>
      <p:pic>
        <p:nvPicPr>
          <p:cNvPr id="7" name="Picture 2" descr="http://referatwork.ru/img/books/w7eopkvd0ug9/kp65cl84hv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429000"/>
            <a:ext cx="3719103" cy="2717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1187624" y="6165304"/>
            <a:ext cx="6445224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r>
              <a:rPr lang="ru-RU" sz="2000" i="1" dirty="0" smtClean="0"/>
              <a:t>Пример профиля организационной культуры.</a:t>
            </a:r>
          </a:p>
        </p:txBody>
      </p:sp>
    </p:spTree>
    <p:extLst>
      <p:ext uri="{BB962C8B-B14F-4D97-AF65-F5344CB8AC3E}">
        <p14:creationId xmlns:p14="http://schemas.microsoft.com/office/powerpoint/2010/main" val="276254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435280" cy="5688632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набор наиболее важных предположений, принимаемых членами организации и получающих выражение в заявляемых организацией ценностях, задающих людям ориентиры их поведения и действий. </a:t>
            </a:r>
          </a:p>
          <a:p>
            <a:pPr algn="r">
              <a:buNone/>
            </a:pPr>
            <a:r>
              <a:rPr lang="ru-RU" sz="2000" dirty="0"/>
              <a:t>(О. С. </a:t>
            </a:r>
            <a:r>
              <a:rPr lang="ru-RU" sz="2000" dirty="0" err="1"/>
              <a:t>Виханский</a:t>
            </a:r>
            <a:r>
              <a:rPr lang="ru-RU" sz="2000" dirty="0"/>
              <a:t>, А. И. Наумов)</a:t>
            </a:r>
          </a:p>
          <a:p>
            <a:r>
              <a:rPr lang="ru-RU" sz="2400" dirty="0"/>
              <a:t>набор представлений о способах деятельности, нормах поведения, набор привычек, писаных и неписаных правил, запретов, ценностей, ожиданий, представлений о будущем и настоящем, сознательно и бессознательно разделяемых большинством членов организации.</a:t>
            </a:r>
          </a:p>
          <a:p>
            <a:pPr algn="r">
              <a:buNone/>
            </a:pPr>
            <a:r>
              <a:rPr lang="ru-RU" sz="2000" dirty="0"/>
              <a:t>(К.М.Ушаков)</a:t>
            </a:r>
          </a:p>
          <a:p>
            <a:r>
              <a:rPr lang="ru-RU" sz="2400" dirty="0"/>
              <a:t>набор ценностей, норм, убеждений и допущений, принятый большей частью трудового коллектива, формирующий уникальную, единую для данной организации психологию, которая задает общие рамки поведения.</a:t>
            </a:r>
          </a:p>
          <a:p>
            <a:pPr algn="r">
              <a:buNone/>
            </a:pPr>
            <a:r>
              <a:rPr lang="ru-RU" sz="2000" dirty="0"/>
              <a:t>(</a:t>
            </a:r>
            <a:r>
              <a:rPr lang="ru-RU" sz="2000" dirty="0" err="1"/>
              <a:t>Д.Ньюстром</a:t>
            </a:r>
            <a:r>
              <a:rPr lang="ru-RU" sz="2000" dirty="0"/>
              <a:t>, К.Дэвис, Х.Шварц, Т.Ю.Базаров)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/>
              <a:t>Существуют различные классификации </a:t>
            </a:r>
          </a:p>
          <a:p>
            <a:pPr>
              <a:buNone/>
            </a:pPr>
            <a:r>
              <a:rPr lang="ru-RU" sz="2400" dirty="0"/>
              <a:t>(Д. </a:t>
            </a:r>
            <a:r>
              <a:rPr lang="ru-RU" sz="2400" dirty="0" err="1"/>
              <a:t>Коул</a:t>
            </a:r>
            <a:r>
              <a:rPr lang="ru-RU" sz="2400" dirty="0"/>
              <a:t>, Д. </a:t>
            </a:r>
            <a:r>
              <a:rPr lang="ru-RU" sz="2400" dirty="0" err="1"/>
              <a:t>Зонненфельд</a:t>
            </a:r>
            <a:r>
              <a:rPr lang="ru-RU" sz="2400" dirty="0"/>
              <a:t>, С. </a:t>
            </a:r>
            <a:r>
              <a:rPr lang="ru-RU" sz="2400" dirty="0" err="1"/>
              <a:t>Ханди</a:t>
            </a:r>
            <a:r>
              <a:rPr lang="ru-RU" sz="2400" dirty="0"/>
              <a:t>, К. Камерон и Р. </a:t>
            </a:r>
            <a:r>
              <a:rPr lang="ru-RU" sz="2400" dirty="0" err="1"/>
              <a:t>Куинн</a:t>
            </a:r>
            <a:r>
              <a:rPr lang="ru-RU" sz="2400" dirty="0"/>
              <a:t>)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r>
              <a:rPr lang="ru-RU" sz="2400" u="sng" dirty="0"/>
              <a:t>Типология К. Камерона и Р. </a:t>
            </a:r>
            <a:r>
              <a:rPr lang="ru-RU" sz="2400" u="sng" dirty="0" err="1"/>
              <a:t>Куинна</a:t>
            </a:r>
            <a:endParaRPr lang="ru-RU" sz="2400" u="sng" dirty="0"/>
          </a:p>
          <a:p>
            <a:pPr lvl="0"/>
            <a:r>
              <a:rPr lang="ru-RU" sz="2400" b="1" dirty="0"/>
              <a:t>иерархическая (или бюрократическая); </a:t>
            </a:r>
          </a:p>
          <a:p>
            <a:pPr lvl="0"/>
            <a:r>
              <a:rPr lang="ru-RU" sz="2400" b="1" dirty="0"/>
              <a:t>рыночная; </a:t>
            </a:r>
          </a:p>
          <a:p>
            <a:pPr lvl="0"/>
            <a:r>
              <a:rPr lang="ru-RU" sz="2400" b="1" dirty="0"/>
              <a:t>клановая; </a:t>
            </a:r>
          </a:p>
          <a:p>
            <a:pPr lvl="0"/>
            <a:r>
              <a:rPr lang="ru-RU" sz="2400" b="1" dirty="0" err="1"/>
              <a:t>адхократическая</a:t>
            </a:r>
            <a:r>
              <a:rPr lang="ru-RU" sz="2400" b="1" dirty="0"/>
              <a:t>.</a:t>
            </a:r>
            <a:r>
              <a:rPr lang="ru-RU" sz="2400" dirty="0"/>
              <a:t> </a:t>
            </a:r>
          </a:p>
          <a:p>
            <a:pPr algn="r">
              <a:buNone/>
            </a:pPr>
            <a:r>
              <a:rPr lang="ru-RU" sz="2400" i="1" dirty="0"/>
              <a:t>Каждый из перечисленных типов имеет </a:t>
            </a:r>
            <a:br>
              <a:rPr lang="ru-RU" sz="2400" i="1" dirty="0"/>
            </a:br>
            <a:r>
              <a:rPr lang="ru-RU" sz="2400" i="1" dirty="0"/>
              <a:t>как положительные, сильные стороны, </a:t>
            </a:r>
            <a:br>
              <a:rPr lang="ru-RU" sz="2400" i="1" dirty="0"/>
            </a:br>
            <a:r>
              <a:rPr lang="ru-RU" sz="2400" i="1" dirty="0"/>
              <a:t>так и отрицательные.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Иерархическая (бюрократическая) организационная культура</a:t>
            </a:r>
          </a:p>
          <a:p>
            <a:pPr>
              <a:buNone/>
            </a:pPr>
            <a:r>
              <a:rPr lang="ru-RU" sz="2400" b="1" i="1" dirty="0"/>
              <a:t>Основные черты</a:t>
            </a:r>
          </a:p>
          <a:p>
            <a:pPr lvl="0"/>
            <a:r>
              <a:rPr lang="ru-RU" sz="2400" dirty="0"/>
              <a:t>высокая степень специализации, четкое распределение официальных обязанностей, планомерное повышение квалификации персонала; </a:t>
            </a:r>
          </a:p>
          <a:p>
            <a:pPr lvl="0"/>
            <a:r>
              <a:rPr lang="ru-RU" sz="2400" dirty="0"/>
              <a:t>пирамидальная структура власти с подробно разработанной иерархией полномочий и четко установленными границами </a:t>
            </a:r>
            <a:r>
              <a:rPr lang="ru-RU" sz="2400" dirty="0" smtClean="0"/>
              <a:t>ответственности, хорошо развита функция контроля; </a:t>
            </a:r>
            <a:endParaRPr lang="ru-RU" sz="2400" dirty="0"/>
          </a:p>
          <a:p>
            <a:pPr lvl="0"/>
            <a:r>
              <a:rPr lang="ru-RU" sz="2400" dirty="0"/>
              <a:t>наличие системы правил и инструкций, рационально сформулированных для эффективного достижения целей; </a:t>
            </a:r>
          </a:p>
          <a:p>
            <a:pPr lvl="0"/>
            <a:r>
              <a:rPr lang="ru-RU" sz="2400" dirty="0"/>
              <a:t>осуществление отбора, назначения и расстановки кадров в соответствии с заслугами и личными достижениями; </a:t>
            </a:r>
          </a:p>
          <a:p>
            <a:r>
              <a:rPr lang="ru-RU" sz="2400" dirty="0"/>
              <a:t>безличная ориентация в контактах с клиентами и коллегами, предохраняющая от "блата", привилегий и т. 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Иерархическая (бюрократическая) организационная культура</a:t>
            </a:r>
          </a:p>
          <a:p>
            <a:pPr algn="r">
              <a:buNone/>
            </a:pPr>
            <a:r>
              <a:rPr lang="ru-RU" sz="2400" i="1" dirty="0"/>
              <a:t>Лозунг </a:t>
            </a:r>
            <a:r>
              <a:rPr lang="ru-RU" sz="2400" i="1" dirty="0" smtClean="0"/>
              <a:t>образовательной организации: </a:t>
            </a:r>
            <a:r>
              <a:rPr lang="ru-RU" sz="2400" i="1" dirty="0"/>
              <a:t>«Мы знаем как!»</a:t>
            </a:r>
          </a:p>
          <a:p>
            <a:pPr>
              <a:buNone/>
            </a:pPr>
            <a:r>
              <a:rPr lang="ru-RU" sz="2400" dirty="0" smtClean="0"/>
              <a:t>Администрация </a:t>
            </a:r>
            <a:r>
              <a:rPr lang="ru-RU" sz="2400" dirty="0"/>
              <a:t>обращает внимание, прежде всего, </a:t>
            </a:r>
            <a:br>
              <a:rPr lang="ru-RU" sz="2400" dirty="0"/>
            </a:br>
            <a:r>
              <a:rPr lang="ru-RU" sz="2400" dirty="0"/>
              <a:t>на процедуры, правила и инструкции как главные средства обеспечения качества образовательного процесса. </a:t>
            </a:r>
          </a:p>
          <a:p>
            <a:pPr>
              <a:buNone/>
            </a:pPr>
            <a:r>
              <a:rPr lang="ru-RU" sz="2400" dirty="0"/>
              <a:t>Главными методическими проблемами, темами могут стать вопросы, связанные с технологиями урока, технологиями взаимодействия, обеспечения качества образования и т. п. </a:t>
            </a:r>
          </a:p>
          <a:p>
            <a:pPr>
              <a:buNone/>
            </a:pPr>
            <a:r>
              <a:rPr lang="ru-RU" sz="2400" dirty="0"/>
              <a:t>Оценка педагогического коллектива и сотрудников производится только в соответствии с профессиональными достижениями, "любимчики" практически отсутствуют. </a:t>
            </a:r>
          </a:p>
          <a:p>
            <a:pPr>
              <a:buNone/>
            </a:pPr>
            <a:r>
              <a:rPr lang="ru-RU" sz="2400" dirty="0" smtClean="0"/>
              <a:t>Сотрудники образовательной организации, </a:t>
            </a:r>
            <a:r>
              <a:rPr lang="ru-RU" sz="2400" dirty="0"/>
              <a:t>являясь частью стабильной, отлаженной системы, чувствуют свою защищенность.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Иерархическая (бюрократическая) организационная культура</a:t>
            </a:r>
          </a:p>
          <a:p>
            <a:pPr>
              <a:buNone/>
            </a:pPr>
            <a:r>
              <a:rPr lang="ru-RU" sz="2400" b="1" dirty="0"/>
              <a:t>«Плюсы»</a:t>
            </a:r>
          </a:p>
          <a:p>
            <a:r>
              <a:rPr lang="ru-RU" sz="2400" dirty="0"/>
              <a:t>Специализация и назначение на должность в соответствии </a:t>
            </a:r>
            <a:br>
              <a:rPr lang="ru-RU" sz="2400" dirty="0"/>
            </a:br>
            <a:r>
              <a:rPr lang="ru-RU" sz="2400" dirty="0"/>
              <a:t>с мастерством и реальными заслугами </a:t>
            </a:r>
            <a:r>
              <a:rPr lang="ru-RU" sz="2400" dirty="0" smtClean="0"/>
              <a:t>педагогов; </a:t>
            </a:r>
          </a:p>
          <a:p>
            <a:r>
              <a:rPr lang="ru-RU" sz="2400" dirty="0" smtClean="0"/>
              <a:t>Постоянное </a:t>
            </a:r>
            <a:r>
              <a:rPr lang="ru-RU" sz="2400" dirty="0"/>
              <a:t>повышение квалификации обеспечивают высокое качество обучения и воспитания;</a:t>
            </a:r>
          </a:p>
          <a:p>
            <a:r>
              <a:rPr lang="ru-RU" sz="2400" dirty="0"/>
              <a:t>Иерархия полномочий и ответственности, система правил формируют четкое осознание сотрудниками </a:t>
            </a:r>
            <a:r>
              <a:rPr lang="ru-RU" sz="2400" dirty="0" smtClean="0"/>
              <a:t>образовательной организации своих </a:t>
            </a:r>
            <a:r>
              <a:rPr lang="ru-RU" sz="2400" dirty="0"/>
              <a:t>функциональных обязанностей и являются профилактикой конфликтов на этой </a:t>
            </a:r>
            <a:r>
              <a:rPr lang="ru-RU" sz="2400" dirty="0" smtClean="0"/>
              <a:t>почве.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Иерархическая (бюрократическая) организационная культура</a:t>
            </a:r>
          </a:p>
          <a:p>
            <a:pPr>
              <a:buNone/>
            </a:pPr>
            <a:r>
              <a:rPr lang="ru-RU" sz="2400" b="1" dirty="0"/>
              <a:t>«Минусы»</a:t>
            </a:r>
            <a:endParaRPr lang="ru-RU" sz="2400" dirty="0"/>
          </a:p>
          <a:p>
            <a:pPr lvl="0"/>
            <a:r>
              <a:rPr lang="ru-RU" sz="2400" dirty="0"/>
              <a:t>Подавление творческого начала в сотрудниках; </a:t>
            </a:r>
          </a:p>
          <a:p>
            <a:pPr lvl="0"/>
            <a:r>
              <a:rPr lang="ru-RU" sz="2400" dirty="0"/>
              <a:t>Выработка формализованного поведения, не учитывающего личностные особенности учеников и коллег в ситуациях взаимодействия; </a:t>
            </a:r>
          </a:p>
          <a:p>
            <a:r>
              <a:rPr lang="ru-RU" sz="2400" dirty="0"/>
              <a:t>Неготовность быстро находить решения в нестандартных ситуациях, которые часто случаются в </a:t>
            </a:r>
            <a:r>
              <a:rPr lang="ru-RU" sz="2400" dirty="0" smtClean="0"/>
              <a:t>образовательной организации.</a:t>
            </a:r>
            <a:endParaRPr lang="ru-RU" sz="2400" dirty="0"/>
          </a:p>
          <a:p>
            <a:pPr>
              <a:buNone/>
            </a:pPr>
            <a:r>
              <a:rPr lang="ru-RU" sz="2400" i="1" dirty="0"/>
              <a:t>Вплоть до 60-х гг. XX в. считалось, что иерархия, или бюрократия, является идеальной формой управления, поскольку она приводит к стабильному, рентабельному, единообразному выпуску продукции и предоставлению услуг</a:t>
            </a:r>
            <a:r>
              <a:rPr lang="ru-RU" sz="2400" b="1" i="1" dirty="0"/>
              <a:t>.</a:t>
            </a:r>
          </a:p>
          <a:p>
            <a:pPr>
              <a:buNone/>
            </a:pPr>
            <a:r>
              <a:rPr lang="ru-RU" sz="2400" i="1" dirty="0"/>
              <a:t>Описана немецким социологом Максом Вебером.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Организационная культура организации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/>
              <a:t>Рыночная организационная культура</a:t>
            </a:r>
          </a:p>
          <a:p>
            <a:pPr>
              <a:buNone/>
            </a:pPr>
            <a:r>
              <a:rPr lang="ru-RU" sz="2400" b="1" i="1" dirty="0"/>
              <a:t>Основные черты</a:t>
            </a:r>
          </a:p>
          <a:p>
            <a:r>
              <a:rPr lang="ru-RU" sz="2400" dirty="0"/>
              <a:t>позиционирование себя на рынке образовательных услуг;</a:t>
            </a:r>
          </a:p>
          <a:p>
            <a:r>
              <a:rPr lang="ru-RU" sz="2400" dirty="0" smtClean="0"/>
              <a:t>развитие </a:t>
            </a:r>
            <a:r>
              <a:rPr lang="ru-RU" sz="2400" dirty="0"/>
              <a:t>платных образовательных услуг;</a:t>
            </a:r>
          </a:p>
          <a:p>
            <a:r>
              <a:rPr lang="ru-RU" sz="2400" dirty="0"/>
              <a:t>большое </a:t>
            </a:r>
            <a:r>
              <a:rPr lang="ru-RU" sz="2400" dirty="0" smtClean="0"/>
              <a:t>внимание уделяется качеству </a:t>
            </a:r>
            <a:r>
              <a:rPr lang="ru-RU" sz="2400" dirty="0"/>
              <a:t>собственных образовательных </a:t>
            </a:r>
            <a:r>
              <a:rPr lang="ru-RU" sz="2400" dirty="0" smtClean="0"/>
              <a:t>услуг;</a:t>
            </a:r>
            <a:endParaRPr lang="ru-RU" sz="2400" dirty="0"/>
          </a:p>
          <a:p>
            <a:r>
              <a:rPr lang="ru-RU" sz="2400" dirty="0" smtClean="0"/>
              <a:t>демонстрация </a:t>
            </a:r>
            <a:r>
              <a:rPr lang="ru-RU" sz="2400" dirty="0"/>
              <a:t>своих конкурентных преимуществ;</a:t>
            </a:r>
          </a:p>
          <a:p>
            <a:r>
              <a:rPr lang="ru-RU" sz="2400" dirty="0"/>
              <a:t>удовлетворение потребностей всех тех людей, групп и </a:t>
            </a:r>
            <a:r>
              <a:rPr lang="ru-RU" sz="2400" dirty="0" smtClean="0"/>
              <a:t>структур, </a:t>
            </a:r>
            <a:r>
              <a:rPr lang="ru-RU" sz="2400" dirty="0"/>
              <a:t>от которых зависит успех организации.</a:t>
            </a:r>
          </a:p>
          <a:p>
            <a:endParaRPr lang="ru-RU" sz="2400" dirty="0"/>
          </a:p>
          <a:p>
            <a:pPr>
              <a:buNone/>
            </a:pPr>
            <a:endParaRPr lang="ru-RU" sz="2400" b="1" dirty="0"/>
          </a:p>
          <a:p>
            <a:pPr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968</Words>
  <Application>Microsoft Office PowerPoint</Application>
  <PresentationFormat>Экран (4:3)</PresentationFormat>
  <Paragraphs>179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Arial</vt:lpstr>
      <vt:lpstr>Calibri</vt:lpstr>
      <vt:lpstr>Тема Office</vt:lpstr>
      <vt:lpstr>Организационная культура  в образовательной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  <vt:lpstr>Организационная культура организации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Организационная культура  в образовательном учреждении</dc:title>
  <dc:creator>Горностаев Александр Октавьевич</dc:creator>
  <cp:lastModifiedBy>kab302_teacher</cp:lastModifiedBy>
  <cp:revision>47</cp:revision>
  <dcterms:created xsi:type="dcterms:W3CDTF">2015-10-15T14:57:52Z</dcterms:created>
  <dcterms:modified xsi:type="dcterms:W3CDTF">2020-02-07T08:25:47Z</dcterms:modified>
</cp:coreProperties>
</file>