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62" r:id="rId4"/>
    <p:sldId id="261" r:id="rId5"/>
    <p:sldId id="267" r:id="rId6"/>
    <p:sldId id="268" r:id="rId7"/>
    <p:sldId id="270" r:id="rId8"/>
    <p:sldId id="269" r:id="rId9"/>
    <p:sldId id="271" r:id="rId10"/>
    <p:sldId id="272" r:id="rId11"/>
    <p:sldId id="273" r:id="rId12"/>
    <p:sldId id="257" r:id="rId13"/>
    <p:sldId id="258" r:id="rId14"/>
    <p:sldId id="259" r:id="rId15"/>
    <p:sldId id="276" r:id="rId16"/>
    <p:sldId id="274" r:id="rId17"/>
    <p:sldId id="277" r:id="rId18"/>
    <p:sldId id="263" r:id="rId19"/>
    <p:sldId id="275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19" autoAdjust="0"/>
    <p:restoredTop sz="94660"/>
  </p:normalViewPr>
  <p:slideViewPr>
    <p:cSldViewPr>
      <p:cViewPr varScale="1">
        <p:scale>
          <a:sx n="107" d="100"/>
          <a:sy n="107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E1EB05-28AF-4A30-96A0-E10BAD86D59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962B14-FBCF-4EEA-8886-C971026AF447}">
      <dgm:prSet phldrT="[Текст]"/>
      <dgm:spPr/>
      <dgm:t>
        <a:bodyPr/>
        <a:lstStyle/>
        <a:p>
          <a:r>
            <a:rPr lang="ru-RU" dirty="0" smtClean="0"/>
            <a:t>УРОВЕНЬ1 </a:t>
          </a:r>
          <a:endParaRPr lang="ru-RU" dirty="0"/>
        </a:p>
      </dgm:t>
    </dgm:pt>
    <dgm:pt modelId="{9F1E03C6-7D3F-4C3F-8441-E5E54015959E}" type="parTrans" cxnId="{2E4DE674-BC6E-46C3-85D9-7F61F96D3A1A}">
      <dgm:prSet/>
      <dgm:spPr/>
      <dgm:t>
        <a:bodyPr/>
        <a:lstStyle/>
        <a:p>
          <a:endParaRPr lang="ru-RU"/>
        </a:p>
      </dgm:t>
    </dgm:pt>
    <dgm:pt modelId="{A28942EC-2184-4154-BE90-067EE543C2A6}" type="sibTrans" cxnId="{2E4DE674-BC6E-46C3-85D9-7F61F96D3A1A}">
      <dgm:prSet/>
      <dgm:spPr/>
      <dgm:t>
        <a:bodyPr/>
        <a:lstStyle/>
        <a:p>
          <a:endParaRPr lang="ru-RU"/>
        </a:p>
      </dgm:t>
    </dgm:pt>
    <dgm:pt modelId="{5A5EA45C-3F70-488E-8F93-47AB66023312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Городское методическое объединение</a:t>
          </a:r>
          <a:endParaRPr lang="ru-RU" b="1" dirty="0">
            <a:solidFill>
              <a:srgbClr val="FF0000"/>
            </a:solidFill>
          </a:endParaRPr>
        </a:p>
      </dgm:t>
    </dgm:pt>
    <dgm:pt modelId="{4651F2F6-CFA7-4AA0-8A22-3FB4B4F0A5A6}" type="parTrans" cxnId="{E55B746F-604F-4107-86F2-AAC77E36F34B}">
      <dgm:prSet/>
      <dgm:spPr/>
      <dgm:t>
        <a:bodyPr/>
        <a:lstStyle/>
        <a:p>
          <a:endParaRPr lang="ru-RU"/>
        </a:p>
      </dgm:t>
    </dgm:pt>
    <dgm:pt modelId="{B8B8AC3F-E477-4CC1-85A9-7D84EB1AFE26}" type="sibTrans" cxnId="{E55B746F-604F-4107-86F2-AAC77E36F34B}">
      <dgm:prSet/>
      <dgm:spPr/>
      <dgm:t>
        <a:bodyPr/>
        <a:lstStyle/>
        <a:p>
          <a:endParaRPr lang="ru-RU"/>
        </a:p>
      </dgm:t>
    </dgm:pt>
    <dgm:pt modelId="{165F94D0-3E8D-47BF-A877-93FDCCE8C9FF}">
      <dgm:prSet phldrT="[Текст]"/>
      <dgm:spPr/>
      <dgm:t>
        <a:bodyPr/>
        <a:lstStyle/>
        <a:p>
          <a:r>
            <a:rPr lang="ru-RU" dirty="0" smtClean="0"/>
            <a:t>УРОВЕНЬ 2</a:t>
          </a:r>
          <a:endParaRPr lang="ru-RU" dirty="0"/>
        </a:p>
      </dgm:t>
    </dgm:pt>
    <dgm:pt modelId="{97483B88-9484-40B6-A10E-90AAED6383E8}" type="parTrans" cxnId="{F2D92E0D-9DB3-4D03-AC91-E05626A7466E}">
      <dgm:prSet/>
      <dgm:spPr/>
      <dgm:t>
        <a:bodyPr/>
        <a:lstStyle/>
        <a:p>
          <a:endParaRPr lang="ru-RU"/>
        </a:p>
      </dgm:t>
    </dgm:pt>
    <dgm:pt modelId="{FE6F8868-E94F-4122-A88D-5D42C197E2F0}" type="sibTrans" cxnId="{F2D92E0D-9DB3-4D03-AC91-E05626A7466E}">
      <dgm:prSet/>
      <dgm:spPr/>
      <dgm:t>
        <a:bodyPr/>
        <a:lstStyle/>
        <a:p>
          <a:endParaRPr lang="ru-RU"/>
        </a:p>
      </dgm:t>
    </dgm:pt>
    <dgm:pt modelId="{399E04FE-8E9B-4176-ABF7-5D17AEC56E36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</a:rPr>
            <a:t>Районное методическое объединение (окружное методическое объединение)</a:t>
          </a:r>
          <a:endParaRPr lang="ru-RU" b="1" dirty="0">
            <a:solidFill>
              <a:srgbClr val="00B0F0"/>
            </a:solidFill>
          </a:endParaRPr>
        </a:p>
      </dgm:t>
    </dgm:pt>
    <dgm:pt modelId="{D8D0A5D3-9F2E-4180-A98D-49B33ADCF51A}" type="parTrans" cxnId="{4502210D-5B5F-4FBE-8EEC-3A33749EC4DD}">
      <dgm:prSet/>
      <dgm:spPr/>
      <dgm:t>
        <a:bodyPr/>
        <a:lstStyle/>
        <a:p>
          <a:endParaRPr lang="ru-RU"/>
        </a:p>
      </dgm:t>
    </dgm:pt>
    <dgm:pt modelId="{0F9AE7EE-450A-48F0-996A-395971D2248A}" type="sibTrans" cxnId="{4502210D-5B5F-4FBE-8EEC-3A33749EC4DD}">
      <dgm:prSet/>
      <dgm:spPr/>
      <dgm:t>
        <a:bodyPr/>
        <a:lstStyle/>
        <a:p>
          <a:endParaRPr lang="ru-RU"/>
        </a:p>
      </dgm:t>
    </dgm:pt>
    <dgm:pt modelId="{5588C1AF-5D97-4BD8-AAC7-CC13AEDBBDFD}">
      <dgm:prSet phldrT="[Текст]"/>
      <dgm:spPr/>
      <dgm:t>
        <a:bodyPr/>
        <a:lstStyle/>
        <a:p>
          <a:r>
            <a:rPr lang="ru-RU" dirty="0" smtClean="0"/>
            <a:t>УРОВЕНЬ 3</a:t>
          </a:r>
          <a:endParaRPr lang="ru-RU" dirty="0"/>
        </a:p>
      </dgm:t>
    </dgm:pt>
    <dgm:pt modelId="{F8889B43-1DA1-4323-98CA-C66FE8ABB22D}" type="parTrans" cxnId="{4AA17C52-82ED-4ABE-BB39-0AA6E776012F}">
      <dgm:prSet/>
      <dgm:spPr/>
      <dgm:t>
        <a:bodyPr/>
        <a:lstStyle/>
        <a:p>
          <a:endParaRPr lang="ru-RU"/>
        </a:p>
      </dgm:t>
    </dgm:pt>
    <dgm:pt modelId="{A4B48EF1-7834-4CE1-B2A4-68101DA8AA8C}" type="sibTrans" cxnId="{4AA17C52-82ED-4ABE-BB39-0AA6E776012F}">
      <dgm:prSet/>
      <dgm:spPr/>
      <dgm:t>
        <a:bodyPr/>
        <a:lstStyle/>
        <a:p>
          <a:endParaRPr lang="ru-RU"/>
        </a:p>
      </dgm:t>
    </dgm:pt>
    <dgm:pt modelId="{CA6D2DD1-3BFE-4B06-9C0B-D923F090209D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Школьное методическое объединение</a:t>
          </a:r>
          <a:endParaRPr lang="ru-RU" b="1" dirty="0">
            <a:solidFill>
              <a:srgbClr val="7030A0"/>
            </a:solidFill>
          </a:endParaRPr>
        </a:p>
      </dgm:t>
    </dgm:pt>
    <dgm:pt modelId="{B8B7EF88-CD4A-482E-B37B-EF36F3F09816}" type="parTrans" cxnId="{FCF6E8D4-CB24-4C59-8BD6-755CBA3AF7A1}">
      <dgm:prSet/>
      <dgm:spPr/>
      <dgm:t>
        <a:bodyPr/>
        <a:lstStyle/>
        <a:p>
          <a:endParaRPr lang="ru-RU"/>
        </a:p>
      </dgm:t>
    </dgm:pt>
    <dgm:pt modelId="{2AB17A55-2FAF-4416-800E-7AEE8FC96BFC}" type="sibTrans" cxnId="{FCF6E8D4-CB24-4C59-8BD6-755CBA3AF7A1}">
      <dgm:prSet/>
      <dgm:spPr/>
      <dgm:t>
        <a:bodyPr/>
        <a:lstStyle/>
        <a:p>
          <a:endParaRPr lang="ru-RU"/>
        </a:p>
      </dgm:t>
    </dgm:pt>
    <dgm:pt modelId="{DC5B0997-7D07-4146-96C6-6DDD1A5F7921}" type="pres">
      <dgm:prSet presAssocID="{D5E1EB05-28AF-4A30-96A0-E10BAD86D59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BA2B5B-7044-4A49-B68B-7AFC309CC789}" type="pres">
      <dgm:prSet presAssocID="{6F962B14-FBCF-4EEA-8886-C971026AF447}" presName="composite" presStyleCnt="0"/>
      <dgm:spPr/>
    </dgm:pt>
    <dgm:pt modelId="{8A9C3836-70EB-47CD-B4B1-99A5194D0C09}" type="pres">
      <dgm:prSet presAssocID="{6F962B14-FBCF-4EEA-8886-C971026AF447}" presName="parentText" presStyleLbl="alignNode1" presStyleIdx="0" presStyleCnt="3" custLinFactNeighborY="-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022EDE-405E-49D3-957F-683BA5D3F5C5}" type="pres">
      <dgm:prSet presAssocID="{6F962B14-FBCF-4EEA-8886-C971026AF44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DAC72-5B01-40B1-B0DC-B6573D809707}" type="pres">
      <dgm:prSet presAssocID="{A28942EC-2184-4154-BE90-067EE543C2A6}" presName="sp" presStyleCnt="0"/>
      <dgm:spPr/>
    </dgm:pt>
    <dgm:pt modelId="{F7FC90E5-F740-46FE-BD8A-0F8E4D355A4E}" type="pres">
      <dgm:prSet presAssocID="{165F94D0-3E8D-47BF-A877-93FDCCE8C9FF}" presName="composite" presStyleCnt="0"/>
      <dgm:spPr/>
    </dgm:pt>
    <dgm:pt modelId="{2607A698-B2F7-4C12-8AF2-93CC22453E0C}" type="pres">
      <dgm:prSet presAssocID="{165F94D0-3E8D-47BF-A877-93FDCCE8C9F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DB486-676C-48BB-B2C9-EA0D146287A3}" type="pres">
      <dgm:prSet presAssocID="{165F94D0-3E8D-47BF-A877-93FDCCE8C9F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537BC-2621-4604-AA2E-E01F163247A5}" type="pres">
      <dgm:prSet presAssocID="{FE6F8868-E94F-4122-A88D-5D42C197E2F0}" presName="sp" presStyleCnt="0"/>
      <dgm:spPr/>
    </dgm:pt>
    <dgm:pt modelId="{CF67B2C2-1521-4AB0-86C0-DC1E94A49E27}" type="pres">
      <dgm:prSet presAssocID="{5588C1AF-5D97-4BD8-AAC7-CC13AEDBBDFD}" presName="composite" presStyleCnt="0"/>
      <dgm:spPr/>
    </dgm:pt>
    <dgm:pt modelId="{6788346D-7ECF-48DC-85AE-4666BCE91E49}" type="pres">
      <dgm:prSet presAssocID="{5588C1AF-5D97-4BD8-AAC7-CC13AEDBBDF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8E0BA-D2DF-4E54-A19A-73A088DBD185}" type="pres">
      <dgm:prSet presAssocID="{5588C1AF-5D97-4BD8-AAC7-CC13AEDBBDF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5B746F-604F-4107-86F2-AAC77E36F34B}" srcId="{6F962B14-FBCF-4EEA-8886-C971026AF447}" destId="{5A5EA45C-3F70-488E-8F93-47AB66023312}" srcOrd="0" destOrd="0" parTransId="{4651F2F6-CFA7-4AA0-8A22-3FB4B4F0A5A6}" sibTransId="{B8B8AC3F-E477-4CC1-85A9-7D84EB1AFE26}"/>
    <dgm:cxn modelId="{4502210D-5B5F-4FBE-8EEC-3A33749EC4DD}" srcId="{165F94D0-3E8D-47BF-A877-93FDCCE8C9FF}" destId="{399E04FE-8E9B-4176-ABF7-5D17AEC56E36}" srcOrd="0" destOrd="0" parTransId="{D8D0A5D3-9F2E-4180-A98D-49B33ADCF51A}" sibTransId="{0F9AE7EE-450A-48F0-996A-395971D2248A}"/>
    <dgm:cxn modelId="{FCF6E8D4-CB24-4C59-8BD6-755CBA3AF7A1}" srcId="{5588C1AF-5D97-4BD8-AAC7-CC13AEDBBDFD}" destId="{CA6D2DD1-3BFE-4B06-9C0B-D923F090209D}" srcOrd="0" destOrd="0" parTransId="{B8B7EF88-CD4A-482E-B37B-EF36F3F09816}" sibTransId="{2AB17A55-2FAF-4416-800E-7AEE8FC96BFC}"/>
    <dgm:cxn modelId="{1B7EFAAF-07CF-422E-9E84-4B79E5E6BBAD}" type="presOf" srcId="{CA6D2DD1-3BFE-4B06-9C0B-D923F090209D}" destId="{C758E0BA-D2DF-4E54-A19A-73A088DBD185}" srcOrd="0" destOrd="0" presId="urn:microsoft.com/office/officeart/2005/8/layout/chevron2"/>
    <dgm:cxn modelId="{841F4229-B1DC-44DE-9E2F-0615AEADA9DC}" type="presOf" srcId="{399E04FE-8E9B-4176-ABF7-5D17AEC56E36}" destId="{9B9DB486-676C-48BB-B2C9-EA0D146287A3}" srcOrd="0" destOrd="0" presId="urn:microsoft.com/office/officeart/2005/8/layout/chevron2"/>
    <dgm:cxn modelId="{F2D92E0D-9DB3-4D03-AC91-E05626A7466E}" srcId="{D5E1EB05-28AF-4A30-96A0-E10BAD86D592}" destId="{165F94D0-3E8D-47BF-A877-93FDCCE8C9FF}" srcOrd="1" destOrd="0" parTransId="{97483B88-9484-40B6-A10E-90AAED6383E8}" sibTransId="{FE6F8868-E94F-4122-A88D-5D42C197E2F0}"/>
    <dgm:cxn modelId="{CB9961E7-DEC3-479A-B8C3-E8C2C4342387}" type="presOf" srcId="{5588C1AF-5D97-4BD8-AAC7-CC13AEDBBDFD}" destId="{6788346D-7ECF-48DC-85AE-4666BCE91E49}" srcOrd="0" destOrd="0" presId="urn:microsoft.com/office/officeart/2005/8/layout/chevron2"/>
    <dgm:cxn modelId="{4AA17C52-82ED-4ABE-BB39-0AA6E776012F}" srcId="{D5E1EB05-28AF-4A30-96A0-E10BAD86D592}" destId="{5588C1AF-5D97-4BD8-AAC7-CC13AEDBBDFD}" srcOrd="2" destOrd="0" parTransId="{F8889B43-1DA1-4323-98CA-C66FE8ABB22D}" sibTransId="{A4B48EF1-7834-4CE1-B2A4-68101DA8AA8C}"/>
    <dgm:cxn modelId="{D3922DB3-4E3B-4F65-89B0-C6F1248F32B4}" type="presOf" srcId="{6F962B14-FBCF-4EEA-8886-C971026AF447}" destId="{8A9C3836-70EB-47CD-B4B1-99A5194D0C09}" srcOrd="0" destOrd="0" presId="urn:microsoft.com/office/officeart/2005/8/layout/chevron2"/>
    <dgm:cxn modelId="{2E4DE674-BC6E-46C3-85D9-7F61F96D3A1A}" srcId="{D5E1EB05-28AF-4A30-96A0-E10BAD86D592}" destId="{6F962B14-FBCF-4EEA-8886-C971026AF447}" srcOrd="0" destOrd="0" parTransId="{9F1E03C6-7D3F-4C3F-8441-E5E54015959E}" sibTransId="{A28942EC-2184-4154-BE90-067EE543C2A6}"/>
    <dgm:cxn modelId="{5BD5CD6A-B944-4644-A06B-84950B7EF8DD}" type="presOf" srcId="{165F94D0-3E8D-47BF-A877-93FDCCE8C9FF}" destId="{2607A698-B2F7-4C12-8AF2-93CC22453E0C}" srcOrd="0" destOrd="0" presId="urn:microsoft.com/office/officeart/2005/8/layout/chevron2"/>
    <dgm:cxn modelId="{C85D711C-699B-40B9-A7DD-B712A0ED97CE}" type="presOf" srcId="{D5E1EB05-28AF-4A30-96A0-E10BAD86D592}" destId="{DC5B0997-7D07-4146-96C6-6DDD1A5F7921}" srcOrd="0" destOrd="0" presId="urn:microsoft.com/office/officeart/2005/8/layout/chevron2"/>
    <dgm:cxn modelId="{0C7C2186-C63A-49ED-B164-AADA4FE0247A}" type="presOf" srcId="{5A5EA45C-3F70-488E-8F93-47AB66023312}" destId="{DA022EDE-405E-49D3-957F-683BA5D3F5C5}" srcOrd="0" destOrd="0" presId="urn:microsoft.com/office/officeart/2005/8/layout/chevron2"/>
    <dgm:cxn modelId="{5D086894-69BF-4022-A005-F556E8A48D3A}" type="presParOf" srcId="{DC5B0997-7D07-4146-96C6-6DDD1A5F7921}" destId="{D4BA2B5B-7044-4A49-B68B-7AFC309CC789}" srcOrd="0" destOrd="0" presId="urn:microsoft.com/office/officeart/2005/8/layout/chevron2"/>
    <dgm:cxn modelId="{55D32ADB-70C1-4869-A9B8-3D8F3840402B}" type="presParOf" srcId="{D4BA2B5B-7044-4A49-B68B-7AFC309CC789}" destId="{8A9C3836-70EB-47CD-B4B1-99A5194D0C09}" srcOrd="0" destOrd="0" presId="urn:microsoft.com/office/officeart/2005/8/layout/chevron2"/>
    <dgm:cxn modelId="{20B31168-C31D-40C5-9CB1-592EB75BAE04}" type="presParOf" srcId="{D4BA2B5B-7044-4A49-B68B-7AFC309CC789}" destId="{DA022EDE-405E-49D3-957F-683BA5D3F5C5}" srcOrd="1" destOrd="0" presId="urn:microsoft.com/office/officeart/2005/8/layout/chevron2"/>
    <dgm:cxn modelId="{C0E27622-49BA-4048-923F-595134CF5FA0}" type="presParOf" srcId="{DC5B0997-7D07-4146-96C6-6DDD1A5F7921}" destId="{ADCDAC72-5B01-40B1-B0DC-B6573D809707}" srcOrd="1" destOrd="0" presId="urn:microsoft.com/office/officeart/2005/8/layout/chevron2"/>
    <dgm:cxn modelId="{8D9F7DC9-0EE8-489E-94A7-F723EBBDA5E5}" type="presParOf" srcId="{DC5B0997-7D07-4146-96C6-6DDD1A5F7921}" destId="{F7FC90E5-F740-46FE-BD8A-0F8E4D355A4E}" srcOrd="2" destOrd="0" presId="urn:microsoft.com/office/officeart/2005/8/layout/chevron2"/>
    <dgm:cxn modelId="{F0483A3B-AB69-495A-9C9D-35A066E84786}" type="presParOf" srcId="{F7FC90E5-F740-46FE-BD8A-0F8E4D355A4E}" destId="{2607A698-B2F7-4C12-8AF2-93CC22453E0C}" srcOrd="0" destOrd="0" presId="urn:microsoft.com/office/officeart/2005/8/layout/chevron2"/>
    <dgm:cxn modelId="{72E38421-BA5D-43AF-8B7D-B69AF1BCBA8C}" type="presParOf" srcId="{F7FC90E5-F740-46FE-BD8A-0F8E4D355A4E}" destId="{9B9DB486-676C-48BB-B2C9-EA0D146287A3}" srcOrd="1" destOrd="0" presId="urn:microsoft.com/office/officeart/2005/8/layout/chevron2"/>
    <dgm:cxn modelId="{986D35B6-427F-4369-AB52-D54EC3B33CE5}" type="presParOf" srcId="{DC5B0997-7D07-4146-96C6-6DDD1A5F7921}" destId="{FAB537BC-2621-4604-AA2E-E01F163247A5}" srcOrd="3" destOrd="0" presId="urn:microsoft.com/office/officeart/2005/8/layout/chevron2"/>
    <dgm:cxn modelId="{631BE261-5A4B-4B56-9DAF-8C81E28A206D}" type="presParOf" srcId="{DC5B0997-7D07-4146-96C6-6DDD1A5F7921}" destId="{CF67B2C2-1521-4AB0-86C0-DC1E94A49E27}" srcOrd="4" destOrd="0" presId="urn:microsoft.com/office/officeart/2005/8/layout/chevron2"/>
    <dgm:cxn modelId="{72312451-6E42-480D-BD0E-5D5377A18B52}" type="presParOf" srcId="{CF67B2C2-1521-4AB0-86C0-DC1E94A49E27}" destId="{6788346D-7ECF-48DC-85AE-4666BCE91E49}" srcOrd="0" destOrd="0" presId="urn:microsoft.com/office/officeart/2005/8/layout/chevron2"/>
    <dgm:cxn modelId="{DC869435-BDAC-406B-BD37-737363DAE7C3}" type="presParOf" srcId="{CF67B2C2-1521-4AB0-86C0-DC1E94A49E27}" destId="{C758E0BA-D2DF-4E54-A19A-73A088DBD18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C3836-70EB-47CD-B4B1-99A5194D0C09}">
      <dsp:nvSpPr>
        <dsp:cNvPr id="0" name=""/>
        <dsp:cNvSpPr/>
      </dsp:nvSpPr>
      <dsp:spPr>
        <a:xfrm rot="5400000">
          <a:off x="-245635" y="245640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УРОВЕНЬ1 </a:t>
          </a:r>
          <a:endParaRPr lang="ru-RU" sz="1900" kern="1200" dirty="0"/>
        </a:p>
      </dsp:txBody>
      <dsp:txXfrm rot="-5400000">
        <a:off x="1" y="573154"/>
        <a:ext cx="1146297" cy="491270"/>
      </dsp:txXfrm>
    </dsp:sp>
    <dsp:sp modelId="{DA022EDE-405E-49D3-957F-683BA5D3F5C5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b="1" kern="1200" dirty="0" smtClean="0">
              <a:solidFill>
                <a:srgbClr val="FF0000"/>
              </a:solidFill>
            </a:rPr>
            <a:t>Городское методическое объединение</a:t>
          </a:r>
          <a:endParaRPr lang="ru-RU" sz="2900" b="1" kern="1200" dirty="0">
            <a:solidFill>
              <a:srgbClr val="FF0000"/>
            </a:solidFill>
          </a:endParaRPr>
        </a:p>
      </dsp:txBody>
      <dsp:txXfrm rot="-5400000">
        <a:off x="1146298" y="52408"/>
        <a:ext cx="7031341" cy="960496"/>
      </dsp:txXfrm>
    </dsp:sp>
    <dsp:sp modelId="{2607A698-B2F7-4C12-8AF2-93CC22453E0C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УРОВЕНЬ 2</a:t>
          </a:r>
          <a:endParaRPr lang="ru-RU" sz="1900" kern="1200" dirty="0"/>
        </a:p>
      </dsp:txBody>
      <dsp:txXfrm rot="-5400000">
        <a:off x="1" y="2017346"/>
        <a:ext cx="1146297" cy="491270"/>
      </dsp:txXfrm>
    </dsp:sp>
    <dsp:sp modelId="{9B9DB486-676C-48BB-B2C9-EA0D146287A3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b="1" kern="1200" dirty="0" smtClean="0">
              <a:solidFill>
                <a:srgbClr val="00B0F0"/>
              </a:solidFill>
            </a:rPr>
            <a:t>Районное методическое объединение (окружное методическое объединение)</a:t>
          </a:r>
          <a:endParaRPr lang="ru-RU" sz="2900" b="1" kern="1200" dirty="0">
            <a:solidFill>
              <a:srgbClr val="00B0F0"/>
            </a:solidFill>
          </a:endParaRPr>
        </a:p>
      </dsp:txBody>
      <dsp:txXfrm rot="-5400000">
        <a:off x="1146298" y="1496158"/>
        <a:ext cx="7031341" cy="960496"/>
      </dsp:txXfrm>
    </dsp:sp>
    <dsp:sp modelId="{6788346D-7ECF-48DC-85AE-4666BCE91E49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УРОВЕНЬ 3</a:t>
          </a:r>
          <a:endParaRPr lang="ru-RU" sz="1900" kern="1200" dirty="0"/>
        </a:p>
      </dsp:txBody>
      <dsp:txXfrm rot="-5400000">
        <a:off x="1" y="3461096"/>
        <a:ext cx="1146297" cy="491270"/>
      </dsp:txXfrm>
    </dsp:sp>
    <dsp:sp modelId="{C758E0BA-D2DF-4E54-A19A-73A088DBD185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b="1" kern="1200" dirty="0" smtClean="0">
              <a:solidFill>
                <a:srgbClr val="7030A0"/>
              </a:solidFill>
            </a:rPr>
            <a:t>Школьное методическое объединение</a:t>
          </a:r>
          <a:endParaRPr lang="ru-RU" sz="2900" b="1" kern="1200" dirty="0">
            <a:solidFill>
              <a:srgbClr val="7030A0"/>
            </a:solidFill>
          </a:endParaRPr>
        </a:p>
      </dsp:txBody>
      <dsp:txXfrm rot="-5400000">
        <a:off x="1146298" y="2939908"/>
        <a:ext cx="7031341" cy="960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695A-FE68-46B7-99DF-1A8B2AF752B3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A240-CA50-4DF1-B35E-F56BF13A8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84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695A-FE68-46B7-99DF-1A8B2AF752B3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A240-CA50-4DF1-B35E-F56BF13A8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511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695A-FE68-46B7-99DF-1A8B2AF752B3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A240-CA50-4DF1-B35E-F56BF13A8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393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06.10.2021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90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06.10.2021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06.10.2021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05915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06.10.2021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462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06.10.2021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1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06.10.2021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41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06.10.2021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225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06.10.2021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1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695A-FE68-46B7-99DF-1A8B2AF752B3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A240-CA50-4DF1-B35E-F56BF13A8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761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06.10.2021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4065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06.10.2021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44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06.10.2021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93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695A-FE68-46B7-99DF-1A8B2AF752B3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A240-CA50-4DF1-B35E-F56BF13A8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8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695A-FE68-46B7-99DF-1A8B2AF752B3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A240-CA50-4DF1-B35E-F56BF13A8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03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695A-FE68-46B7-99DF-1A8B2AF752B3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A240-CA50-4DF1-B35E-F56BF13A8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558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695A-FE68-46B7-99DF-1A8B2AF752B3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A240-CA50-4DF1-B35E-F56BF13A8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24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695A-FE68-46B7-99DF-1A8B2AF752B3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A240-CA50-4DF1-B35E-F56BF13A8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626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695A-FE68-46B7-99DF-1A8B2AF752B3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A240-CA50-4DF1-B35E-F56BF13A8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95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695A-FE68-46B7-99DF-1A8B2AF752B3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A240-CA50-4DF1-B35E-F56BF13A8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13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7695A-FE68-46B7-99DF-1A8B2AF752B3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9A240-CA50-4DF1-B35E-F56BF13A8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86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06.10.2021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9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Grebencova.G@kimc.ms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kimc.ms/soobshchestva/gmo/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51785"/>
            <a:ext cx="8856984" cy="4968552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СОВЕЩАНИЕ</a:t>
            </a:r>
            <a:br>
              <a:rPr lang="ru-RU" dirty="0" smtClean="0"/>
            </a:br>
            <a:r>
              <a:rPr lang="ru-RU" sz="4800" dirty="0" smtClean="0"/>
              <a:t>«</a:t>
            </a:r>
            <a:r>
              <a:rPr lang="ru-RU" sz="4800" b="1" i="1" cap="none" dirty="0" smtClean="0">
                <a:solidFill>
                  <a:prstClr val="black"/>
                </a:solidFill>
                <a:effectLst/>
                <a:latin typeface="Times New Roman"/>
                <a:ea typeface="Calibri"/>
              </a:rPr>
              <a:t>О деятельности руководителя методического объединения</a:t>
            </a:r>
            <a:r>
              <a:rPr lang="ru-RU" sz="4800" b="1" dirty="0" smtClean="0">
                <a:effectLst/>
              </a:rPr>
              <a:t>»</a:t>
            </a:r>
            <a:endParaRPr lang="ru-RU" sz="4800" b="1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653136"/>
            <a:ext cx="8583488" cy="172819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</a:rPr>
              <a:t>ГРЕБЕНЦОВА ГАЛИНА ВАСИЛЬЕВНА</a:t>
            </a:r>
            <a:r>
              <a:rPr lang="ru-RU" dirty="0" smtClean="0"/>
              <a:t>,</a:t>
            </a:r>
          </a:p>
          <a:p>
            <a:pPr algn="r"/>
            <a:r>
              <a:rPr lang="ru-RU" dirty="0" smtClean="0"/>
              <a:t>заместитель директора МКУ КИМЦ</a:t>
            </a:r>
          </a:p>
          <a:p>
            <a:pPr algn="r"/>
            <a:r>
              <a:rPr lang="en-US" dirty="0" smtClean="0">
                <a:hlinkClick r:id="rId2"/>
              </a:rPr>
              <a:t>Grebencova.G@kimc.ms</a:t>
            </a:r>
            <a:endParaRPr lang="en-US" dirty="0" smtClean="0"/>
          </a:p>
          <a:p>
            <a:pPr algn="ctr"/>
            <a:r>
              <a:rPr lang="en-US" dirty="0" smtClean="0"/>
              <a:t>202</a:t>
            </a:r>
            <a:r>
              <a:rPr lang="ru-RU" dirty="0" smtClean="0"/>
              <a:t>1г. </a:t>
            </a:r>
          </a:p>
          <a:p>
            <a:pPr algn="ctr"/>
            <a:r>
              <a:rPr lang="ru-RU" dirty="0" smtClean="0"/>
              <a:t>КРАСНОЯРСК</a:t>
            </a:r>
          </a:p>
          <a:p>
            <a:pPr algn="r"/>
            <a:endParaRPr lang="ru-RU" dirty="0"/>
          </a:p>
        </p:txBody>
      </p:sp>
      <p:pic>
        <p:nvPicPr>
          <p:cNvPr id="4" name="Рисунок 3" descr="https://www.google.com/a/cpanel/kimc.ms/images/logo.gif?service=google_gsuit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600400" cy="1800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84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/>
          <a:lstStyle/>
          <a:p>
            <a:pPr algn="ctr"/>
            <a:r>
              <a:rPr lang="ru-RU" b="1" dirty="0" smtClean="0"/>
              <a:t>Цель </a:t>
            </a:r>
            <a:r>
              <a:rPr lang="ru-RU" b="1" dirty="0"/>
              <a:t>методических объединений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8354" cy="54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dirty="0"/>
              <a:t>повышение уровня </a:t>
            </a:r>
            <a:r>
              <a:rPr lang="ru-RU" sz="4400" dirty="0" smtClean="0"/>
              <a:t>методического мастерства педагогов при </a:t>
            </a:r>
            <a:r>
              <a:rPr lang="ru-RU" sz="4400" dirty="0"/>
              <a:t>реализации личностно-ориентированного </a:t>
            </a:r>
            <a:r>
              <a:rPr lang="ru-RU" sz="4400" dirty="0" smtClean="0"/>
              <a:t>подхода при обучении и воспитании  </a:t>
            </a:r>
            <a:r>
              <a:rPr lang="ru-RU" sz="4400" dirty="0"/>
              <a:t>различных категорий детей.</a:t>
            </a:r>
          </a:p>
        </p:txBody>
      </p:sp>
    </p:spTree>
    <p:extLst>
      <p:ext uri="{BB962C8B-B14F-4D97-AF65-F5344CB8AC3E}">
        <p14:creationId xmlns:p14="http://schemas.microsoft.com/office/powerpoint/2010/main" val="400765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1.studylib.ru/store/data/004772288_1-9533901fbdb1277d70faafe7364d40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25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57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954/0014c9d3-fb85a9e8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52" y="-70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5.infourok.ru/uploads/ex/08b4/0018863b-76c3c588/hello_html_5b1c4a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5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66737C"/>
                </a:solidFill>
                <a:effectLst/>
                <a:latin typeface="Arial"/>
              </a:rPr>
              <a:t>Основные формы работы методического объединения: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1845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</a:t>
            </a:r>
            <a:r>
              <a:rPr lang="ru-RU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которых выступают члены методического объединения;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круглые столы (обсуждение </a:t>
            </a:r>
            <a:r>
              <a:rPr lang="ru-RU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актуальных </a:t>
            </a:r>
            <a:r>
              <a:rPr lang="ru-RU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проблем);</a:t>
            </a:r>
            <a:endParaRPr lang="ru-RU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ru-RU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новинок научно- методической литературы;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ru-RU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подготовка, проведение </a:t>
            </a:r>
            <a:r>
              <a:rPr lang="ru-RU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ru-RU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конкурсов, выступлений;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ru-RU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методической помощи </a:t>
            </a:r>
            <a:r>
              <a:rPr lang="ru-RU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 и  т.д.</a:t>
            </a:r>
            <a:endParaRPr lang="ru-RU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2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/>
          <a:lstStyle/>
          <a:p>
            <a:pPr algn="ctr"/>
            <a:r>
              <a:rPr lang="ru-RU" b="1" dirty="0"/>
              <a:t>Нормативные локальные акт</a:t>
            </a:r>
            <a:r>
              <a:rPr lang="ru-RU" dirty="0"/>
              <a:t>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686800" cy="509939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1. Приказ МКУ КИМЦ № 18 от 19.08. 2020г. «Об утверждении Положения о городском и районном методическом объединении педагогических работников города  Красноярска»;</a:t>
            </a:r>
          </a:p>
          <a:p>
            <a:pPr marL="0" indent="0" algn="just">
              <a:buNone/>
            </a:pPr>
            <a:r>
              <a:rPr lang="ru-RU" dirty="0" smtClean="0"/>
              <a:t>2. Приказ МКУ КИМЦ №105 от 27.09.2021 «Об утверждении руководителей районных и окружных методических объединений города Красноярска»</a:t>
            </a:r>
          </a:p>
          <a:p>
            <a:pPr marL="0" indent="0" algn="just">
              <a:buNone/>
            </a:pPr>
            <a:r>
              <a:rPr lang="en-US" dirty="0">
                <a:hlinkClick r:id="rId2"/>
              </a:rPr>
              <a:t>https://kimc.ms/soobshchestva/gmo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83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9208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812088" cy="5328592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sz="4400" dirty="0" smtClean="0"/>
              <a:t>Анализ работы за год (сдаёт до 25 мая);</a:t>
            </a:r>
          </a:p>
          <a:p>
            <a:pPr marL="514350" indent="-514350" algn="just">
              <a:buAutoNum type="arabicPeriod"/>
            </a:pPr>
            <a:r>
              <a:rPr lang="ru-RU" sz="4400" dirty="0" smtClean="0"/>
              <a:t>План работы МО на учебный год;</a:t>
            </a:r>
          </a:p>
          <a:p>
            <a:pPr marL="514350" indent="-514350" algn="just">
              <a:buAutoNum type="arabicPeriod"/>
            </a:pPr>
            <a:r>
              <a:rPr lang="ru-RU" sz="4400" dirty="0" smtClean="0"/>
              <a:t>Протоколы заседаний МО (не менее 4-х в год).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34470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choolarkadevka.ucoz.ru/MO/GUMANIT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2" y="-1311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46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9001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являясь </a:t>
            </a:r>
            <a:r>
              <a:rPr lang="ru-RU" sz="3600" dirty="0"/>
              <a:t>участником профессионального педагогического сообщества, </a:t>
            </a:r>
            <a:r>
              <a:rPr lang="ru-RU" sz="3600" dirty="0" smtClean="0"/>
              <a:t>методического </a:t>
            </a:r>
            <a:r>
              <a:rPr lang="ru-RU" sz="3600" dirty="0"/>
              <a:t>объединения заинтересованный инициативный педагог получает значительные дополнительные возможности для своего профессионального роста, приобретая важные профессиональные и личностные качества, необходимые для успешной педагогической </a:t>
            </a:r>
            <a:r>
              <a:rPr lang="ru-RU" sz="3600" dirty="0" smtClean="0"/>
              <a:t>деятельности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7414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00.infourok.ru/images/doc/130/152166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8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094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sorobr1.ru/_si/2/543817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550"/>
            <a:ext cx="9433266" cy="689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190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s://school17.centerstart.ru/sites/school17.centerstart.ru/files/tmp/news/obedin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5769"/>
            <a:ext cx="882047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161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СЕТЬ МЕТОДИЧЕСКИХ ОБЪЕДИНЕНИЙ ПЕДАГОГОВ ГОРОДА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260990"/>
              </p:ext>
            </p:extLst>
          </p:nvPr>
        </p:nvGraphicFramePr>
        <p:xfrm>
          <a:off x="611560" y="16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3310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/>
          <a:lstStyle/>
          <a:p>
            <a:r>
              <a:rPr lang="ru-RU" b="1" dirty="0"/>
              <a:t>Методическая работа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3285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400" dirty="0" smtClean="0"/>
              <a:t>это </a:t>
            </a:r>
            <a:r>
              <a:rPr lang="ru-RU" sz="4400" dirty="0"/>
              <a:t>основанная на науке и прогрессивном педагогическом </a:t>
            </a:r>
            <a:r>
              <a:rPr lang="ru-RU" sz="4400" dirty="0" smtClean="0"/>
              <a:t>и управленческом </a:t>
            </a:r>
            <a:r>
              <a:rPr lang="ru-RU" sz="4400" dirty="0"/>
              <a:t>опыте целостная система взаимосвязанных мер, нацеленная </a:t>
            </a:r>
            <a:r>
              <a:rPr lang="ru-RU" sz="4400" dirty="0" smtClean="0"/>
              <a:t>на обеспечение </a:t>
            </a:r>
            <a:r>
              <a:rPr lang="ru-RU" sz="4400" dirty="0"/>
              <a:t>профессионального роста учителя, развитие его творческого потенциала. </a:t>
            </a:r>
          </a:p>
        </p:txBody>
      </p:sp>
    </p:spTree>
    <p:extLst>
      <p:ext uri="{BB962C8B-B14F-4D97-AF65-F5344CB8AC3E}">
        <p14:creationId xmlns:p14="http://schemas.microsoft.com/office/powerpoint/2010/main" val="3224403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227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трелка вправо с вырезом 4"/>
          <p:cNvSpPr/>
          <p:nvPr/>
        </p:nvSpPr>
        <p:spPr>
          <a:xfrm rot="19283193">
            <a:off x="1073034" y="1219255"/>
            <a:ext cx="7682956" cy="38574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СИСТЕМА </a:t>
            </a:r>
          </a:p>
          <a:p>
            <a:r>
              <a:rPr lang="ru-RU" sz="2000" b="1" dirty="0" smtClean="0"/>
              <a:t>ВЗАИМОСВЯЗАННЫХ </a:t>
            </a:r>
          </a:p>
          <a:p>
            <a:r>
              <a:rPr lang="ru-RU" sz="2000" b="1" dirty="0" smtClean="0"/>
              <a:t>МЕР</a:t>
            </a:r>
          </a:p>
          <a:p>
            <a:pPr algn="r"/>
            <a:r>
              <a:rPr lang="ru-RU" b="1" dirty="0"/>
              <a:t> </a:t>
            </a:r>
            <a:r>
              <a:rPr lang="ru-RU" b="1" dirty="0" smtClean="0"/>
              <a:t>                                                                                    ПРОФЕССИОНАЛЬНЫЙ </a:t>
            </a:r>
          </a:p>
          <a:p>
            <a:pPr algn="r"/>
            <a:r>
              <a:rPr lang="ru-RU" b="1" dirty="0" smtClean="0"/>
              <a:t>РОСТ  ПЕДАГОГА      </a:t>
            </a:r>
            <a:r>
              <a:rPr lang="ru-RU" dirty="0" smtClean="0"/>
              <a:t>                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87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Методическое сопровождение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/>
              <a:t>в том числе, сетевое</a:t>
            </a:r>
            <a:r>
              <a:rPr lang="ru-RU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/>
          <a:lstStyle/>
          <a:p>
            <a:pPr marL="0" indent="0" algn="just">
              <a:buNone/>
            </a:pPr>
            <a:r>
              <a:rPr lang="ru-RU" sz="4400" dirty="0"/>
              <a:t>взаимодействие субъектов</a:t>
            </a:r>
          </a:p>
          <a:p>
            <a:pPr marL="0" indent="0" algn="just">
              <a:buNone/>
            </a:pPr>
            <a:r>
              <a:rPr lang="ru-RU" sz="4400" dirty="0"/>
              <a:t>профессионального сообщества, направленное на разрешение актуальных для педагога</a:t>
            </a:r>
          </a:p>
          <a:p>
            <a:pPr marL="0" indent="0" algn="just">
              <a:buNone/>
            </a:pPr>
            <a:r>
              <a:rPr lang="ru-RU" sz="4400" dirty="0"/>
              <a:t>проблем и задач профессиональной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0632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Профессиональное сообщество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000" dirty="0"/>
              <a:t>группа людей, которые регулярно </a:t>
            </a:r>
            <a:r>
              <a:rPr lang="ru-RU" sz="4000" dirty="0" smtClean="0"/>
              <a:t>вступают между </a:t>
            </a:r>
            <a:r>
              <a:rPr lang="ru-RU" sz="4000" dirty="0"/>
              <a:t>собой в коммуникацию (лично или виртуально) с целью обмена опытом,</a:t>
            </a:r>
          </a:p>
          <a:p>
            <a:pPr marL="0" indent="0" algn="just">
              <a:buNone/>
            </a:pPr>
            <a:r>
              <a:rPr lang="ru-RU" sz="4000" dirty="0"/>
              <a:t>выработки знаний и поиска новых, более эффективных подходов к </a:t>
            </a:r>
            <a:r>
              <a:rPr lang="ru-RU" sz="4000" dirty="0" smtClean="0"/>
              <a:t>решению поставленных </a:t>
            </a:r>
            <a:r>
              <a:rPr lang="ru-RU" sz="4000" dirty="0"/>
              <a:t>перед ними задач.</a:t>
            </a:r>
          </a:p>
          <a:p>
            <a:pPr algn="just"/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0758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Методическое объединение как профессиональное сообщество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812088" cy="5043190"/>
          </a:xfrm>
        </p:spPr>
        <p:txBody>
          <a:bodyPr>
            <a:normAutofit/>
          </a:bodyPr>
          <a:lstStyle/>
          <a:p>
            <a:pPr marL="742950" indent="-742950" algn="just">
              <a:buAutoNum type="arabicPeriod"/>
            </a:pPr>
            <a:r>
              <a:rPr lang="ru-RU" sz="3600" dirty="0" smtClean="0"/>
              <a:t>традиционно </a:t>
            </a:r>
            <a:r>
              <a:rPr lang="ru-RU" sz="3600" dirty="0"/>
              <a:t>существующее и </a:t>
            </a:r>
            <a:r>
              <a:rPr lang="ru-RU" sz="3600" dirty="0" smtClean="0"/>
              <a:t>наиболее распространенное </a:t>
            </a:r>
            <a:r>
              <a:rPr lang="ru-RU" sz="3600" dirty="0"/>
              <a:t>объединение педагогов одного или нескольких близких </a:t>
            </a:r>
            <a:r>
              <a:rPr lang="ru-RU" sz="3600" dirty="0" smtClean="0"/>
              <a:t>профилей деятельности;</a:t>
            </a:r>
          </a:p>
          <a:p>
            <a:pPr marL="742950" indent="-742950" algn="just">
              <a:buAutoNum type="arabicPeriod"/>
            </a:pPr>
            <a:r>
              <a:rPr lang="ru-RU" sz="3600" dirty="0"/>
              <a:t>является основным структурным </a:t>
            </a:r>
            <a:r>
              <a:rPr lang="ru-RU" sz="3600" dirty="0" smtClean="0"/>
              <a:t>подразделением методической </a:t>
            </a:r>
            <a:r>
              <a:rPr lang="ru-RU" sz="3600" dirty="0"/>
              <a:t>службы образовательных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34854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341</Words>
  <Application>Microsoft Office PowerPoint</Application>
  <PresentationFormat>Экран (4:3)</PresentationFormat>
  <Paragraphs>49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Трек</vt:lpstr>
      <vt:lpstr> СОВЕЩАНИЕ «О деятельности руководителя методического объединения»</vt:lpstr>
      <vt:lpstr>Презентация PowerPoint</vt:lpstr>
      <vt:lpstr>Презентация PowerPoint</vt:lpstr>
      <vt:lpstr>СЕТЬ МЕТОДИЧЕСКИХ ОБЪЕДИНЕНИЙ ПЕДАГОГОВ ГОРОДА</vt:lpstr>
      <vt:lpstr>Методическая работа </vt:lpstr>
      <vt:lpstr>Презентация PowerPoint</vt:lpstr>
      <vt:lpstr>Методическое сопровождение  (в том числе, сетевое)</vt:lpstr>
      <vt:lpstr>Профессиональное сообщество </vt:lpstr>
      <vt:lpstr>Методическое объединение как профессиональное сообщество</vt:lpstr>
      <vt:lpstr>Цель методических объединений</vt:lpstr>
      <vt:lpstr>Презентация PowerPoint</vt:lpstr>
      <vt:lpstr>Презентация PowerPoint</vt:lpstr>
      <vt:lpstr>Презентация PowerPoint</vt:lpstr>
      <vt:lpstr>Основные формы работы методического объединения:</vt:lpstr>
      <vt:lpstr>Нормативные локальные акты</vt:lpstr>
      <vt:lpstr>Документы РУКоводителя МО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profnet@kimc.ms</dc:creator>
  <cp:lastModifiedBy>profnet@kimc.ms</cp:lastModifiedBy>
  <cp:revision>22</cp:revision>
  <dcterms:created xsi:type="dcterms:W3CDTF">2021-10-05T02:55:56Z</dcterms:created>
  <dcterms:modified xsi:type="dcterms:W3CDTF">2021-10-06T05:48:09Z</dcterms:modified>
</cp:coreProperties>
</file>