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F88"/>
    <a:srgbClr val="1F4C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57AC358-5608-4216-8155-20813518895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B53AFB5-E02E-4DC2-83D4-2A8D6DEC94CC}" type="datetimeFigureOut">
              <a:rPr lang="ru-RU" smtClean="0"/>
              <a:t>15.10.2024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630616" cy="3662263"/>
          </a:xfrm>
        </p:spPr>
        <p:txBody>
          <a:bodyPr/>
          <a:lstStyle/>
          <a:p>
            <a:pPr algn="just"/>
            <a:r>
              <a:rPr lang="ru-RU" sz="3200" b="1" dirty="0"/>
              <a:t>«Беседы о важном» </a:t>
            </a:r>
            <a:r>
              <a:rPr lang="ru-RU" sz="3200" b="1" dirty="0" smtClean="0"/>
              <a:t>как </a:t>
            </a:r>
            <a:r>
              <a:rPr lang="ru-RU" sz="3200" b="1" dirty="0"/>
              <a:t>одна из форм работы, направленная  на приобщение детей дошкольного возраста к традиционным ценностям российского общества.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486600" cy="1066800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Подготовили: Графина Т.В, воспитатель; </a:t>
            </a:r>
          </a:p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Вагнер Н.В., </a:t>
            </a: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b="1" dirty="0" smtClean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Воднева О.Ф., учитель-логопед;</a:t>
            </a:r>
          </a:p>
          <a:p>
            <a:pPr algn="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Тихонова В.Н., учитель-логопед. 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09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204864"/>
            <a:ext cx="7620000" cy="1143000"/>
          </a:xfrm>
        </p:spPr>
        <p:txBody>
          <a:bodyPr/>
          <a:lstStyle/>
          <a:p>
            <a:pPr algn="ctr"/>
            <a:r>
              <a:rPr lang="ru-RU" dirty="0" smtClean="0"/>
              <a:t>Благодарим 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61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80728"/>
            <a:ext cx="7620000" cy="4800600"/>
          </a:xfrm>
        </p:spPr>
        <p:txBody>
          <a:bodyPr>
            <a:normAutofit fontScale="92500"/>
          </a:bodyPr>
          <a:lstStyle/>
          <a:p>
            <a:pPr marL="114300" indent="0" algn="just">
              <a:buNone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rgbClr val="204F88"/>
                </a:solidFill>
                <a:latin typeface="Times New Roman" pitchFamily="18" charset="0"/>
                <a:cs typeface="Times New Roman" pitchFamily="18" charset="0"/>
              </a:rPr>
              <a:t>Общая цель воспитания в ДОО</a:t>
            </a:r>
            <a:r>
              <a:rPr lang="ru-RU" dirty="0">
                <a:solidFill>
                  <a:srgbClr val="204F8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‒ личностное развитие каждого ребенка с учетом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первоначальных представлений о традиционных ценностях российского народа, социально приемлемых нормах и правилах поведения;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Формирование ценностного отношения к окружающему миру (природному и социокультурному), другим людям, самому себе; </a:t>
            </a:r>
          </a:p>
          <a:p>
            <a:pPr marL="11430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Становление первичного опыта деятельности и поведения в соответствии с традиционными ценностями, принятыми в обществе нормами и правилами (ФОП ДО, п. 29 Федеральная рабочая программа воспитания).</a:t>
            </a:r>
          </a:p>
        </p:txBody>
      </p:sp>
    </p:spTree>
    <p:extLst>
      <p:ext uri="{BB962C8B-B14F-4D97-AF65-F5344CB8AC3E}">
        <p14:creationId xmlns:p14="http://schemas.microsoft.com/office/powerpoint/2010/main" val="186656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620000" cy="1143000"/>
          </a:xfrm>
        </p:spPr>
        <p:txBody>
          <a:bodyPr/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ценности, формируемые в дошкольном возрасте: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Родина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Природа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Жизнь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Милосердие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Добро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Человек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Семья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Дружба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Сотрудничество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Познание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Здоровье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Труд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Культура и красота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1044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7609656" cy="5996136"/>
          </a:xfrm>
        </p:spPr>
        <p:txBody>
          <a:bodyPr/>
          <a:lstStyle/>
          <a:p>
            <a:pPr marL="114300" indent="0" algn="just">
              <a:buNone/>
            </a:pPr>
            <a:r>
              <a:rPr lang="ru-RU" b="1" dirty="0">
                <a:solidFill>
                  <a:srgbClr val="1F4C83"/>
                </a:solidFill>
                <a:latin typeface="Times New Roman" pitchFamily="18" charset="0"/>
                <a:cs typeface="Times New Roman" pitchFamily="18" charset="0"/>
              </a:rPr>
              <a:t>«Беседы o важном»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цикл еженедельных бесед, направленных на приобщение детей к традиционным ценностям российского общества  (жизнь,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России). 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055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7609656" cy="5708104"/>
          </a:xfrm>
        </p:spPr>
        <p:txBody>
          <a:bodyPr/>
          <a:lstStyle/>
          <a:p>
            <a:pPr marL="114300" indent="0" algn="just">
              <a:buNone/>
            </a:pPr>
            <a:r>
              <a:rPr lang="ru-RU" b="1" dirty="0">
                <a:solidFill>
                  <a:srgbClr val="204F88"/>
                </a:solidFill>
                <a:latin typeface="Times New Roman" pitchFamily="18" charset="0"/>
                <a:cs typeface="Times New Roman" pitchFamily="18" charset="0"/>
              </a:rPr>
              <a:t>«Беседы о важном»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организованы по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аналогии со школьными «Разговорами о важном», что также позволяет обеспечить преемственность между уровнями образования (ФГОС ДО п. 1.6).</a:t>
            </a:r>
          </a:p>
        </p:txBody>
      </p:sp>
    </p:spTree>
    <p:extLst>
      <p:ext uri="{BB962C8B-B14F-4D97-AF65-F5344CB8AC3E}">
        <p14:creationId xmlns:p14="http://schemas.microsoft.com/office/powerpoint/2010/main" val="87439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Содержание «Бесед о важном» соответствует направлениям воспитательной работы в детском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саду: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863295"/>
              </p:ext>
            </p:extLst>
          </p:nvPr>
        </p:nvGraphicFramePr>
        <p:xfrm>
          <a:off x="611560" y="1628802"/>
          <a:ext cx="7344815" cy="43204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0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Направление воспитания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Ценности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Патриотическое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Родина, природа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32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Социальное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Человек, семья, дружба, сотрудничество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Духовно-нравственное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Жизнь, милосердие, добро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Познавательное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Познание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Физическое и оздоровительное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Здоровье, жизнь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Трудовое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Труд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Эстетическое</a:t>
                      </a:r>
                      <a:endParaRPr lang="ru-RU" sz="11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красота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18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7609656" cy="6068144"/>
          </a:xfrm>
        </p:spPr>
        <p:txBody>
          <a:bodyPr>
            <a:normAutofit fontScale="62500" lnSpcReduction="20000"/>
          </a:bodyPr>
          <a:lstStyle/>
          <a:p>
            <a:pPr marL="114300" indent="0" algn="just">
              <a:buNone/>
            </a:pPr>
            <a:r>
              <a:rPr lang="ru-RU" b="1" dirty="0">
                <a:solidFill>
                  <a:srgbClr val="204F88"/>
                </a:solidFill>
                <a:latin typeface="Times New Roman" pitchFamily="18" charset="0"/>
                <a:cs typeface="Times New Roman" pitchFamily="18" charset="0"/>
              </a:rPr>
              <a:t>Беседа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это организованный, целенаправленный разговор воспитателя с детьми по определенной теме, который состоит из вопросов и ответов.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b="1" dirty="0" smtClean="0">
                <a:solidFill>
                  <a:srgbClr val="204F88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b="1" dirty="0">
                <a:solidFill>
                  <a:srgbClr val="204F88"/>
                </a:solidFill>
                <a:latin typeface="Times New Roman" pitchFamily="18" charset="0"/>
                <a:cs typeface="Times New Roman" pitchFamily="18" charset="0"/>
              </a:rPr>
              <a:t>беседы: </a:t>
            </a:r>
          </a:p>
          <a:p>
            <a:pPr marL="628650" indent="-514350" algn="just" fontAlgn="base">
              <a:buAutoNum type="romanU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Начало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беседы (вводная).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привлечь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внимание детей к теме беседы, желание участвовать в ней, оживить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ранее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полученные впечатления. </a:t>
            </a:r>
          </a:p>
          <a:p>
            <a:pPr marL="114300" indent="0" algn="just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Приемы: </a:t>
            </a: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вопросы-напоминания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отрывка 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художественной литературы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загадывание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загадок </a:t>
            </a: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картин, фото, предмета </a:t>
            </a:r>
          </a:p>
          <a:p>
            <a:pPr marL="114300" indent="0" algn="just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II. Основная часть. </a:t>
            </a:r>
          </a:p>
          <a:p>
            <a:pPr marL="114300" indent="0" algn="just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 основной части беседы в ходе анализа явлений раскрывается ее содержание. </a:t>
            </a:r>
          </a:p>
          <a:p>
            <a:pPr marL="114300" indent="0" algn="just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Приемы: </a:t>
            </a: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активизирующие их мышление и речевую деятельность, </a:t>
            </a: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подтверждает детские ответы, обобщает их, вносит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добавления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поправки. </a:t>
            </a:r>
          </a:p>
          <a:p>
            <a:pPr marL="114300" indent="0" algn="just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Основная часть делится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микротемы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каждой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микротеме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решается </a:t>
            </a:r>
          </a:p>
          <a:p>
            <a:pPr marL="114300" indent="0" algn="just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частная задача. </a:t>
            </a:r>
          </a:p>
          <a:p>
            <a:pPr marL="114300" indent="0" algn="just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III. Окончание беседы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 fontAlgn="base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подвести детей к синтезу темы (должна быть короткой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эмоциональной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114300" indent="0" algn="just" fontAlgn="base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Приемы: </a:t>
            </a: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художественной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литературы</a:t>
            </a: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продуктивные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виды детской деятельности, </a:t>
            </a:r>
          </a:p>
          <a:p>
            <a:pPr fontAlgn="base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обобщающий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рассказ воспитателя (когда носит познавательный характер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509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«Беседы о важном» играют важную роль в воспитательной деятельности и способствуют: 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формированию у детей российской гражданской идентичности;</a:t>
            </a:r>
          </a:p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формированию интереса к познанию;</a:t>
            </a:r>
          </a:p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расширению кругозора;</a:t>
            </a:r>
          </a:p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формированию осознанного отношения к своим правам и свободам и уважительное отношение к правам и свободам других;</a:t>
            </a:r>
          </a:p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выстраиванию детьми собственного поведения с позиции нравственных и правовых норм;</a:t>
            </a:r>
          </a:p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развитию мотивации для участия в социально-значимой деятельности;</a:t>
            </a:r>
          </a:p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развитию общекультурной компетентности;</a:t>
            </a:r>
          </a:p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развитию умения принимать осознанные решения и делать выбор;</a:t>
            </a:r>
          </a:p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формированию желания познавать себя, свои мотивы, устремления, склонности;</a:t>
            </a:r>
          </a:p>
          <a:p>
            <a:pPr lvl="0"/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формированию готовности к личностному самоопределению.</a:t>
            </a:r>
          </a:p>
          <a:p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1158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634082"/>
          </a:xfrm>
        </p:spPr>
        <p:txBody>
          <a:bodyPr/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План беседы на тему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«Школа»,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приуроченной ко «Дню знаний» в старшей группе.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7848872" cy="5760640"/>
          </a:xfrm>
        </p:spPr>
        <p:txBody>
          <a:bodyPr>
            <a:normAutofit fontScale="25000" lnSpcReduction="20000"/>
          </a:bodyPr>
          <a:lstStyle/>
          <a:p>
            <a:pPr marL="114300" indent="0" algn="just">
              <a:buNone/>
            </a:pPr>
            <a:r>
              <a:rPr lang="ru-RU" sz="4300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беседы: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ормировать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представление о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школе, учениках. 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Задачи: 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формировать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представления детей о школе, учениках; </a:t>
            </a:r>
          </a:p>
          <a:p>
            <a:pPr algn="just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познакомить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со школьными принадлежностями; </a:t>
            </a:r>
          </a:p>
          <a:p>
            <a:pPr algn="just"/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воспитывать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интерес к учебной деятельности. </a:t>
            </a:r>
          </a:p>
          <a:p>
            <a:pPr marL="114300" indent="0" algn="just">
              <a:buNone/>
            </a:pPr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Краткое содержание: 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Давайте посмотрим, в нашу волшебную коробочку, что она сегодня нам приготовила? Педагог открывает коробку, там лежит колокольчик. </a:t>
            </a:r>
          </a:p>
          <a:p>
            <a:pPr marL="114300" indent="0" algn="just">
              <a:buNone/>
            </a:pP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Что это? А для чего он нужен? Ответы детей. </a:t>
            </a: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1 сентября в нашей стране отмечают «День знаний». Кто знает, что это за праздник?</a:t>
            </a: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Старшие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дети идут в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школу.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то-то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в первый раз, а кто-то возвращается после каникул. Колокольчик звонит, когда начинается в школе урок и когда заканчивается. Когда вы вырастите тоже пойдёте в школу. Посмотрите, что ещё у меня есть. </a:t>
            </a:r>
          </a:p>
          <a:p>
            <a:pPr marL="114300" indent="0" algn="just">
              <a:buNone/>
            </a:pP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Рассмотрите, картинку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(Иллюстрация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«Дети идут в школу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»)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изображен на картинке? </a:t>
            </a: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Рассмотрите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, как они одеты? Дети в школе ходят в специальной одежде, она называется формой. (Картинка ученика в форме). </a:t>
            </a: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Куда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они идут? </a:t>
            </a: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Значит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они кто?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(Школьники, ученики) 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что у детей за спиной? (Ранец, рюкзак, портфель). </a:t>
            </a: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зачем эта сумка детям? </a:t>
            </a:r>
          </a:p>
          <a:p>
            <a:pPr marL="114300" indent="0" algn="just">
              <a:buNone/>
            </a:pPr>
            <a:r>
              <a:rPr lang="ru-RU" sz="4300" i="1" dirty="0">
                <a:latin typeface="Times New Roman" pitchFamily="18" charset="0"/>
                <a:cs typeface="Times New Roman" pitchFamily="18" charset="0"/>
              </a:rPr>
              <a:t>Воспитатель показывает детям портфель. </a:t>
            </a: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Ребята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портфель нужен для того, чтобы носить в нем школьные принадлежности. А какие?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Чтобы узнать, нам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нужно отгадать загадки. </a:t>
            </a:r>
          </a:p>
          <a:p>
            <a:pPr marL="114300" indent="0" algn="just">
              <a:buNone/>
            </a:pPr>
            <a:r>
              <a:rPr lang="ru-RU" sz="4300" i="1" dirty="0" smtClean="0">
                <a:latin typeface="Times New Roman" pitchFamily="18" charset="0"/>
                <a:cs typeface="Times New Roman" pitchFamily="18" charset="0"/>
              </a:rPr>
              <a:t>Педагог предлагает отгадать загадки о школьных принадлежностях.</a:t>
            </a:r>
            <a:endParaRPr lang="ru-RU" sz="4300" i="1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Ребята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, как назвать все одним словом: карандаш, кисточка, книга, линейка, тетрадь, пластилин? (Школьные принадлежности). </a:t>
            </a:r>
          </a:p>
          <a:p>
            <a:pPr marL="114300" indent="0" algn="just">
              <a:buNone/>
            </a:pPr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Вопросы детям: </a:t>
            </a:r>
            <a:endParaRPr lang="ru-RU" sz="4300" dirty="0"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О чем мы сегодня говорили? </a:t>
            </a:r>
          </a:p>
          <a:p>
            <a:pPr marL="114300" indent="0" algn="just">
              <a:buNone/>
            </a:pP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называют детей, посещающих школу? </a:t>
            </a:r>
          </a:p>
          <a:p>
            <a:pPr marL="114300" indent="0" algn="just">
              <a:buNone/>
            </a:pP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Сумка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ученика – это? </a:t>
            </a:r>
          </a:p>
          <a:p>
            <a:pPr marL="114300" indent="0" algn="just">
              <a:buNone/>
            </a:pP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Какие </a:t>
            </a:r>
            <a:r>
              <a:rPr lang="ru-RU" sz="4300" dirty="0">
                <a:latin typeface="Times New Roman" pitchFamily="18" charset="0"/>
                <a:cs typeface="Times New Roman" pitchFamily="18" charset="0"/>
              </a:rPr>
              <a:t>школьные принадлежности вы знаете?</a:t>
            </a:r>
          </a:p>
          <a:p>
            <a:pPr marL="11430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72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112</TotalTime>
  <Words>732</Words>
  <Application>Microsoft Office PowerPoint</Application>
  <PresentationFormat>Экран (4:3)</PresentationFormat>
  <Paragraphs>107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Times New Roman</vt:lpstr>
      <vt:lpstr>Соседство</vt:lpstr>
      <vt:lpstr>«Беседы о важном» как одна из форм работы, направленная  на приобщение детей дошкольного возраста к традиционным ценностям российского общества.   </vt:lpstr>
      <vt:lpstr>Презентация PowerPoint</vt:lpstr>
      <vt:lpstr> Основные ценности, формируемые в дошкольном возрасте: </vt:lpstr>
      <vt:lpstr>Презентация PowerPoint</vt:lpstr>
      <vt:lpstr>Презентация PowerPoint</vt:lpstr>
      <vt:lpstr>Содержание «Бесед о важном» соответствует направлениям воспитательной работы в детском саду:</vt:lpstr>
      <vt:lpstr>Презентация PowerPoint</vt:lpstr>
      <vt:lpstr>«Беседы о важном» играют важную роль в воспитательной деятельности и способствуют:  </vt:lpstr>
      <vt:lpstr>План беседы на тему «Школа»,  приуроченной ко «Дню знаний» в старшей группе. </vt:lpstr>
      <vt:lpstr>Благодарим 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«Беседы о важном» как одна из форм работы, направленная  на приобщение детей дошкольного возраста к традиционным ценностям российского общества.   </dc:title>
  <dc:creator>111</dc:creator>
  <cp:lastModifiedBy>Пользователь Windows</cp:lastModifiedBy>
  <cp:revision>24</cp:revision>
  <dcterms:created xsi:type="dcterms:W3CDTF">2024-08-20T08:42:16Z</dcterms:created>
  <dcterms:modified xsi:type="dcterms:W3CDTF">2024-10-15T07:44:08Z</dcterms:modified>
</cp:coreProperties>
</file>