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67" r:id="rId5"/>
    <p:sldId id="260" r:id="rId6"/>
    <p:sldId id="269" r:id="rId7"/>
    <p:sldId id="270" r:id="rId8"/>
    <p:sldId id="272" r:id="rId9"/>
    <p:sldId id="275" r:id="rId10"/>
    <p:sldId id="276" r:id="rId11"/>
  </p:sldIdLst>
  <p:sldSz cx="12801600" cy="9601200" type="A3"/>
  <p:notesSz cx="6858000" cy="9144000"/>
  <p:defaultTextStyle>
    <a:defPPr>
      <a:defRPr lang="ru-RU"/>
    </a:defPPr>
    <a:lvl1pPr marL="0" algn="l" defTabSz="12799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9984" algn="l" defTabSz="12799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9969" algn="l" defTabSz="12799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9954" algn="l" defTabSz="12799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9938" algn="l" defTabSz="12799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9922" algn="l" defTabSz="12799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9907" algn="l" defTabSz="12799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9891" algn="l" defTabSz="12799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19875" algn="l" defTabSz="12799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7"/>
    <a:srgbClr val="33B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>
      <p:cViewPr varScale="1">
        <p:scale>
          <a:sx n="45" d="100"/>
          <a:sy n="45" d="100"/>
        </p:scale>
        <p:origin x="1356" y="60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98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96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199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9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9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9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98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98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1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1" y="2149159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84" indent="0">
              <a:buNone/>
              <a:defRPr sz="2800" b="1"/>
            </a:lvl2pPr>
            <a:lvl3pPr marL="1279969" indent="0">
              <a:buNone/>
              <a:defRPr sz="2500" b="1"/>
            </a:lvl3pPr>
            <a:lvl4pPr marL="1919954" indent="0">
              <a:buNone/>
              <a:defRPr sz="2200" b="1"/>
            </a:lvl4pPr>
            <a:lvl5pPr marL="2559938" indent="0">
              <a:buNone/>
              <a:defRPr sz="2200" b="1"/>
            </a:lvl5pPr>
            <a:lvl6pPr marL="3199922" indent="0">
              <a:buNone/>
              <a:defRPr sz="2200" b="1"/>
            </a:lvl6pPr>
            <a:lvl7pPr marL="3839907" indent="0">
              <a:buNone/>
              <a:defRPr sz="2200" b="1"/>
            </a:lvl7pPr>
            <a:lvl8pPr marL="4479891" indent="0">
              <a:buNone/>
              <a:defRPr sz="2200" b="1"/>
            </a:lvl8pPr>
            <a:lvl9pPr marL="5119875" indent="0">
              <a:buNone/>
              <a:defRPr sz="2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1" y="3044826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9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84" indent="0">
              <a:buNone/>
              <a:defRPr sz="2800" b="1"/>
            </a:lvl2pPr>
            <a:lvl3pPr marL="1279969" indent="0">
              <a:buNone/>
              <a:defRPr sz="2500" b="1"/>
            </a:lvl3pPr>
            <a:lvl4pPr marL="1919954" indent="0">
              <a:buNone/>
              <a:defRPr sz="2200" b="1"/>
            </a:lvl4pPr>
            <a:lvl5pPr marL="2559938" indent="0">
              <a:buNone/>
              <a:defRPr sz="2200" b="1"/>
            </a:lvl5pPr>
            <a:lvl6pPr marL="3199922" indent="0">
              <a:buNone/>
              <a:defRPr sz="2200" b="1"/>
            </a:lvl6pPr>
            <a:lvl7pPr marL="3839907" indent="0">
              <a:buNone/>
              <a:defRPr sz="2200" b="1"/>
            </a:lvl7pPr>
            <a:lvl8pPr marL="4479891" indent="0">
              <a:buNone/>
              <a:defRPr sz="2200" b="1"/>
            </a:lvl8pPr>
            <a:lvl9pPr marL="5119875" indent="0">
              <a:buNone/>
              <a:defRPr sz="2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6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1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984" indent="0">
              <a:buNone/>
              <a:defRPr sz="1700"/>
            </a:lvl2pPr>
            <a:lvl3pPr marL="1279969" indent="0">
              <a:buNone/>
              <a:defRPr sz="1400"/>
            </a:lvl3pPr>
            <a:lvl4pPr marL="1919954" indent="0">
              <a:buNone/>
              <a:defRPr sz="1300"/>
            </a:lvl4pPr>
            <a:lvl5pPr marL="2559938" indent="0">
              <a:buNone/>
              <a:defRPr sz="1300"/>
            </a:lvl5pPr>
            <a:lvl6pPr marL="3199922" indent="0">
              <a:buNone/>
              <a:defRPr sz="1300"/>
            </a:lvl6pPr>
            <a:lvl7pPr marL="3839907" indent="0">
              <a:buNone/>
              <a:defRPr sz="1300"/>
            </a:lvl7pPr>
            <a:lvl8pPr marL="4479891" indent="0">
              <a:buNone/>
              <a:defRPr sz="1300"/>
            </a:lvl8pPr>
            <a:lvl9pPr marL="5119875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4" y="6720841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4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9984" indent="0">
              <a:buNone/>
              <a:defRPr sz="3900"/>
            </a:lvl2pPr>
            <a:lvl3pPr marL="1279969" indent="0">
              <a:buNone/>
              <a:defRPr sz="3400"/>
            </a:lvl3pPr>
            <a:lvl4pPr marL="1919954" indent="0">
              <a:buNone/>
              <a:defRPr sz="2800"/>
            </a:lvl4pPr>
            <a:lvl5pPr marL="2559938" indent="0">
              <a:buNone/>
              <a:defRPr sz="2800"/>
            </a:lvl5pPr>
            <a:lvl6pPr marL="3199922" indent="0">
              <a:buNone/>
              <a:defRPr sz="2800"/>
            </a:lvl6pPr>
            <a:lvl7pPr marL="3839907" indent="0">
              <a:buNone/>
              <a:defRPr sz="2800"/>
            </a:lvl7pPr>
            <a:lvl8pPr marL="4479891" indent="0">
              <a:buNone/>
              <a:defRPr sz="2800"/>
            </a:lvl8pPr>
            <a:lvl9pPr marL="5119875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4" y="7514274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9984" indent="0">
              <a:buNone/>
              <a:defRPr sz="1700"/>
            </a:lvl2pPr>
            <a:lvl3pPr marL="1279969" indent="0">
              <a:buNone/>
              <a:defRPr sz="1400"/>
            </a:lvl3pPr>
            <a:lvl4pPr marL="1919954" indent="0">
              <a:buNone/>
              <a:defRPr sz="1300"/>
            </a:lvl4pPr>
            <a:lvl5pPr marL="2559938" indent="0">
              <a:buNone/>
              <a:defRPr sz="1300"/>
            </a:lvl5pPr>
            <a:lvl6pPr marL="3199922" indent="0">
              <a:buNone/>
              <a:defRPr sz="1300"/>
            </a:lvl6pPr>
            <a:lvl7pPr marL="3839907" indent="0">
              <a:buNone/>
              <a:defRPr sz="1300"/>
            </a:lvl7pPr>
            <a:lvl8pPr marL="4479891" indent="0">
              <a:buNone/>
              <a:defRPr sz="1300"/>
            </a:lvl8pPr>
            <a:lvl9pPr marL="5119875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4"/>
            <a:ext cx="11521440" cy="1600200"/>
          </a:xfrm>
          <a:prstGeom prst="rect">
            <a:avLst/>
          </a:prstGeom>
        </p:spPr>
        <p:txBody>
          <a:bodyPr vert="horz" lIns="127997" tIns="63998" rIns="127997" bIns="6399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7997" tIns="63998" rIns="127997" bIns="6399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127997" tIns="63998" rIns="127997" bIns="6399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127997" tIns="63998" rIns="127997" bIns="6399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1" y="8898892"/>
            <a:ext cx="2987040" cy="511175"/>
          </a:xfrm>
          <a:prstGeom prst="rect">
            <a:avLst/>
          </a:prstGeom>
        </p:spPr>
        <p:txBody>
          <a:bodyPr vert="horz" lIns="127997" tIns="63998" rIns="127997" bIns="6399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79969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988" indent="-479988" algn="l" defTabSz="1279969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975" indent="-399991" algn="l" defTabSz="1279969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961" indent="-319992" algn="l" defTabSz="1279969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46" indent="-319992" algn="l" defTabSz="127996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930" indent="-319992" algn="l" defTabSz="1279969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914" indent="-319992" algn="l" defTabSz="127996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899" indent="-319992" algn="l" defTabSz="127996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883" indent="-319992" algn="l" defTabSz="127996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868" indent="-319992" algn="l" defTabSz="127996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9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84" algn="l" defTabSz="12799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969" algn="l" defTabSz="12799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954" algn="l" defTabSz="12799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938" algn="l" defTabSz="12799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922" algn="l" defTabSz="12799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907" algn="l" defTabSz="12799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891" algn="l" defTabSz="12799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875" algn="l" defTabSz="12799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ДИЗАЙН\рабочее и лучшее\Парфенова\Школа\ПРЕЗА\Ресурс 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807" y="-7242"/>
            <a:ext cx="10393785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3683" y="3343239"/>
            <a:ext cx="7018272" cy="3300660"/>
          </a:xfrm>
        </p:spPr>
        <p:txBody>
          <a:bodyPr>
            <a:normAutofit fontScale="90000"/>
          </a:bodyPr>
          <a:lstStyle/>
          <a:p>
            <a:pPr algn="l"/>
            <a:r>
              <a:rPr lang="ru-RU" sz="3800" dirty="0">
                <a:solidFill>
                  <a:schemeClr val="bg1"/>
                </a:solidFill>
                <a:latin typeface="TT Milks" panose="02000506020000020003" pitchFamily="2" charset="-52"/>
              </a:rPr>
              <a:t>ДОКЛАД</a:t>
            </a:r>
            <a:br>
              <a:rPr lang="ru-RU" sz="3800" b="1" dirty="0">
                <a:solidFill>
                  <a:schemeClr val="bg1"/>
                </a:solidFill>
                <a:latin typeface="TT Milks" panose="02000506020000020003" pitchFamily="2" charset="-52"/>
              </a:rPr>
            </a:br>
            <a:r>
              <a:rPr lang="ru-RU" sz="2700" b="1" dirty="0">
                <a:solidFill>
                  <a:schemeClr val="bg1"/>
                </a:solidFill>
                <a:latin typeface="TT Milks" panose="02000506020000020003" pitchFamily="2" charset="-52"/>
              </a:rPr>
              <a:t>«Ресурсы дистанционного образования </a:t>
            </a:r>
            <a:br>
              <a:rPr lang="ru-RU" sz="2700" b="1" dirty="0">
                <a:solidFill>
                  <a:schemeClr val="bg1"/>
                </a:solidFill>
                <a:latin typeface="TT Milks" panose="02000506020000020003" pitchFamily="2" charset="-52"/>
              </a:rPr>
            </a:br>
            <a:r>
              <a:rPr lang="ru-RU" sz="2700" b="1" dirty="0">
                <a:solidFill>
                  <a:schemeClr val="bg1"/>
                </a:solidFill>
                <a:latin typeface="TT Milks" panose="02000506020000020003" pitchFamily="2" charset="-52"/>
              </a:rPr>
              <a:t>в преподавании предмета «Технология»</a:t>
            </a:r>
            <a:br>
              <a:rPr lang="ru-RU" sz="2700" b="1" dirty="0">
                <a:solidFill>
                  <a:schemeClr val="bg1"/>
                </a:solidFill>
                <a:latin typeface="TT Milks" panose="02000506020000020003" pitchFamily="2" charset="-52"/>
              </a:rPr>
            </a:br>
            <a:br>
              <a:rPr lang="ru-RU" sz="3800" b="1" dirty="0">
                <a:solidFill>
                  <a:schemeClr val="bg1"/>
                </a:solidFill>
                <a:latin typeface="TT Milks" panose="02000506020000020003" pitchFamily="2" charset="-52"/>
              </a:rPr>
            </a:br>
            <a:r>
              <a:rPr lang="ru-RU" sz="3800" b="1" dirty="0">
                <a:solidFill>
                  <a:schemeClr val="bg1"/>
                </a:solidFill>
                <a:latin typeface="TT Milks" panose="02000506020000020003" pitchFamily="2" charset="-52"/>
              </a:rPr>
              <a:t>«Использование ресурса «Российская электронная школа»</a:t>
            </a:r>
            <a:br>
              <a:rPr lang="ru-RU" sz="3800" b="1" dirty="0">
                <a:solidFill>
                  <a:schemeClr val="bg1"/>
                </a:solidFill>
                <a:latin typeface="TT Milks" panose="02000506020000020003" pitchFamily="2" charset="-52"/>
              </a:rPr>
            </a:br>
            <a:r>
              <a:rPr lang="ru-RU" sz="3800" b="1" dirty="0">
                <a:solidFill>
                  <a:schemeClr val="bg1"/>
                </a:solidFill>
                <a:latin typeface="TT Milks" panose="02000506020000020003" pitchFamily="2" charset="-52"/>
              </a:rPr>
              <a:t> на уроках технологии»</a:t>
            </a:r>
            <a:endParaRPr lang="ru-RU" sz="3800" dirty="0">
              <a:solidFill>
                <a:schemeClr val="bg1"/>
              </a:solidFill>
              <a:latin typeface="TT Milks" panose="02000506020000020003" pitchFamily="2" charset="-52"/>
            </a:endParaRPr>
          </a:p>
        </p:txBody>
      </p:sp>
      <p:pic>
        <p:nvPicPr>
          <p:cNvPr id="1027" name="Picture 3" descr="D:\ДИЗАЙН\рабочее и лучшее\Парфенова\Школа\ПРЕЗА\Ресурс 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42"/>
            <a:ext cx="2407816" cy="960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D:\ДИЗАЙН\рабочее и лучшее\Парфенова\Школа\ПРЕЗА\Ресурс 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026" y="3602038"/>
            <a:ext cx="1780056" cy="178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E447124-8D47-CA6C-7C89-846060D26CEE}"/>
              </a:ext>
            </a:extLst>
          </p:cNvPr>
          <p:cNvSpPr txBox="1">
            <a:spLocks/>
          </p:cNvSpPr>
          <p:nvPr/>
        </p:nvSpPr>
        <p:spPr>
          <a:xfrm>
            <a:off x="3123234" y="697497"/>
            <a:ext cx="9649072" cy="718727"/>
          </a:xfrm>
          <a:prstGeom prst="rect">
            <a:avLst/>
          </a:prstGeom>
        </p:spPr>
        <p:txBody>
          <a:bodyPr vert="horz" lIns="127997" tIns="63998" rIns="127997" bIns="63998" rtlCol="0" anchor="ctr">
            <a:normAutofit/>
          </a:bodyPr>
          <a:lstStyle>
            <a:lvl1pPr algn="ctr" defTabSz="1279969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solidFill>
                  <a:schemeClr val="bg1"/>
                </a:solidFill>
                <a:latin typeface="TT Milks" panose="02000506020000020003" pitchFamily="2" charset="-52"/>
              </a:rPr>
              <a:t>МУНИЦИПАЛЬНОЕ АВТОНОМНОЕ ОБЩЕОБРАЗОВАТЕЛЬНОЕ УЧРЕЖДЕНИЕ </a:t>
            </a:r>
          </a:p>
          <a:p>
            <a:pPr algn="l"/>
            <a:r>
              <a:rPr lang="ru-RU" sz="1800" dirty="0">
                <a:solidFill>
                  <a:schemeClr val="bg1"/>
                </a:solidFill>
                <a:latin typeface="TT Milks" panose="02000506020000020003" pitchFamily="2" charset="-52"/>
              </a:rPr>
              <a:t>«СРЕДНЯЯ ШКОЛА 157» Г.КРАСНОЯРСКА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4EE2E24-FA33-C074-BB63-1C892A7E691B}"/>
              </a:ext>
            </a:extLst>
          </p:cNvPr>
          <p:cNvSpPr txBox="1">
            <a:spLocks/>
          </p:cNvSpPr>
          <p:nvPr/>
        </p:nvSpPr>
        <p:spPr>
          <a:xfrm>
            <a:off x="3016424" y="7897268"/>
            <a:ext cx="9649072" cy="1085136"/>
          </a:xfrm>
          <a:prstGeom prst="rect">
            <a:avLst/>
          </a:prstGeom>
        </p:spPr>
        <p:txBody>
          <a:bodyPr vert="horz" lIns="127997" tIns="63998" rIns="127997" bIns="63998" rtlCol="0" anchor="ctr">
            <a:noAutofit/>
          </a:bodyPr>
          <a:lstStyle>
            <a:lvl1pPr algn="ctr" defTabSz="1279969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TT Milks" panose="02000506020000020003" pitchFamily="2" charset="-52"/>
              </a:rPr>
              <a:t>Докладчик: </a:t>
            </a:r>
            <a:r>
              <a:rPr lang="ru-RU" sz="2000" dirty="0" err="1">
                <a:solidFill>
                  <a:schemeClr val="bg1"/>
                </a:solidFill>
                <a:latin typeface="TT Milks" panose="02000506020000020003" pitchFamily="2" charset="-52"/>
              </a:rPr>
              <a:t>Сурай</a:t>
            </a:r>
            <a:r>
              <a:rPr lang="ru-RU" sz="2000" dirty="0">
                <a:solidFill>
                  <a:schemeClr val="bg1"/>
                </a:solidFill>
                <a:latin typeface="TT Milks" panose="02000506020000020003" pitchFamily="2" charset="-52"/>
              </a:rPr>
              <a:t> Александра Николаевна – руководитель РМО Советского района, 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  <a:latin typeface="TT Milks" panose="02000506020000020003" pitchFamily="2" charset="-52"/>
              </a:rPr>
              <a:t>                                                                                    учитель предмета «Технология» </a:t>
            </a:r>
          </a:p>
          <a:p>
            <a:pPr algn="l"/>
            <a:endParaRPr lang="ru-RU" sz="2000" dirty="0">
              <a:solidFill>
                <a:schemeClr val="bg1"/>
              </a:solidFill>
              <a:latin typeface="TT Milks" panose="02000506020000020003" pitchFamily="2" charset="-52"/>
            </a:endParaRPr>
          </a:p>
          <a:p>
            <a:pPr algn="l"/>
            <a:r>
              <a:rPr lang="ru-RU" sz="2000" dirty="0">
                <a:solidFill>
                  <a:schemeClr val="bg1"/>
                </a:solidFill>
                <a:latin typeface="TT Milks" panose="02000506020000020003" pitchFamily="2" charset="-52"/>
              </a:rPr>
              <a:t>                                                                                      декабрь 2023 г.</a:t>
            </a:r>
          </a:p>
        </p:txBody>
      </p:sp>
    </p:spTree>
    <p:extLst>
      <p:ext uri="{BB962C8B-B14F-4D97-AF65-F5344CB8AC3E}">
        <p14:creationId xmlns:p14="http://schemas.microsoft.com/office/powerpoint/2010/main" val="3945498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232448" y="2409475"/>
            <a:ext cx="8712968" cy="7191725"/>
          </a:xfrm>
          <a:prstGeom prst="rect">
            <a:avLst/>
          </a:prstGeom>
        </p:spPr>
        <p:txBody>
          <a:bodyPr vert="horz" lIns="127997" tIns="0" rIns="127997" bIns="63998" rtlCol="0" anchor="t">
            <a:noAutofit/>
          </a:bodyPr>
          <a:lstStyle>
            <a:lvl1pPr algn="ctr" defTabSz="128016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latin typeface="TT Milks" panose="02000506020000020003" pitchFamily="2" charset="-52"/>
            </a:endParaRPr>
          </a:p>
        </p:txBody>
      </p:sp>
      <p:pic>
        <p:nvPicPr>
          <p:cNvPr id="2050" name="Picture 2" descr="D:\ДИЗАЙН\рабочее и лучшее\Парфенова\Школа\ПРЕЗА\Ресурс 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001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ИЗАЙН\рабочее и лучшее\Парфенова\Школа\ПРЕЗА\Ресурс 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5" y="552128"/>
            <a:ext cx="129003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ДИЗАЙН\рабочее и лучшее\Парфенова\Школа\ПРЕЗА\Ресурс 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22013" y="2077736"/>
            <a:ext cx="20087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ДИЗАЙН\рабочее и лучшее\Парфенова\Школа\ПРЕЗА\Ресурс 11.png">
            <a:extLst>
              <a:ext uri="{FF2B5EF4-FFF2-40B4-BE49-F238E27FC236}">
                <a16:creationId xmlns:a16="http://schemas.microsoft.com/office/drawing/2014/main" id="{F77C589B-6777-227F-A2D9-CF6A2A3F1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22013" y="3082843"/>
            <a:ext cx="20087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75D18C3-CB20-04A5-EF46-2525DAD7F8A6}"/>
              </a:ext>
            </a:extLst>
          </p:cNvPr>
          <p:cNvSpPr txBox="1">
            <a:spLocks/>
          </p:cNvSpPr>
          <p:nvPr/>
        </p:nvSpPr>
        <p:spPr>
          <a:xfrm>
            <a:off x="4024536" y="1560240"/>
            <a:ext cx="5910943" cy="1141399"/>
          </a:xfrm>
          <a:prstGeom prst="rect">
            <a:avLst/>
          </a:prstGeom>
        </p:spPr>
        <p:txBody>
          <a:bodyPr vert="horz" lIns="127997" tIns="63998" rIns="127997" bIns="63998" rtlCol="0" anchor="ctr">
            <a:normAutofit/>
          </a:bodyPr>
          <a:lstStyle>
            <a:lvl1pPr algn="ctr" defTabSz="1279969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b="1" dirty="0">
                <a:solidFill>
                  <a:srgbClr val="004077"/>
                </a:solidFill>
                <a:latin typeface="TT Milks" panose="02000506020000020003" pitchFamily="2" charset="-52"/>
              </a:rPr>
              <a:t>СПАСИБО ЗА ВНИМАНИЕ!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81B82CA-42F4-B4EB-4449-E04313743518}"/>
              </a:ext>
            </a:extLst>
          </p:cNvPr>
          <p:cNvSpPr txBox="1">
            <a:spLocks/>
          </p:cNvSpPr>
          <p:nvPr/>
        </p:nvSpPr>
        <p:spPr>
          <a:xfrm>
            <a:off x="4024536" y="2568352"/>
            <a:ext cx="5910943" cy="1141399"/>
          </a:xfrm>
          <a:prstGeom prst="rect">
            <a:avLst/>
          </a:prstGeom>
        </p:spPr>
        <p:txBody>
          <a:bodyPr vert="horz" lIns="127997" tIns="63998" rIns="127997" bIns="63998" rtlCol="0" anchor="ctr">
            <a:normAutofit/>
          </a:bodyPr>
          <a:lstStyle>
            <a:lvl1pPr algn="ctr" defTabSz="1279969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b="1" dirty="0">
                <a:solidFill>
                  <a:srgbClr val="004077"/>
                </a:solidFill>
                <a:latin typeface="TT Milks" panose="02000506020000020003" pitchFamily="2" charset="-52"/>
              </a:rPr>
              <a:t>ДЕЙСТВУЙ!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89BC52-62CF-D318-788F-0E73DEBF9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2947" y="4372684"/>
            <a:ext cx="9299282" cy="33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2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26892" y="449173"/>
            <a:ext cx="8712968" cy="1399099"/>
          </a:xfrm>
        </p:spPr>
        <p:txBody>
          <a:bodyPr>
            <a:normAutofit/>
          </a:bodyPr>
          <a:lstStyle/>
          <a:p>
            <a:pPr algn="l"/>
            <a:r>
              <a:rPr lang="ru-RU" sz="3400" b="1" dirty="0">
                <a:solidFill>
                  <a:srgbClr val="004077"/>
                </a:solidFill>
                <a:latin typeface="TT Milks" panose="02000506020000020003" pitchFamily="2" charset="-52"/>
              </a:rPr>
              <a:t>АКТУАЛЬНОСТЬ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  <a:latin typeface="TT Milks" panose="02000506020000020003" pitchFamily="2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26892" y="1820477"/>
            <a:ext cx="8712968" cy="2910215"/>
          </a:xfrm>
          <a:prstGeom prst="rect">
            <a:avLst/>
          </a:prstGeom>
        </p:spPr>
        <p:txBody>
          <a:bodyPr vert="horz" lIns="127997" tIns="0" rIns="127997" bIns="63998" rtlCol="0" anchor="t">
            <a:noAutofit/>
          </a:bodyPr>
          <a:lstStyle>
            <a:lvl1pPr algn="ctr" defTabSz="128016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latin typeface="TT Milks" panose="02000506020000020003" pitchFamily="2" charset="-52"/>
              </a:rPr>
              <a:t>ДИСТАНЦИОННОЕ ОБУЧЕНИЕ</a:t>
            </a:r>
            <a:endParaRPr lang="ru-RU" sz="2000" dirty="0">
              <a:latin typeface="TT Milks" panose="02000506020000020003" pitchFamily="2" charset="-52"/>
            </a:endParaRPr>
          </a:p>
          <a:p>
            <a:pPr algn="l"/>
            <a:endParaRPr lang="ru-RU" sz="2000" dirty="0">
              <a:latin typeface="TT Milks" panose="02000506020000020003" pitchFamily="2" charset="-52"/>
            </a:endParaRPr>
          </a:p>
          <a:p>
            <a:pPr algn="l"/>
            <a:r>
              <a:rPr lang="ru-RU" sz="2000" b="1" dirty="0">
                <a:latin typeface="TT Milks" panose="02000506020000020003" pitchFamily="2" charset="-52"/>
              </a:rPr>
              <a:t>ДЕТИ-СПОРТСМЕНЫ, АРТИСТЫ, ДОМАШНЕЕ ОБУЧЕНИЕ</a:t>
            </a:r>
            <a:endParaRPr lang="ru-RU" sz="2000" dirty="0">
              <a:latin typeface="TT Milks" panose="02000506020000020003" pitchFamily="2" charset="-52"/>
            </a:endParaRPr>
          </a:p>
          <a:p>
            <a:pPr algn="l"/>
            <a:endParaRPr lang="ru-RU" sz="2000" dirty="0">
              <a:latin typeface="TT Milks" panose="02000506020000020003" pitchFamily="2" charset="-52"/>
            </a:endParaRPr>
          </a:p>
          <a:p>
            <a:pPr algn="l"/>
            <a:r>
              <a:rPr lang="ru-RU" sz="2000" b="1" dirty="0">
                <a:latin typeface="TT Milks" panose="02000506020000020003" pitchFamily="2" charset="-52"/>
              </a:rPr>
              <a:t>ПРИМЕНЯТЬ В РАБОТЕ</a:t>
            </a:r>
            <a:endParaRPr lang="ru-RU" sz="2000" dirty="0">
              <a:latin typeface="TT Milks" panose="02000506020000020003" pitchFamily="2" charset="-52"/>
            </a:endParaRPr>
          </a:p>
          <a:p>
            <a:pPr algn="l"/>
            <a:endParaRPr lang="ru-RU" sz="2000" dirty="0">
              <a:latin typeface="TT Milks" panose="02000506020000020003" pitchFamily="2" charset="-52"/>
            </a:endParaRPr>
          </a:p>
          <a:p>
            <a:pPr algn="l"/>
            <a:r>
              <a:rPr lang="ru-RU" sz="2000" b="1" dirty="0">
                <a:latin typeface="TT Milks" panose="02000506020000020003" pitchFamily="2" charset="-52"/>
              </a:rPr>
              <a:t>НАУЧИТЬ ОБУЧАЮЩИХСЯ ТЕХНОЛОГИИ НА РАСТОЯНИИ</a:t>
            </a:r>
          </a:p>
          <a:p>
            <a:pPr algn="l"/>
            <a:endParaRPr lang="ru-RU" sz="2000" dirty="0">
              <a:latin typeface="TT Milks" panose="02000506020000020003" pitchFamily="2" charset="-52"/>
            </a:endParaRPr>
          </a:p>
        </p:txBody>
      </p:sp>
      <p:pic>
        <p:nvPicPr>
          <p:cNvPr id="2050" name="Picture 2" descr="D:\ДИЗАЙН\рабочее и лучшее\Парфенова\Школа\ПРЕЗА\Ресурс 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001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ИЗАЙН\рабочее и лучшее\Парфенова\Школа\ПРЕЗА\Ресурс 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5" y="552128"/>
            <a:ext cx="129003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ИЗАЙН\рабочее и лучшее\Парфенова\Школа\ПРЕЗА\Ресурс 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02" y="2424336"/>
            <a:ext cx="114790" cy="23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ДИЗАЙН\рабочее и лучшее\Парфенова\Школа\ПРЕЗА\Ресурс 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02" y="3035879"/>
            <a:ext cx="114790" cy="23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ДИЗАЙН\рабочее и лучшее\Парфенова\Школа\ПРЕЗА\Ресурс 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744" y="3660357"/>
            <a:ext cx="114790" cy="23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ДИЗАЙН\рабочее и лучшее\Парфенова\Школа\ПРЕЗА\Ресурс 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043" y="1820477"/>
            <a:ext cx="114790" cy="23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8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6189" y="307101"/>
            <a:ext cx="9485486" cy="1310526"/>
          </a:xfrm>
        </p:spPr>
        <p:txBody>
          <a:bodyPr>
            <a:normAutofit/>
          </a:bodyPr>
          <a:lstStyle/>
          <a:p>
            <a:pPr algn="l"/>
            <a:r>
              <a:rPr lang="ru-RU" sz="3400" b="1" dirty="0">
                <a:solidFill>
                  <a:srgbClr val="004077"/>
                </a:solidFill>
                <a:latin typeface="TT Milks" panose="02000506020000020003" pitchFamily="2" charset="-52"/>
              </a:rPr>
              <a:t>РОССИЙСКАЯ ЭЛЕКТРОННАЯ ШКОЛА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2448" y="2409475"/>
            <a:ext cx="8712968" cy="7191725"/>
          </a:xfrm>
          <a:prstGeom prst="rect">
            <a:avLst/>
          </a:prstGeom>
        </p:spPr>
        <p:txBody>
          <a:bodyPr vert="horz" lIns="127997" tIns="0" rIns="127997" bIns="63998" rtlCol="0" anchor="t">
            <a:noAutofit/>
          </a:bodyPr>
          <a:lstStyle>
            <a:lvl1pPr algn="ctr" defTabSz="128016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latin typeface="TT Milks" panose="02000506020000020003" pitchFamily="2" charset="-52"/>
            </a:endParaRPr>
          </a:p>
        </p:txBody>
      </p:sp>
      <p:pic>
        <p:nvPicPr>
          <p:cNvPr id="2050" name="Picture 2" descr="D:\ДИЗАЙН\рабочее и лучшее\Парфенова\Школа\ПРЕЗА\Ресурс 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001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ИЗАЙН\рабочее и лучшее\Парфенова\Школа\ПРЕЗА\Ресурс 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5" y="552128"/>
            <a:ext cx="129003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AE8062-0268-6188-A4E7-6A0601091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973" y="2568352"/>
            <a:ext cx="9318038" cy="483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21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63986" y="17125"/>
            <a:ext cx="9485486" cy="2392351"/>
          </a:xfrm>
        </p:spPr>
        <p:txBody>
          <a:bodyPr>
            <a:normAutofit/>
          </a:bodyPr>
          <a:lstStyle/>
          <a:p>
            <a:pPr algn="l"/>
            <a:r>
              <a:rPr lang="ru-RU" sz="3400" b="1" dirty="0">
                <a:solidFill>
                  <a:srgbClr val="004077"/>
                </a:solidFill>
                <a:latin typeface="TT Milks" panose="02000506020000020003" pitchFamily="2" charset="-52"/>
              </a:rPr>
              <a:t>Видеоуроки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2448" y="2409475"/>
            <a:ext cx="8712968" cy="7191725"/>
          </a:xfrm>
          <a:prstGeom prst="rect">
            <a:avLst/>
          </a:prstGeom>
        </p:spPr>
        <p:txBody>
          <a:bodyPr vert="horz" lIns="127997" tIns="0" rIns="127997" bIns="63998" rtlCol="0" anchor="t">
            <a:noAutofit/>
          </a:bodyPr>
          <a:lstStyle>
            <a:lvl1pPr algn="ctr" defTabSz="128016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latin typeface="TT Milks" panose="02000506020000020003" pitchFamily="2" charset="-52"/>
            </a:endParaRPr>
          </a:p>
        </p:txBody>
      </p:sp>
      <p:pic>
        <p:nvPicPr>
          <p:cNvPr id="2050" name="Picture 2" descr="D:\ДИЗАЙН\рабочее и лучшее\Парфенова\Школа\ПРЕЗА\Ресурс 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001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ИЗАЙН\рабочее и лучшее\Парфенова\Школа\ПРЕЗА\Ресурс 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5" y="552128"/>
            <a:ext cx="129003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95766C-5BAC-8C11-9358-B530223D7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212" y="2395782"/>
            <a:ext cx="9925226" cy="52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97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63986" y="316584"/>
            <a:ext cx="9593498" cy="1819720"/>
          </a:xfrm>
        </p:spPr>
        <p:txBody>
          <a:bodyPr>
            <a:normAutofit/>
          </a:bodyPr>
          <a:lstStyle/>
          <a:p>
            <a:pPr algn="l"/>
            <a:r>
              <a:rPr lang="ru-RU" sz="3400" b="1" dirty="0">
                <a:solidFill>
                  <a:srgbClr val="004077"/>
                </a:solidFill>
                <a:latin typeface="TT Milks" panose="02000506020000020003" pitchFamily="2" charset="-52"/>
              </a:rPr>
              <a:t>ОСНОВНЫЕ ПОНЯТИЯ ДЛЯ ЗАПОМИНАНИЯ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2448" y="2409475"/>
            <a:ext cx="8712968" cy="7191725"/>
          </a:xfrm>
          <a:prstGeom prst="rect">
            <a:avLst/>
          </a:prstGeom>
        </p:spPr>
        <p:txBody>
          <a:bodyPr vert="horz" lIns="127997" tIns="0" rIns="127997" bIns="63998" rtlCol="0" anchor="t">
            <a:noAutofit/>
          </a:bodyPr>
          <a:lstStyle>
            <a:lvl1pPr algn="ctr" defTabSz="128016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latin typeface="TT Milks" panose="02000506020000020003" pitchFamily="2" charset="-52"/>
            </a:endParaRPr>
          </a:p>
        </p:txBody>
      </p:sp>
      <p:pic>
        <p:nvPicPr>
          <p:cNvPr id="2050" name="Picture 2" descr="D:\ДИЗАЙН\рабочее и лучшее\Парфенова\Школа\ПРЕЗА\Ресурс 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001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ИЗАЙН\рабочее и лучшее\Парфенова\Школа\ПРЕЗА\Ресурс 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5" y="552128"/>
            <a:ext cx="129003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45C208-0389-52A1-2A51-0998028E8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119" y="2587145"/>
            <a:ext cx="9263816" cy="442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12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6189" y="336104"/>
            <a:ext cx="9485486" cy="1141399"/>
          </a:xfrm>
        </p:spPr>
        <p:txBody>
          <a:bodyPr>
            <a:normAutofit/>
          </a:bodyPr>
          <a:lstStyle/>
          <a:p>
            <a:pPr algn="l"/>
            <a:r>
              <a:rPr lang="ru-RU" sz="3400" b="1" dirty="0">
                <a:solidFill>
                  <a:srgbClr val="004077"/>
                </a:solidFill>
                <a:latin typeface="TT Milks" panose="02000506020000020003" pitchFamily="2" charset="-52"/>
              </a:rPr>
              <a:t>ИНТЕРАКТИВНЫЕ ЗАДАНИЯ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2448" y="2409475"/>
            <a:ext cx="8712968" cy="7191725"/>
          </a:xfrm>
          <a:prstGeom prst="rect">
            <a:avLst/>
          </a:prstGeom>
        </p:spPr>
        <p:txBody>
          <a:bodyPr vert="horz" lIns="127997" tIns="0" rIns="127997" bIns="63998" rtlCol="0" anchor="t">
            <a:noAutofit/>
          </a:bodyPr>
          <a:lstStyle>
            <a:lvl1pPr algn="ctr" defTabSz="128016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latin typeface="TT Milks" panose="02000506020000020003" pitchFamily="2" charset="-52"/>
            </a:endParaRPr>
          </a:p>
        </p:txBody>
      </p:sp>
      <p:pic>
        <p:nvPicPr>
          <p:cNvPr id="2050" name="Picture 2" descr="D:\ДИЗАЙН\рабочее и лучшее\Парфенова\Школа\ПРЕЗА\Ресурс 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001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ИЗАЙН\рабочее и лучшее\Парфенова\Школа\ПРЕЗА\Ресурс 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5" y="552128"/>
            <a:ext cx="129003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B427C3-5916-AD6F-69AC-090516AFA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055" y="2856384"/>
            <a:ext cx="9331207" cy="44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92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0927" y="646322"/>
            <a:ext cx="9485486" cy="1141399"/>
          </a:xfrm>
        </p:spPr>
        <p:txBody>
          <a:bodyPr>
            <a:normAutofit/>
          </a:bodyPr>
          <a:lstStyle/>
          <a:p>
            <a:pPr algn="l"/>
            <a:r>
              <a:rPr lang="ru-RU" sz="3400" b="1" dirty="0">
                <a:solidFill>
                  <a:srgbClr val="004077"/>
                </a:solidFill>
                <a:latin typeface="TT Milks" panose="02000506020000020003" pitchFamily="2" charset="-52"/>
              </a:rPr>
              <a:t>ТРЕНИРОВОЧНЫЕ И КОНТРОЛЬНЫЕ ЗАДАНИЯ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2448" y="2409475"/>
            <a:ext cx="8712968" cy="7191725"/>
          </a:xfrm>
          <a:prstGeom prst="rect">
            <a:avLst/>
          </a:prstGeom>
        </p:spPr>
        <p:txBody>
          <a:bodyPr vert="horz" lIns="127997" tIns="0" rIns="127997" bIns="63998" rtlCol="0" anchor="t">
            <a:noAutofit/>
          </a:bodyPr>
          <a:lstStyle>
            <a:lvl1pPr algn="ctr" defTabSz="128016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latin typeface="TT Milks" panose="02000506020000020003" pitchFamily="2" charset="-52"/>
            </a:endParaRPr>
          </a:p>
        </p:txBody>
      </p:sp>
      <p:pic>
        <p:nvPicPr>
          <p:cNvPr id="2050" name="Picture 2" descr="D:\ДИЗАЙН\рабочее и лучшее\Парфенова\Школа\ПРЕЗА\Ресурс 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001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ИЗАЙН\рабочее и лучшее\Парфенова\Школа\ПРЕЗА\Ресурс 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5" y="552128"/>
            <a:ext cx="129003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7C37F2-A992-6A32-09AA-FCAF90136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639" y="2640360"/>
            <a:ext cx="9554586" cy="499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7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6189" y="514464"/>
            <a:ext cx="9485486" cy="1141399"/>
          </a:xfrm>
        </p:spPr>
        <p:txBody>
          <a:bodyPr>
            <a:normAutofit/>
          </a:bodyPr>
          <a:lstStyle/>
          <a:p>
            <a:pPr algn="l"/>
            <a:r>
              <a:rPr lang="ru-RU" sz="3400" b="1" dirty="0">
                <a:solidFill>
                  <a:srgbClr val="004077"/>
                </a:solidFill>
                <a:latin typeface="TT Milks" panose="02000506020000020003" pitchFamily="2" charset="-52"/>
              </a:rPr>
              <a:t>КАК ЗАРЕГИСТРИРОВАТЬСЯ?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2448" y="2409475"/>
            <a:ext cx="8712968" cy="7191725"/>
          </a:xfrm>
          <a:prstGeom prst="rect">
            <a:avLst/>
          </a:prstGeom>
        </p:spPr>
        <p:txBody>
          <a:bodyPr vert="horz" lIns="127997" tIns="0" rIns="127997" bIns="63998" rtlCol="0" anchor="t">
            <a:noAutofit/>
          </a:bodyPr>
          <a:lstStyle>
            <a:lvl1pPr algn="ctr" defTabSz="128016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latin typeface="TT Milks" panose="02000506020000020003" pitchFamily="2" charset="-52"/>
            </a:endParaRPr>
          </a:p>
        </p:txBody>
      </p:sp>
      <p:pic>
        <p:nvPicPr>
          <p:cNvPr id="2050" name="Picture 2" descr="D:\ДИЗАЙН\рабочее и лучшее\Парфенова\Школа\ПРЕЗА\Ресурс 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001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ИЗАЙН\рабочее и лучшее\Парфенова\Школа\ПРЕЗА\Ресурс 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5" y="552128"/>
            <a:ext cx="129003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ДИЗАЙН\рабочее и лучшее\Парфенова\Школа\ПРЕЗА\Ресурс 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71006" y="2572306"/>
            <a:ext cx="20087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ДИЗАЙН\рабочее и лучшее\Парфенова\Школа\ПРЕЗА\Ресурс 11.png">
            <a:extLst>
              <a:ext uri="{FF2B5EF4-FFF2-40B4-BE49-F238E27FC236}">
                <a16:creationId xmlns:a16="http://schemas.microsoft.com/office/drawing/2014/main" id="{6337C37C-A011-0528-E3AE-8FE8E75A9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029" y="4322133"/>
            <a:ext cx="20087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64BC8B3-A24A-9E1C-5444-E5C8E38A45CA}"/>
              </a:ext>
            </a:extLst>
          </p:cNvPr>
          <p:cNvSpPr txBox="1">
            <a:spLocks/>
          </p:cNvSpPr>
          <p:nvPr/>
        </p:nvSpPr>
        <p:spPr>
          <a:xfrm>
            <a:off x="3736504" y="2091606"/>
            <a:ext cx="8208912" cy="1141399"/>
          </a:xfrm>
          <a:prstGeom prst="rect">
            <a:avLst/>
          </a:prstGeom>
        </p:spPr>
        <p:txBody>
          <a:bodyPr vert="horz" lIns="127997" tIns="63998" rIns="127997" bIns="63998" rtlCol="0" anchor="ctr">
            <a:normAutofit fontScale="92500"/>
          </a:bodyPr>
          <a:lstStyle>
            <a:lvl1pPr algn="ctr" defTabSz="1279969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b="1" dirty="0">
                <a:solidFill>
                  <a:srgbClr val="00B0F0"/>
                </a:solidFill>
                <a:latin typeface="TT Milks" panose="02000506020000020003" pitchFamily="2" charset="-52"/>
              </a:rPr>
              <a:t>ПО ССЫЛКЕ     </a:t>
            </a:r>
            <a:r>
              <a:rPr lang="en-US" sz="5400" b="1" dirty="0">
                <a:solidFill>
                  <a:srgbClr val="004077"/>
                </a:solidFill>
                <a:latin typeface="TT Milks" panose="02000506020000020003" pitchFamily="2" charset="-52"/>
              </a:rPr>
              <a:t>https://resh.edu.ru</a:t>
            </a:r>
            <a:endParaRPr lang="ru-RU" sz="5400" b="1" dirty="0">
              <a:solidFill>
                <a:srgbClr val="004077"/>
              </a:solidFill>
              <a:latin typeface="TT Milks" panose="02000506020000020003" pitchFamily="2" charset="-52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9304738-433D-17EB-4421-24E1255E325D}"/>
              </a:ext>
            </a:extLst>
          </p:cNvPr>
          <p:cNvSpPr txBox="1">
            <a:spLocks/>
          </p:cNvSpPr>
          <p:nvPr/>
        </p:nvSpPr>
        <p:spPr>
          <a:xfrm>
            <a:off x="3592488" y="3754412"/>
            <a:ext cx="2628312" cy="1141399"/>
          </a:xfrm>
          <a:prstGeom prst="rect">
            <a:avLst/>
          </a:prstGeom>
        </p:spPr>
        <p:txBody>
          <a:bodyPr vert="horz" lIns="127997" tIns="63998" rIns="127997" bIns="63998" rtlCol="0" anchor="ctr">
            <a:normAutofit/>
          </a:bodyPr>
          <a:lstStyle>
            <a:lvl1pPr algn="ctr" defTabSz="1279969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b="1" dirty="0">
                <a:solidFill>
                  <a:srgbClr val="00B0F0"/>
                </a:solidFill>
                <a:latin typeface="TT Milks" panose="02000506020000020003" pitchFamily="2" charset="-52"/>
              </a:rPr>
              <a:t>ПО </a:t>
            </a:r>
            <a:r>
              <a:rPr lang="en-US" sz="3400" b="1" dirty="0">
                <a:solidFill>
                  <a:srgbClr val="00B0F0"/>
                </a:solidFill>
                <a:latin typeface="TT Milks" panose="02000506020000020003" pitchFamily="2" charset="-52"/>
              </a:rPr>
              <a:t>QR-</a:t>
            </a:r>
            <a:r>
              <a:rPr lang="ru-RU" sz="3400" b="1" dirty="0">
                <a:solidFill>
                  <a:srgbClr val="00B0F0"/>
                </a:solidFill>
                <a:latin typeface="TT Milks" panose="02000506020000020003" pitchFamily="2" charset="-52"/>
              </a:rPr>
              <a:t>КОДУ </a:t>
            </a:r>
            <a:r>
              <a:rPr lang="ru-RU" sz="5400" b="1" dirty="0">
                <a:solidFill>
                  <a:srgbClr val="004077"/>
                </a:solidFill>
                <a:latin typeface="TT Milks" panose="02000506020000020003" pitchFamily="2" charset="-52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0DAB19-A998-8032-D4B7-29DF52DCE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6824" y="4279996"/>
            <a:ext cx="3760964" cy="37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7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6384" y="69145"/>
            <a:ext cx="9485486" cy="1141399"/>
          </a:xfrm>
        </p:spPr>
        <p:txBody>
          <a:bodyPr>
            <a:normAutofit/>
          </a:bodyPr>
          <a:lstStyle/>
          <a:p>
            <a:pPr algn="l"/>
            <a:r>
              <a:rPr lang="ru-RU" sz="3400" b="1" dirty="0">
                <a:solidFill>
                  <a:srgbClr val="004077"/>
                </a:solidFill>
                <a:latin typeface="TT Milks" panose="02000506020000020003" pitchFamily="2" charset="-52"/>
              </a:rPr>
              <a:t>Финансовый план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2448" y="2409475"/>
            <a:ext cx="8712968" cy="7191725"/>
          </a:xfrm>
          <a:prstGeom prst="rect">
            <a:avLst/>
          </a:prstGeom>
        </p:spPr>
        <p:txBody>
          <a:bodyPr vert="horz" lIns="127997" tIns="0" rIns="127997" bIns="63998" rtlCol="0" anchor="t">
            <a:noAutofit/>
          </a:bodyPr>
          <a:lstStyle>
            <a:lvl1pPr algn="ctr" defTabSz="128016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latin typeface="TT Milks" panose="02000506020000020003" pitchFamily="2" charset="-52"/>
            </a:endParaRPr>
          </a:p>
        </p:txBody>
      </p:sp>
      <p:pic>
        <p:nvPicPr>
          <p:cNvPr id="2050" name="Picture 2" descr="D:\ДИЗАЙН\рабочее и лучшее\Парфенова\Школа\ПРЕЗА\Ресурс 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001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ИЗАЙН\рабочее и лучшее\Парфенова\Школа\ПРЕЗА\Ресурс 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5" y="552128"/>
            <a:ext cx="129003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ДИЗАЙН\рабочее и лучшее\Парфенова\Школа\ПРЕЗА\Ресурс 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54580" y="2809965"/>
            <a:ext cx="20087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ДИЗАЙН\рабочее и лучшее\Парфенова\Школа\ПРЕЗА\Ресурс 11.png">
            <a:extLst>
              <a:ext uri="{FF2B5EF4-FFF2-40B4-BE49-F238E27FC236}">
                <a16:creationId xmlns:a16="http://schemas.microsoft.com/office/drawing/2014/main" id="{8C8A6675-E3DF-EA52-1BC4-0E55296DF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54580" y="4106109"/>
            <a:ext cx="20087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8CEB36B-40B1-7366-1ABC-B2B91123FF3F}"/>
              </a:ext>
            </a:extLst>
          </p:cNvPr>
          <p:cNvSpPr txBox="1">
            <a:spLocks/>
          </p:cNvSpPr>
          <p:nvPr/>
        </p:nvSpPr>
        <p:spPr>
          <a:xfrm>
            <a:off x="3315570" y="5757222"/>
            <a:ext cx="2406001" cy="1141399"/>
          </a:xfrm>
          <a:prstGeom prst="rect">
            <a:avLst/>
          </a:prstGeom>
        </p:spPr>
        <p:txBody>
          <a:bodyPr vert="horz" lIns="127997" tIns="63998" rIns="127997" bIns="63998" rtlCol="0" anchor="ctr">
            <a:normAutofit/>
          </a:bodyPr>
          <a:lstStyle>
            <a:lvl1pPr algn="ctr" defTabSz="1279969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1" dirty="0">
                <a:solidFill>
                  <a:srgbClr val="004077"/>
                </a:solidFill>
                <a:latin typeface="TT Milks" panose="02000506020000020003" pitchFamily="2" charset="-52"/>
              </a:rPr>
              <a:t>GigaChat</a:t>
            </a:r>
            <a:endParaRPr lang="ru-RU" sz="3400" b="1" dirty="0">
              <a:solidFill>
                <a:srgbClr val="004077"/>
              </a:solidFill>
              <a:latin typeface="TT Milks" panose="02000506020000020003" pitchFamily="2" charset="-52"/>
            </a:endParaRPr>
          </a:p>
        </p:txBody>
      </p:sp>
      <p:pic>
        <p:nvPicPr>
          <p:cNvPr id="9" name="Picture 2" descr="D:\ДИЗАЙН\рабочее и лучшее\Парфенова\Школа\ПРЕЗА\Ресурс 11.png">
            <a:extLst>
              <a:ext uri="{FF2B5EF4-FFF2-40B4-BE49-F238E27FC236}">
                <a16:creationId xmlns:a16="http://schemas.microsoft.com/office/drawing/2014/main" id="{9CA798BE-658C-0DD0-F8F9-F24A923CB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89965" y="5315091"/>
            <a:ext cx="20087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60BE6B4-9C5B-B4DF-BD2C-252B7DF1FA58}"/>
              </a:ext>
            </a:extLst>
          </p:cNvPr>
          <p:cNvSpPr txBox="1">
            <a:spLocks/>
          </p:cNvSpPr>
          <p:nvPr/>
        </p:nvSpPr>
        <p:spPr>
          <a:xfrm>
            <a:off x="3172730" y="2329265"/>
            <a:ext cx="2406001" cy="1141399"/>
          </a:xfrm>
          <a:prstGeom prst="rect">
            <a:avLst/>
          </a:prstGeom>
        </p:spPr>
        <p:txBody>
          <a:bodyPr vert="horz" lIns="127997" tIns="63998" rIns="127997" bIns="63998" rtlCol="0" anchor="ctr">
            <a:normAutofit/>
          </a:bodyPr>
          <a:lstStyle>
            <a:lvl1pPr algn="ctr" defTabSz="1279969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b="1" dirty="0" err="1">
                <a:solidFill>
                  <a:srgbClr val="004077"/>
                </a:solidFill>
                <a:latin typeface="TT Milks" panose="02000506020000020003" pitchFamily="2" charset="-52"/>
              </a:rPr>
              <a:t>Шедеврум</a:t>
            </a:r>
            <a:endParaRPr lang="ru-RU" sz="3400" b="1" dirty="0">
              <a:solidFill>
                <a:srgbClr val="004077"/>
              </a:solidFill>
              <a:latin typeface="TT Milks" panose="02000506020000020003" pitchFamily="2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1D6435-FFC0-838C-022E-4A3E48075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127" y="1781673"/>
            <a:ext cx="4676773" cy="6802578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AE454AEF-CAD0-9D93-2524-F5E80CD82D60}"/>
              </a:ext>
            </a:extLst>
          </p:cNvPr>
          <p:cNvSpPr txBox="1">
            <a:spLocks/>
          </p:cNvSpPr>
          <p:nvPr/>
        </p:nvSpPr>
        <p:spPr>
          <a:xfrm>
            <a:off x="3267833" y="4780081"/>
            <a:ext cx="2406001" cy="1141399"/>
          </a:xfrm>
          <a:prstGeom prst="rect">
            <a:avLst/>
          </a:prstGeom>
        </p:spPr>
        <p:txBody>
          <a:bodyPr vert="horz" lIns="127997" tIns="63998" rIns="127997" bIns="63998" rtlCol="0" anchor="ctr">
            <a:normAutofit/>
          </a:bodyPr>
          <a:lstStyle>
            <a:lvl1pPr algn="ctr" defTabSz="1279969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1" dirty="0">
                <a:solidFill>
                  <a:srgbClr val="004077"/>
                </a:solidFill>
                <a:latin typeface="TT Milks" panose="02000506020000020003" pitchFamily="2" charset="-52"/>
              </a:rPr>
              <a:t>Kandinsky</a:t>
            </a:r>
            <a:endParaRPr lang="ru-RU" sz="3400" b="1" dirty="0">
              <a:solidFill>
                <a:srgbClr val="004077"/>
              </a:solidFill>
              <a:latin typeface="TT Milks" panose="02000506020000020003" pitchFamily="2" charset="-52"/>
            </a:endParaRPr>
          </a:p>
        </p:txBody>
      </p:sp>
      <p:pic>
        <p:nvPicPr>
          <p:cNvPr id="15" name="Picture 2" descr="D:\ДИЗАЙН\рабочее и лучшее\Парфенова\Школа\ПРЕЗА\Ресурс 11.png">
            <a:extLst>
              <a:ext uri="{FF2B5EF4-FFF2-40B4-BE49-F238E27FC236}">
                <a16:creationId xmlns:a16="http://schemas.microsoft.com/office/drawing/2014/main" id="{A1F24CB9-9EF5-2A95-7345-62EC1C73D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89965" y="6338357"/>
            <a:ext cx="20087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B901F904-7FC5-F83E-7C28-B809EA08272F}"/>
              </a:ext>
            </a:extLst>
          </p:cNvPr>
          <p:cNvSpPr txBox="1">
            <a:spLocks/>
          </p:cNvSpPr>
          <p:nvPr/>
        </p:nvSpPr>
        <p:spPr>
          <a:xfrm>
            <a:off x="3170717" y="3581150"/>
            <a:ext cx="2726027" cy="1141399"/>
          </a:xfrm>
          <a:prstGeom prst="rect">
            <a:avLst/>
          </a:prstGeom>
        </p:spPr>
        <p:txBody>
          <a:bodyPr vert="horz" lIns="127997" tIns="63998" rIns="127997" bIns="63998" rtlCol="0" anchor="ctr">
            <a:normAutofit/>
          </a:bodyPr>
          <a:lstStyle>
            <a:lvl1pPr algn="ctr" defTabSz="1279969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1" dirty="0" err="1">
                <a:solidFill>
                  <a:srgbClr val="004077"/>
                </a:solidFill>
                <a:latin typeface="TT Milks" panose="02000506020000020003" pitchFamily="2" charset="-52"/>
              </a:rPr>
              <a:t>YandexGPT</a:t>
            </a:r>
            <a:r>
              <a:rPr lang="en-US" sz="3400" b="1" dirty="0">
                <a:solidFill>
                  <a:srgbClr val="004077"/>
                </a:solidFill>
                <a:latin typeface="TT Milks" panose="02000506020000020003" pitchFamily="2" charset="-52"/>
              </a:rPr>
              <a:t> 2</a:t>
            </a:r>
            <a:endParaRPr lang="ru-RU" sz="3400" b="1" dirty="0">
              <a:solidFill>
                <a:srgbClr val="004077"/>
              </a:solidFill>
              <a:latin typeface="TT Milks" panose="02000506020000020003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34224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12018</TotalTime>
  <Words>122</Words>
  <Application>Microsoft Office PowerPoint</Application>
  <PresentationFormat>A3 (297x420 мм)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TT Milks</vt:lpstr>
      <vt:lpstr>Тема Office</vt:lpstr>
      <vt:lpstr>ДОКЛАД «Ресурсы дистанционного образования  в преподавании предмета «Технология»  «Использование ресурса «Российская электронная школа»  на уроках технологии»</vt:lpstr>
      <vt:lpstr>АКТУАЛЬНОСТЬ</vt:lpstr>
      <vt:lpstr>РОССИЙСКАЯ ЭЛЕКТРОННАЯ ШКОЛА</vt:lpstr>
      <vt:lpstr>Видеоуроки</vt:lpstr>
      <vt:lpstr>ОСНОВНЫЕ ПОНЯТИЯ ДЛЯ ЗАПОМИНАНИЯ</vt:lpstr>
      <vt:lpstr>ИНТЕРАКТИВНЫЕ ЗАДАНИЯ</vt:lpstr>
      <vt:lpstr>ТРЕНИРОВОЧНЫЕ И КОНТРОЛЬНЫЕ ЗАДАНИЯ</vt:lpstr>
      <vt:lpstr>КАК ЗАРЕГИСТРИРОВАТЬСЯ?</vt:lpstr>
      <vt:lpstr>Финансовый план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ПОДГОТОВИТЕЛЬНЫЙ  ЭТАП (подготавливаем рабочее поле)</dc:title>
  <dc:creator>Таня</dc:creator>
  <cp:lastModifiedBy>Саша</cp:lastModifiedBy>
  <cp:revision>39</cp:revision>
  <dcterms:created xsi:type="dcterms:W3CDTF">2021-01-27T11:10:49Z</dcterms:created>
  <dcterms:modified xsi:type="dcterms:W3CDTF">2023-12-20T07:49:18Z</dcterms:modified>
</cp:coreProperties>
</file>