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7" r:id="rId4"/>
    <p:sldId id="268" r:id="rId5"/>
    <p:sldId id="267" r:id="rId6"/>
    <p:sldId id="260" r:id="rId7"/>
    <p:sldId id="269" r:id="rId8"/>
    <p:sldId id="270" r:id="rId9"/>
    <p:sldId id="272" r:id="rId10"/>
    <p:sldId id="275" r:id="rId11"/>
    <p:sldId id="276" r:id="rId12"/>
  </p:sldIdLst>
  <p:sldSz cx="12801600" cy="9601200" type="A3"/>
  <p:notesSz cx="6858000" cy="9144000"/>
  <p:defaultTextStyle>
    <a:defPPr>
      <a:defRPr lang="ru-RU"/>
    </a:defPPr>
    <a:lvl1pPr marL="0" algn="l" defTabSz="127996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39984" algn="l" defTabSz="127996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79969" algn="l" defTabSz="127996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19954" algn="l" defTabSz="127996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59938" algn="l" defTabSz="127996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99922" algn="l" defTabSz="127996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39907" algn="l" defTabSz="127996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79891" algn="l" defTabSz="127996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19875" algn="l" defTabSz="127996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77"/>
    <a:srgbClr val="33B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660"/>
  </p:normalViewPr>
  <p:slideViewPr>
    <p:cSldViewPr>
      <p:cViewPr varScale="1">
        <p:scale>
          <a:sx n="45" d="100"/>
          <a:sy n="45" d="100"/>
        </p:scale>
        <p:origin x="1356" y="60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2982597"/>
            <a:ext cx="10881360" cy="205803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39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79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19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59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99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39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79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19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1160" y="384495"/>
            <a:ext cx="2880360" cy="81921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080" y="384495"/>
            <a:ext cx="8427720" cy="819213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3998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7996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199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5993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999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3990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7989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1987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7481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1" y="2149159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984" indent="0">
              <a:buNone/>
              <a:defRPr sz="2800" b="1"/>
            </a:lvl2pPr>
            <a:lvl3pPr marL="1279969" indent="0">
              <a:buNone/>
              <a:defRPr sz="2500" b="1"/>
            </a:lvl3pPr>
            <a:lvl4pPr marL="1919954" indent="0">
              <a:buNone/>
              <a:defRPr sz="2200" b="1"/>
            </a:lvl4pPr>
            <a:lvl5pPr marL="2559938" indent="0">
              <a:buNone/>
              <a:defRPr sz="2200" b="1"/>
            </a:lvl5pPr>
            <a:lvl6pPr marL="3199922" indent="0">
              <a:buNone/>
              <a:defRPr sz="2200" b="1"/>
            </a:lvl6pPr>
            <a:lvl7pPr marL="3839907" indent="0">
              <a:buNone/>
              <a:defRPr sz="2200" b="1"/>
            </a:lvl7pPr>
            <a:lvl8pPr marL="4479891" indent="0">
              <a:buNone/>
              <a:defRPr sz="2200" b="1"/>
            </a:lvl8pPr>
            <a:lvl9pPr marL="5119875" indent="0">
              <a:buNone/>
              <a:defRPr sz="2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081" y="3044826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36" y="2149159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984" indent="0">
              <a:buNone/>
              <a:defRPr sz="2800" b="1"/>
            </a:lvl2pPr>
            <a:lvl3pPr marL="1279969" indent="0">
              <a:buNone/>
              <a:defRPr sz="2500" b="1"/>
            </a:lvl3pPr>
            <a:lvl4pPr marL="1919954" indent="0">
              <a:buNone/>
              <a:defRPr sz="2200" b="1"/>
            </a:lvl4pPr>
            <a:lvl5pPr marL="2559938" indent="0">
              <a:buNone/>
              <a:defRPr sz="2200" b="1"/>
            </a:lvl5pPr>
            <a:lvl6pPr marL="3199922" indent="0">
              <a:buNone/>
              <a:defRPr sz="2200" b="1"/>
            </a:lvl6pPr>
            <a:lvl7pPr marL="3839907" indent="0">
              <a:buNone/>
              <a:defRPr sz="2200" b="1"/>
            </a:lvl7pPr>
            <a:lvl8pPr marL="4479891" indent="0">
              <a:buNone/>
              <a:defRPr sz="2200" b="1"/>
            </a:lvl8pPr>
            <a:lvl9pPr marL="5119875" indent="0">
              <a:buNone/>
              <a:defRPr sz="2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03036" y="3044826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1" y="382271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39984" indent="0">
              <a:buNone/>
              <a:defRPr sz="1700"/>
            </a:lvl2pPr>
            <a:lvl3pPr marL="1279969" indent="0">
              <a:buNone/>
              <a:defRPr sz="1400"/>
            </a:lvl3pPr>
            <a:lvl4pPr marL="1919954" indent="0">
              <a:buNone/>
              <a:defRPr sz="1300"/>
            </a:lvl4pPr>
            <a:lvl5pPr marL="2559938" indent="0">
              <a:buNone/>
              <a:defRPr sz="1300"/>
            </a:lvl5pPr>
            <a:lvl6pPr marL="3199922" indent="0">
              <a:buNone/>
              <a:defRPr sz="1300"/>
            </a:lvl6pPr>
            <a:lvl7pPr marL="3839907" indent="0">
              <a:buNone/>
              <a:defRPr sz="1300"/>
            </a:lvl7pPr>
            <a:lvl8pPr marL="4479891" indent="0">
              <a:buNone/>
              <a:defRPr sz="1300"/>
            </a:lvl8pPr>
            <a:lvl9pPr marL="5119875" indent="0">
              <a:buNone/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4" y="6720841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4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39984" indent="0">
              <a:buNone/>
              <a:defRPr sz="3900"/>
            </a:lvl2pPr>
            <a:lvl3pPr marL="1279969" indent="0">
              <a:buNone/>
              <a:defRPr sz="3400"/>
            </a:lvl3pPr>
            <a:lvl4pPr marL="1919954" indent="0">
              <a:buNone/>
              <a:defRPr sz="2800"/>
            </a:lvl4pPr>
            <a:lvl5pPr marL="2559938" indent="0">
              <a:buNone/>
              <a:defRPr sz="2800"/>
            </a:lvl5pPr>
            <a:lvl6pPr marL="3199922" indent="0">
              <a:buNone/>
              <a:defRPr sz="2800"/>
            </a:lvl6pPr>
            <a:lvl7pPr marL="3839907" indent="0">
              <a:buNone/>
              <a:defRPr sz="2800"/>
            </a:lvl7pPr>
            <a:lvl8pPr marL="4479891" indent="0">
              <a:buNone/>
              <a:defRPr sz="2800"/>
            </a:lvl8pPr>
            <a:lvl9pPr marL="5119875" indent="0">
              <a:buNone/>
              <a:defRPr sz="2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4" y="7514274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39984" indent="0">
              <a:buNone/>
              <a:defRPr sz="1700"/>
            </a:lvl2pPr>
            <a:lvl3pPr marL="1279969" indent="0">
              <a:buNone/>
              <a:defRPr sz="1400"/>
            </a:lvl3pPr>
            <a:lvl4pPr marL="1919954" indent="0">
              <a:buNone/>
              <a:defRPr sz="1300"/>
            </a:lvl4pPr>
            <a:lvl5pPr marL="2559938" indent="0">
              <a:buNone/>
              <a:defRPr sz="1300"/>
            </a:lvl5pPr>
            <a:lvl6pPr marL="3199922" indent="0">
              <a:buNone/>
              <a:defRPr sz="1300"/>
            </a:lvl6pPr>
            <a:lvl7pPr marL="3839907" indent="0">
              <a:buNone/>
              <a:defRPr sz="1300"/>
            </a:lvl7pPr>
            <a:lvl8pPr marL="4479891" indent="0">
              <a:buNone/>
              <a:defRPr sz="1300"/>
            </a:lvl8pPr>
            <a:lvl9pPr marL="5119875" indent="0">
              <a:buNone/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4"/>
            <a:ext cx="11521440" cy="1600200"/>
          </a:xfrm>
          <a:prstGeom prst="rect">
            <a:avLst/>
          </a:prstGeom>
        </p:spPr>
        <p:txBody>
          <a:bodyPr vert="horz" lIns="127997" tIns="63998" rIns="127997" bIns="6399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7997" tIns="63998" rIns="127997" bIns="6399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0080" y="8898892"/>
            <a:ext cx="2987040" cy="511175"/>
          </a:xfrm>
          <a:prstGeom prst="rect">
            <a:avLst/>
          </a:prstGeom>
        </p:spPr>
        <p:txBody>
          <a:bodyPr vert="horz" lIns="127997" tIns="63998" rIns="127997" bIns="6399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73880" y="8898892"/>
            <a:ext cx="4053840" cy="511175"/>
          </a:xfrm>
          <a:prstGeom prst="rect">
            <a:avLst/>
          </a:prstGeom>
        </p:spPr>
        <p:txBody>
          <a:bodyPr vert="horz" lIns="127997" tIns="63998" rIns="127997" bIns="6399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74481" y="8898892"/>
            <a:ext cx="2987040" cy="511175"/>
          </a:xfrm>
          <a:prstGeom prst="rect">
            <a:avLst/>
          </a:prstGeom>
        </p:spPr>
        <p:txBody>
          <a:bodyPr vert="horz" lIns="127997" tIns="63998" rIns="127997" bIns="6399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79969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9988" indent="-479988" algn="l" defTabSz="1279969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39975" indent="-399991" algn="l" defTabSz="1279969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99961" indent="-319992" algn="l" defTabSz="1279969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39946" indent="-319992" algn="l" defTabSz="127996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930" indent="-319992" algn="l" defTabSz="1279969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19914" indent="-319992" algn="l" defTabSz="127996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59899" indent="-319992" algn="l" defTabSz="127996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883" indent="-319992" algn="l" defTabSz="127996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39868" indent="-319992" algn="l" defTabSz="127996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7996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84" algn="l" defTabSz="127996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969" algn="l" defTabSz="127996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954" algn="l" defTabSz="127996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9938" algn="l" defTabSz="127996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9922" algn="l" defTabSz="127996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9907" algn="l" defTabSz="127996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9891" algn="l" defTabSz="127996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9875" algn="l" defTabSz="127996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ДИЗАЙН\рабочее и лучшее\Парфенова\Школа\ПРЕЗА\Ресурс 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807" y="-7242"/>
            <a:ext cx="10393785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63683" y="3343239"/>
            <a:ext cx="7018272" cy="3300660"/>
          </a:xfrm>
        </p:spPr>
        <p:txBody>
          <a:bodyPr>
            <a:normAutofit fontScale="90000"/>
          </a:bodyPr>
          <a:lstStyle/>
          <a:p>
            <a:pPr algn="l"/>
            <a:r>
              <a:rPr lang="ru-RU" sz="3800" dirty="0">
                <a:solidFill>
                  <a:schemeClr val="bg1"/>
                </a:solidFill>
                <a:latin typeface="TT Milks" panose="02000506020000020003" pitchFamily="2" charset="-52"/>
              </a:rPr>
              <a:t>ДОКЛАД</a:t>
            </a:r>
            <a:br>
              <a:rPr lang="ru-RU" sz="3800" b="1" dirty="0">
                <a:solidFill>
                  <a:schemeClr val="bg1"/>
                </a:solidFill>
                <a:latin typeface="TT Milks" panose="02000506020000020003" pitchFamily="2" charset="-52"/>
              </a:rPr>
            </a:br>
            <a:r>
              <a:rPr lang="ru-RU" sz="2700" b="1" dirty="0">
                <a:solidFill>
                  <a:schemeClr val="bg1"/>
                </a:solidFill>
                <a:latin typeface="TT Milks" panose="02000506020000020003" pitchFamily="2" charset="-52"/>
              </a:rPr>
              <a:t>«Ресурсы дистанционного образования </a:t>
            </a:r>
            <a:br>
              <a:rPr lang="ru-RU" sz="2700" b="1" dirty="0">
                <a:solidFill>
                  <a:schemeClr val="bg1"/>
                </a:solidFill>
                <a:latin typeface="TT Milks" panose="02000506020000020003" pitchFamily="2" charset="-52"/>
              </a:rPr>
            </a:br>
            <a:r>
              <a:rPr lang="ru-RU" sz="2700" b="1" dirty="0">
                <a:solidFill>
                  <a:schemeClr val="bg1"/>
                </a:solidFill>
                <a:latin typeface="TT Milks" panose="02000506020000020003" pitchFamily="2" charset="-52"/>
              </a:rPr>
              <a:t>в преподавании предмета «Технология»</a:t>
            </a:r>
            <a:br>
              <a:rPr lang="ru-RU" sz="2700" b="1" dirty="0">
                <a:solidFill>
                  <a:schemeClr val="bg1"/>
                </a:solidFill>
                <a:latin typeface="TT Milks" panose="02000506020000020003" pitchFamily="2" charset="-52"/>
              </a:rPr>
            </a:br>
            <a:br>
              <a:rPr lang="ru-RU" sz="3800" b="1" dirty="0">
                <a:solidFill>
                  <a:schemeClr val="bg1"/>
                </a:solidFill>
                <a:latin typeface="TT Milks" panose="02000506020000020003" pitchFamily="2" charset="-52"/>
              </a:rPr>
            </a:br>
            <a:r>
              <a:rPr lang="ru-RU" sz="3800" b="1" dirty="0">
                <a:solidFill>
                  <a:schemeClr val="bg1"/>
                </a:solidFill>
                <a:latin typeface="TT Milks" panose="02000506020000020003" pitchFamily="2" charset="-52"/>
              </a:rPr>
              <a:t>«Использование искусственного</a:t>
            </a:r>
            <a:br>
              <a:rPr lang="ru-RU" sz="3800" b="1" dirty="0">
                <a:solidFill>
                  <a:schemeClr val="bg1"/>
                </a:solidFill>
                <a:latin typeface="TT Milks" panose="02000506020000020003" pitchFamily="2" charset="-52"/>
              </a:rPr>
            </a:br>
            <a:r>
              <a:rPr lang="ru-RU" sz="3800" b="1" dirty="0">
                <a:solidFill>
                  <a:schemeClr val="bg1"/>
                </a:solidFill>
                <a:latin typeface="TT Milks" panose="02000506020000020003" pitchFamily="2" charset="-52"/>
              </a:rPr>
              <a:t>интеллекта на уроках технологии»</a:t>
            </a:r>
            <a:endParaRPr lang="ru-RU" sz="3800" dirty="0">
              <a:solidFill>
                <a:schemeClr val="bg1"/>
              </a:solidFill>
              <a:latin typeface="TT Milks" panose="02000506020000020003" pitchFamily="2" charset="-52"/>
            </a:endParaRPr>
          </a:p>
        </p:txBody>
      </p:sp>
      <p:pic>
        <p:nvPicPr>
          <p:cNvPr id="1027" name="Picture 3" descr="D:\ДИЗАЙН\рабочее и лучшее\Парфенова\Школа\ПРЕЗА\Ресурс 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42"/>
            <a:ext cx="2407816" cy="960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D:\ДИЗАЙН\рабочее и лучшее\Парфенова\Школа\ПРЕЗА\Ресурс 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026" y="3602038"/>
            <a:ext cx="1780056" cy="178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E447124-8D47-CA6C-7C89-846060D26CEE}"/>
              </a:ext>
            </a:extLst>
          </p:cNvPr>
          <p:cNvSpPr txBox="1">
            <a:spLocks/>
          </p:cNvSpPr>
          <p:nvPr/>
        </p:nvSpPr>
        <p:spPr>
          <a:xfrm>
            <a:off x="3123234" y="697497"/>
            <a:ext cx="9649072" cy="718727"/>
          </a:xfrm>
          <a:prstGeom prst="rect">
            <a:avLst/>
          </a:prstGeom>
        </p:spPr>
        <p:txBody>
          <a:bodyPr vert="horz" lIns="127997" tIns="63998" rIns="127997" bIns="63998" rtlCol="0" anchor="ctr">
            <a:normAutofit/>
          </a:bodyPr>
          <a:lstStyle>
            <a:lvl1pPr algn="ctr" defTabSz="1279969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>
                <a:solidFill>
                  <a:schemeClr val="bg1"/>
                </a:solidFill>
                <a:latin typeface="TT Milks" panose="02000506020000020003" pitchFamily="2" charset="-52"/>
              </a:rPr>
              <a:t>МУНИЦИПАЛЬНОЕ АВТОНОМНОЕ ОБЩЕОБРАЗОВАТЕЛЬНОЕ УЧРЕЖДЕНИЕ </a:t>
            </a:r>
          </a:p>
          <a:p>
            <a:pPr algn="l"/>
            <a:r>
              <a:rPr lang="ru-RU" sz="1800" dirty="0">
                <a:solidFill>
                  <a:schemeClr val="bg1"/>
                </a:solidFill>
                <a:latin typeface="TT Milks" panose="02000506020000020003" pitchFamily="2" charset="-52"/>
              </a:rPr>
              <a:t>«СРЕДНЯЯ ШКОЛА 157» Г.КРАСНОЯРСКА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4EE2E24-FA33-C074-BB63-1C892A7E691B}"/>
              </a:ext>
            </a:extLst>
          </p:cNvPr>
          <p:cNvSpPr txBox="1">
            <a:spLocks/>
          </p:cNvSpPr>
          <p:nvPr/>
        </p:nvSpPr>
        <p:spPr>
          <a:xfrm>
            <a:off x="3016424" y="7897268"/>
            <a:ext cx="9649072" cy="1085136"/>
          </a:xfrm>
          <a:prstGeom prst="rect">
            <a:avLst/>
          </a:prstGeom>
        </p:spPr>
        <p:txBody>
          <a:bodyPr vert="horz" lIns="127997" tIns="63998" rIns="127997" bIns="63998" rtlCol="0" anchor="ctr">
            <a:noAutofit/>
          </a:bodyPr>
          <a:lstStyle>
            <a:lvl1pPr algn="ctr" defTabSz="1279969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>
                <a:solidFill>
                  <a:schemeClr val="bg1"/>
                </a:solidFill>
                <a:latin typeface="TT Milks" panose="02000506020000020003" pitchFamily="2" charset="-52"/>
              </a:rPr>
              <a:t>Докладчик: </a:t>
            </a:r>
            <a:r>
              <a:rPr lang="ru-RU" sz="2000" dirty="0" err="1">
                <a:solidFill>
                  <a:schemeClr val="bg1"/>
                </a:solidFill>
                <a:latin typeface="TT Milks" panose="02000506020000020003" pitchFamily="2" charset="-52"/>
              </a:rPr>
              <a:t>Сурай</a:t>
            </a:r>
            <a:r>
              <a:rPr lang="ru-RU" sz="2000" dirty="0">
                <a:solidFill>
                  <a:schemeClr val="bg1"/>
                </a:solidFill>
                <a:latin typeface="TT Milks" panose="02000506020000020003" pitchFamily="2" charset="-52"/>
              </a:rPr>
              <a:t> Александра Николаевна – руководитель РМО Советского района, </a:t>
            </a:r>
          </a:p>
          <a:p>
            <a:pPr algn="l"/>
            <a:r>
              <a:rPr lang="ru-RU" sz="2000" dirty="0">
                <a:solidFill>
                  <a:schemeClr val="bg1"/>
                </a:solidFill>
                <a:latin typeface="TT Milks" panose="02000506020000020003" pitchFamily="2" charset="-52"/>
              </a:rPr>
              <a:t>                                                                                    учитель предмета «Технология» </a:t>
            </a:r>
          </a:p>
          <a:p>
            <a:pPr algn="l"/>
            <a:endParaRPr lang="ru-RU" sz="2000" dirty="0">
              <a:solidFill>
                <a:schemeClr val="bg1"/>
              </a:solidFill>
              <a:latin typeface="TT Milks" panose="02000506020000020003" pitchFamily="2" charset="-52"/>
            </a:endParaRPr>
          </a:p>
          <a:p>
            <a:pPr algn="l"/>
            <a:r>
              <a:rPr lang="ru-RU" sz="2000" dirty="0">
                <a:solidFill>
                  <a:schemeClr val="bg1"/>
                </a:solidFill>
                <a:latin typeface="TT Milks" panose="02000506020000020003" pitchFamily="2" charset="-52"/>
              </a:rPr>
              <a:t>                                                                                      декабрь 2023 г.</a:t>
            </a:r>
          </a:p>
        </p:txBody>
      </p:sp>
    </p:spTree>
    <p:extLst>
      <p:ext uri="{BB962C8B-B14F-4D97-AF65-F5344CB8AC3E}">
        <p14:creationId xmlns:p14="http://schemas.microsoft.com/office/powerpoint/2010/main" val="3945498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56384" y="69145"/>
            <a:ext cx="9485486" cy="1141399"/>
          </a:xfrm>
        </p:spPr>
        <p:txBody>
          <a:bodyPr>
            <a:normAutofit/>
          </a:bodyPr>
          <a:lstStyle/>
          <a:p>
            <a:pPr algn="l"/>
            <a:r>
              <a:rPr lang="ru-RU" sz="3400" b="1" dirty="0">
                <a:solidFill>
                  <a:srgbClr val="004077"/>
                </a:solidFill>
                <a:latin typeface="TT Milks" panose="02000506020000020003" pitchFamily="2" charset="-52"/>
              </a:rPr>
              <a:t>Финансовый план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32448" y="2409475"/>
            <a:ext cx="8712968" cy="7191725"/>
          </a:xfrm>
          <a:prstGeom prst="rect">
            <a:avLst/>
          </a:prstGeom>
        </p:spPr>
        <p:txBody>
          <a:bodyPr vert="horz" lIns="127997" tIns="0" rIns="127997" bIns="63998" rtlCol="0" anchor="t">
            <a:noAutofit/>
          </a:bodyPr>
          <a:lstStyle>
            <a:lvl1pPr algn="ctr" defTabSz="1280160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latin typeface="TT Milks" panose="02000506020000020003" pitchFamily="2" charset="-52"/>
            </a:endParaRPr>
          </a:p>
        </p:txBody>
      </p:sp>
      <p:pic>
        <p:nvPicPr>
          <p:cNvPr id="2050" name="Picture 2" descr="D:\ДИЗАЙН\рабочее и лучшее\Парфенова\Школа\ПРЕЗА\Ресурс 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06001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ДИЗАЙН\рабочее и лучшее\Парфенова\Школа\ПРЕЗА\Ресурс 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85" y="552128"/>
            <a:ext cx="129003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ДИЗАЙН\рабочее и лучшее\Парфенова\Школа\ПРЕЗА\Ресурс 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54580" y="2809965"/>
            <a:ext cx="20087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ДИЗАЙН\рабочее и лучшее\Парфенова\Школа\ПРЕЗА\Ресурс 11.png">
            <a:extLst>
              <a:ext uri="{FF2B5EF4-FFF2-40B4-BE49-F238E27FC236}">
                <a16:creationId xmlns:a16="http://schemas.microsoft.com/office/drawing/2014/main" id="{8C8A6675-E3DF-EA52-1BC4-0E55296DF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54580" y="4106109"/>
            <a:ext cx="20087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8CEB36B-40B1-7366-1ABC-B2B91123FF3F}"/>
              </a:ext>
            </a:extLst>
          </p:cNvPr>
          <p:cNvSpPr txBox="1">
            <a:spLocks/>
          </p:cNvSpPr>
          <p:nvPr/>
        </p:nvSpPr>
        <p:spPr>
          <a:xfrm>
            <a:off x="3315570" y="5757222"/>
            <a:ext cx="2406001" cy="1141399"/>
          </a:xfrm>
          <a:prstGeom prst="rect">
            <a:avLst/>
          </a:prstGeom>
        </p:spPr>
        <p:txBody>
          <a:bodyPr vert="horz" lIns="127997" tIns="63998" rIns="127997" bIns="63998" rtlCol="0" anchor="ctr">
            <a:normAutofit/>
          </a:bodyPr>
          <a:lstStyle>
            <a:lvl1pPr algn="ctr" defTabSz="1279969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b="1" dirty="0">
                <a:solidFill>
                  <a:srgbClr val="004077"/>
                </a:solidFill>
                <a:latin typeface="TT Milks" panose="02000506020000020003" pitchFamily="2" charset="-52"/>
              </a:rPr>
              <a:t>GigaChat</a:t>
            </a:r>
            <a:endParaRPr lang="ru-RU" sz="3400" b="1" dirty="0">
              <a:solidFill>
                <a:srgbClr val="004077"/>
              </a:solidFill>
              <a:latin typeface="TT Milks" panose="02000506020000020003" pitchFamily="2" charset="-52"/>
            </a:endParaRPr>
          </a:p>
        </p:txBody>
      </p:sp>
      <p:pic>
        <p:nvPicPr>
          <p:cNvPr id="9" name="Picture 2" descr="D:\ДИЗАЙН\рабочее и лучшее\Парфенова\Школа\ПРЕЗА\Ресурс 11.png">
            <a:extLst>
              <a:ext uri="{FF2B5EF4-FFF2-40B4-BE49-F238E27FC236}">
                <a16:creationId xmlns:a16="http://schemas.microsoft.com/office/drawing/2014/main" id="{9CA798BE-658C-0DD0-F8F9-F24A923CB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89965" y="5315091"/>
            <a:ext cx="20087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060BE6B4-9C5B-B4DF-BD2C-252B7DF1FA58}"/>
              </a:ext>
            </a:extLst>
          </p:cNvPr>
          <p:cNvSpPr txBox="1">
            <a:spLocks/>
          </p:cNvSpPr>
          <p:nvPr/>
        </p:nvSpPr>
        <p:spPr>
          <a:xfrm>
            <a:off x="3172730" y="2329265"/>
            <a:ext cx="2406001" cy="1141399"/>
          </a:xfrm>
          <a:prstGeom prst="rect">
            <a:avLst/>
          </a:prstGeom>
        </p:spPr>
        <p:txBody>
          <a:bodyPr vert="horz" lIns="127997" tIns="63998" rIns="127997" bIns="63998" rtlCol="0" anchor="ctr">
            <a:normAutofit/>
          </a:bodyPr>
          <a:lstStyle>
            <a:lvl1pPr algn="ctr" defTabSz="1279969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400" b="1" dirty="0" err="1">
                <a:solidFill>
                  <a:srgbClr val="004077"/>
                </a:solidFill>
                <a:latin typeface="TT Milks" panose="02000506020000020003" pitchFamily="2" charset="-52"/>
              </a:rPr>
              <a:t>Шедеврум</a:t>
            </a:r>
            <a:endParaRPr lang="ru-RU" sz="3400" b="1" dirty="0">
              <a:solidFill>
                <a:srgbClr val="004077"/>
              </a:solidFill>
              <a:latin typeface="TT Milks" panose="02000506020000020003" pitchFamily="2" charset="-52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81D6435-FFC0-838C-022E-4A3E480753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9127" y="1781673"/>
            <a:ext cx="4676773" cy="6802578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AE454AEF-CAD0-9D93-2524-F5E80CD82D60}"/>
              </a:ext>
            </a:extLst>
          </p:cNvPr>
          <p:cNvSpPr txBox="1">
            <a:spLocks/>
          </p:cNvSpPr>
          <p:nvPr/>
        </p:nvSpPr>
        <p:spPr>
          <a:xfrm>
            <a:off x="3267833" y="4780081"/>
            <a:ext cx="2406001" cy="1141399"/>
          </a:xfrm>
          <a:prstGeom prst="rect">
            <a:avLst/>
          </a:prstGeom>
        </p:spPr>
        <p:txBody>
          <a:bodyPr vert="horz" lIns="127997" tIns="63998" rIns="127997" bIns="63998" rtlCol="0" anchor="ctr">
            <a:normAutofit/>
          </a:bodyPr>
          <a:lstStyle>
            <a:lvl1pPr algn="ctr" defTabSz="1279969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b="1" dirty="0">
                <a:solidFill>
                  <a:srgbClr val="004077"/>
                </a:solidFill>
                <a:latin typeface="TT Milks" panose="02000506020000020003" pitchFamily="2" charset="-52"/>
              </a:rPr>
              <a:t>Kandinsky</a:t>
            </a:r>
            <a:endParaRPr lang="ru-RU" sz="3400" b="1" dirty="0">
              <a:solidFill>
                <a:srgbClr val="004077"/>
              </a:solidFill>
              <a:latin typeface="TT Milks" panose="02000506020000020003" pitchFamily="2" charset="-52"/>
            </a:endParaRPr>
          </a:p>
        </p:txBody>
      </p:sp>
      <p:pic>
        <p:nvPicPr>
          <p:cNvPr id="15" name="Picture 2" descr="D:\ДИЗАЙН\рабочее и лучшее\Парфенова\Школа\ПРЕЗА\Ресурс 11.png">
            <a:extLst>
              <a:ext uri="{FF2B5EF4-FFF2-40B4-BE49-F238E27FC236}">
                <a16:creationId xmlns:a16="http://schemas.microsoft.com/office/drawing/2014/main" id="{A1F24CB9-9EF5-2A95-7345-62EC1C73D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89965" y="6338357"/>
            <a:ext cx="20087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B901F904-7FC5-F83E-7C28-B809EA08272F}"/>
              </a:ext>
            </a:extLst>
          </p:cNvPr>
          <p:cNvSpPr txBox="1">
            <a:spLocks/>
          </p:cNvSpPr>
          <p:nvPr/>
        </p:nvSpPr>
        <p:spPr>
          <a:xfrm>
            <a:off x="3170717" y="3581150"/>
            <a:ext cx="2726027" cy="1141399"/>
          </a:xfrm>
          <a:prstGeom prst="rect">
            <a:avLst/>
          </a:prstGeom>
        </p:spPr>
        <p:txBody>
          <a:bodyPr vert="horz" lIns="127997" tIns="63998" rIns="127997" bIns="63998" rtlCol="0" anchor="ctr">
            <a:normAutofit/>
          </a:bodyPr>
          <a:lstStyle>
            <a:lvl1pPr algn="ctr" defTabSz="1279969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b="1" dirty="0" err="1">
                <a:solidFill>
                  <a:srgbClr val="004077"/>
                </a:solidFill>
                <a:latin typeface="TT Milks" panose="02000506020000020003" pitchFamily="2" charset="-52"/>
              </a:rPr>
              <a:t>YandexGPT</a:t>
            </a:r>
            <a:r>
              <a:rPr lang="en-US" sz="3400" b="1" dirty="0">
                <a:solidFill>
                  <a:srgbClr val="004077"/>
                </a:solidFill>
                <a:latin typeface="TT Milks" panose="02000506020000020003" pitchFamily="2" charset="-52"/>
              </a:rPr>
              <a:t> 2</a:t>
            </a:r>
            <a:endParaRPr lang="ru-RU" sz="3400" b="1" dirty="0">
              <a:solidFill>
                <a:srgbClr val="004077"/>
              </a:solidFill>
              <a:latin typeface="TT Milks" panose="02000506020000020003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34224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232448" y="2409475"/>
            <a:ext cx="8712968" cy="7191725"/>
          </a:xfrm>
          <a:prstGeom prst="rect">
            <a:avLst/>
          </a:prstGeom>
        </p:spPr>
        <p:txBody>
          <a:bodyPr vert="horz" lIns="127997" tIns="0" rIns="127997" bIns="63998" rtlCol="0" anchor="t">
            <a:noAutofit/>
          </a:bodyPr>
          <a:lstStyle>
            <a:lvl1pPr algn="ctr" defTabSz="1280160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latin typeface="TT Milks" panose="02000506020000020003" pitchFamily="2" charset="-52"/>
            </a:endParaRPr>
          </a:p>
        </p:txBody>
      </p:sp>
      <p:pic>
        <p:nvPicPr>
          <p:cNvPr id="2050" name="Picture 2" descr="D:\ДИЗАЙН\рабочее и лучшее\Парфенова\Школа\ПРЕЗА\Ресурс 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06001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ДИЗАЙН\рабочее и лучшее\Парфенова\Школа\ПРЕЗА\Ресурс 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85" y="552128"/>
            <a:ext cx="129003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ДИЗАЙН\рабочее и лучшее\Парфенова\Школа\ПРЕЗА\Ресурс 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22013" y="2077736"/>
            <a:ext cx="20087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ДИЗАЙН\рабочее и лучшее\Парфенова\Школа\ПРЕЗА\Ресурс 11.png">
            <a:extLst>
              <a:ext uri="{FF2B5EF4-FFF2-40B4-BE49-F238E27FC236}">
                <a16:creationId xmlns:a16="http://schemas.microsoft.com/office/drawing/2014/main" id="{F77C589B-6777-227F-A2D9-CF6A2A3F1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22013" y="3082843"/>
            <a:ext cx="20087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75D18C3-CB20-04A5-EF46-2525DAD7F8A6}"/>
              </a:ext>
            </a:extLst>
          </p:cNvPr>
          <p:cNvSpPr txBox="1">
            <a:spLocks/>
          </p:cNvSpPr>
          <p:nvPr/>
        </p:nvSpPr>
        <p:spPr>
          <a:xfrm>
            <a:off x="4024536" y="1560240"/>
            <a:ext cx="5910943" cy="1141399"/>
          </a:xfrm>
          <a:prstGeom prst="rect">
            <a:avLst/>
          </a:prstGeom>
        </p:spPr>
        <p:txBody>
          <a:bodyPr vert="horz" lIns="127997" tIns="63998" rIns="127997" bIns="63998" rtlCol="0" anchor="ctr">
            <a:normAutofit/>
          </a:bodyPr>
          <a:lstStyle>
            <a:lvl1pPr algn="ctr" defTabSz="1279969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400" b="1" dirty="0">
                <a:solidFill>
                  <a:srgbClr val="004077"/>
                </a:solidFill>
                <a:latin typeface="TT Milks" panose="02000506020000020003" pitchFamily="2" charset="-52"/>
              </a:rPr>
              <a:t>СПАСИБО ЗА ВНИМАНИЕ!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81B82CA-42F4-B4EB-4449-E04313743518}"/>
              </a:ext>
            </a:extLst>
          </p:cNvPr>
          <p:cNvSpPr txBox="1">
            <a:spLocks/>
          </p:cNvSpPr>
          <p:nvPr/>
        </p:nvSpPr>
        <p:spPr>
          <a:xfrm>
            <a:off x="4024536" y="2568352"/>
            <a:ext cx="5910943" cy="1141399"/>
          </a:xfrm>
          <a:prstGeom prst="rect">
            <a:avLst/>
          </a:prstGeom>
        </p:spPr>
        <p:txBody>
          <a:bodyPr vert="horz" lIns="127997" tIns="63998" rIns="127997" bIns="63998" rtlCol="0" anchor="ctr">
            <a:normAutofit/>
          </a:bodyPr>
          <a:lstStyle>
            <a:lvl1pPr algn="ctr" defTabSz="1279969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400" b="1" dirty="0">
                <a:solidFill>
                  <a:srgbClr val="004077"/>
                </a:solidFill>
                <a:latin typeface="TT Milks" panose="02000506020000020003" pitchFamily="2" charset="-52"/>
              </a:rPr>
              <a:t>ДЕЙСТВУЙ!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89BC52-62CF-D318-788F-0E73DEBF97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2947" y="4372684"/>
            <a:ext cx="9299282" cy="33941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90BB55-B527-F989-DD1C-0B87A09F862D}"/>
              </a:ext>
            </a:extLst>
          </p:cNvPr>
          <p:cNvSpPr txBox="1">
            <a:spLocks/>
          </p:cNvSpPr>
          <p:nvPr/>
        </p:nvSpPr>
        <p:spPr>
          <a:xfrm>
            <a:off x="4816625" y="7470260"/>
            <a:ext cx="3672408" cy="1141399"/>
          </a:xfrm>
          <a:prstGeom prst="rect">
            <a:avLst/>
          </a:prstGeom>
        </p:spPr>
        <p:txBody>
          <a:bodyPr vert="horz" lIns="127997" tIns="63998" rIns="127997" bIns="63998" rtlCol="0" anchor="ctr">
            <a:normAutofit/>
          </a:bodyPr>
          <a:lstStyle>
            <a:lvl1pPr algn="ctr" defTabSz="1279969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b="1" dirty="0">
                <a:solidFill>
                  <a:srgbClr val="004077"/>
                </a:solidFill>
                <a:latin typeface="TT Milks" panose="02000506020000020003" pitchFamily="2" charset="-52"/>
              </a:rPr>
              <a:t>ASURAJ@YA.RU</a:t>
            </a:r>
            <a:r>
              <a:rPr lang="ru-RU" sz="3400" b="1" dirty="0">
                <a:solidFill>
                  <a:srgbClr val="004077"/>
                </a:solidFill>
                <a:latin typeface="TT Milks" panose="02000506020000020003" pitchFamily="2" charset="-5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7928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26892" y="449173"/>
            <a:ext cx="8712968" cy="1399099"/>
          </a:xfrm>
        </p:spPr>
        <p:txBody>
          <a:bodyPr>
            <a:normAutofit/>
          </a:bodyPr>
          <a:lstStyle/>
          <a:p>
            <a:pPr algn="l"/>
            <a:r>
              <a:rPr lang="ru-RU" sz="3400" b="1" dirty="0">
                <a:solidFill>
                  <a:srgbClr val="004077"/>
                </a:solidFill>
                <a:latin typeface="TT Milks" panose="02000506020000020003" pitchFamily="2" charset="-52"/>
              </a:rPr>
              <a:t>АКТУАЛЬНОСТЬ</a:t>
            </a:r>
            <a:endParaRPr lang="ru-RU" sz="2800" dirty="0">
              <a:solidFill>
                <a:schemeClr val="tx1">
                  <a:lumMod val="50000"/>
                  <a:lumOff val="50000"/>
                </a:schemeClr>
              </a:solidFill>
              <a:latin typeface="TT Milks" panose="02000506020000020003" pitchFamily="2" charset="-52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26892" y="1820477"/>
            <a:ext cx="8712968" cy="2910215"/>
          </a:xfrm>
          <a:prstGeom prst="rect">
            <a:avLst/>
          </a:prstGeom>
        </p:spPr>
        <p:txBody>
          <a:bodyPr vert="horz" lIns="127997" tIns="0" rIns="127997" bIns="63998" rtlCol="0" anchor="t">
            <a:noAutofit/>
          </a:bodyPr>
          <a:lstStyle>
            <a:lvl1pPr algn="ctr" defTabSz="1280160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latin typeface="TT Milks" panose="02000506020000020003" pitchFamily="2" charset="-52"/>
              </a:rPr>
              <a:t>ПОЯВЛЯЮТСЯ НОВЫЕ ТЕХНОЛОГИИ</a:t>
            </a:r>
            <a:endParaRPr lang="ru-RU" sz="2000" dirty="0">
              <a:latin typeface="TT Milks" panose="02000506020000020003" pitchFamily="2" charset="-52"/>
            </a:endParaRPr>
          </a:p>
          <a:p>
            <a:pPr algn="l"/>
            <a:endParaRPr lang="ru-RU" sz="2000" dirty="0">
              <a:latin typeface="TT Milks" panose="02000506020000020003" pitchFamily="2" charset="-52"/>
            </a:endParaRPr>
          </a:p>
          <a:p>
            <a:pPr algn="l"/>
            <a:r>
              <a:rPr lang="ru-RU" sz="2000" b="1" dirty="0">
                <a:latin typeface="TT Milks" panose="02000506020000020003" pitchFamily="2" charset="-52"/>
              </a:rPr>
              <a:t>АКТУАЛИЗИРОВАТЬ ЗНАНИЯ</a:t>
            </a:r>
            <a:endParaRPr lang="ru-RU" sz="2000" dirty="0">
              <a:latin typeface="TT Milks" panose="02000506020000020003" pitchFamily="2" charset="-52"/>
            </a:endParaRPr>
          </a:p>
          <a:p>
            <a:pPr algn="l"/>
            <a:endParaRPr lang="ru-RU" sz="2000" dirty="0">
              <a:latin typeface="TT Milks" panose="02000506020000020003" pitchFamily="2" charset="-52"/>
            </a:endParaRPr>
          </a:p>
          <a:p>
            <a:pPr algn="l"/>
            <a:r>
              <a:rPr lang="ru-RU" sz="2000" b="1" dirty="0">
                <a:latin typeface="TT Milks" panose="02000506020000020003" pitchFamily="2" charset="-52"/>
              </a:rPr>
              <a:t>ПРИМЕНЯТЬ В РАБОТЕ</a:t>
            </a:r>
            <a:endParaRPr lang="ru-RU" sz="2000" dirty="0">
              <a:latin typeface="TT Milks" panose="02000506020000020003" pitchFamily="2" charset="-52"/>
            </a:endParaRPr>
          </a:p>
          <a:p>
            <a:pPr algn="l"/>
            <a:endParaRPr lang="ru-RU" sz="2000" dirty="0">
              <a:latin typeface="TT Milks" panose="02000506020000020003" pitchFamily="2" charset="-52"/>
            </a:endParaRPr>
          </a:p>
          <a:p>
            <a:pPr algn="l"/>
            <a:r>
              <a:rPr lang="ru-RU" sz="2000" b="1" dirty="0">
                <a:latin typeface="TT Milks" panose="02000506020000020003" pitchFamily="2" charset="-52"/>
              </a:rPr>
              <a:t>НАУЧИТЬ ОБУЧАЮЩИХСЯ ЭТИМ ТЕХНОЛОГИЯМ</a:t>
            </a:r>
          </a:p>
          <a:p>
            <a:pPr algn="l"/>
            <a:endParaRPr lang="ru-RU" sz="2000" dirty="0">
              <a:latin typeface="TT Milks" panose="02000506020000020003" pitchFamily="2" charset="-52"/>
            </a:endParaRPr>
          </a:p>
          <a:p>
            <a:pPr algn="l"/>
            <a:r>
              <a:rPr lang="ru-RU" sz="2000" b="1" dirty="0">
                <a:latin typeface="TT Milks" panose="02000506020000020003" pitchFamily="2" charset="-52"/>
              </a:rPr>
              <a:t>БЫТЬ В АВАНГАРДЕ</a:t>
            </a:r>
          </a:p>
        </p:txBody>
      </p:sp>
      <p:pic>
        <p:nvPicPr>
          <p:cNvPr id="2050" name="Picture 2" descr="D:\ДИЗАЙН\рабочее и лучшее\Парфенова\Школа\ПРЕЗА\Ресурс 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06001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ДИЗАЙН\рабочее и лучшее\Парфенова\Школа\ПРЕЗА\Ресурс 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85" y="552128"/>
            <a:ext cx="129003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ДИЗАЙН\рабочее и лучшее\Парфенова\Школа\ПРЕЗА\Ресурс 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102" y="2424336"/>
            <a:ext cx="114790" cy="23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ДИЗАЙН\рабочее и лучшее\Парфенова\Школа\ПРЕЗА\Ресурс 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102" y="3035879"/>
            <a:ext cx="114790" cy="23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ДИЗАЙН\рабочее и лучшее\Парфенова\Школа\ПРЕЗА\Ресурс 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744" y="3660357"/>
            <a:ext cx="114790" cy="23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ДИЗАЙН\рабочее и лучшее\Парфенова\Школа\ПРЕЗА\Ресурс 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102" y="4258965"/>
            <a:ext cx="114790" cy="23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ДИЗАЙН\рабочее и лучшее\Парфенова\Школа\ПРЕЗА\Ресурс 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043" y="1820477"/>
            <a:ext cx="114790" cy="23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80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26892" y="192089"/>
            <a:ext cx="9150572" cy="720080"/>
          </a:xfrm>
        </p:spPr>
        <p:txBody>
          <a:bodyPr>
            <a:normAutofit fontScale="90000"/>
          </a:bodyPr>
          <a:lstStyle/>
          <a:p>
            <a:pPr algn="l"/>
            <a:r>
              <a:rPr lang="ru-RU" sz="3400" b="1" dirty="0">
                <a:solidFill>
                  <a:srgbClr val="004077"/>
                </a:solidFill>
                <a:latin typeface="TT Milks" panose="02000506020000020003" pitchFamily="2" charset="-52"/>
              </a:rPr>
              <a:t>Важность применения искусственного интеллекта на уроках технологии</a:t>
            </a:r>
          </a:p>
        </p:txBody>
      </p:sp>
      <p:pic>
        <p:nvPicPr>
          <p:cNvPr id="2050" name="Picture 2" descr="D:\ДИЗАЙН\рабочее и лучшее\Парфенова\Школа\ПРЕЗА\Ресурс 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06001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ДИЗАЙН\рабочее и лучшее\Парфенова\Школа\ПРЕЗА\Ресурс 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85" y="552128"/>
            <a:ext cx="129003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ДИЗАЙН\рабочее и лучшее\Парфенова\Школа\ПРЕЗА\Ресурс 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400" y="1056184"/>
            <a:ext cx="114790" cy="23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DC779C-66EC-F061-62ED-03B0E92961A0}"/>
              </a:ext>
            </a:extLst>
          </p:cNvPr>
          <p:cNvSpPr txBox="1"/>
          <p:nvPr/>
        </p:nvSpPr>
        <p:spPr>
          <a:xfrm>
            <a:off x="3077542" y="1082528"/>
            <a:ext cx="9289032" cy="8217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В современном мире технологии играют огромную роль, и это не может не отражаться на образовательном процессе. В частности, технологии искусственного интеллекта (ИИ) становятся все более популярными и востребованными, а их применение в образовании открывает новые возможности для учителей и учащихся.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Применение искусственного интеллекта на уроках технологии позволяет сделать процесс обучения более интересным и интерактивным. Это позволяет учащимся лучше усваивать материал, а также развивать свои навыки и способности. Использование ИИ на уроках технологии также способствует развитию критического мышления и умения анализировать информацию.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Одним из главных преимуществ использования искусственного интеллекта на уроках является возможность автоматизации рутинных задач. Например, ИИ может помочь в создании индивидуальных учебных планов, подборе заданий, анализе результатов и многом другом. Это сокращает время, затрачиваемое на подготовку к уроку, и позволяет учителям уделять больше внимания общению с учениками и обсуждению сложных вопросов.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Искусственный интеллект также помогает ученикам лучше понимать процесс обучения и применять полученные знания на практике. Благодаря использованию ИИ на уроках, учащиеся могут быстрее адаптироваться к новым технологиям и успешно применять их в своей будущей карьере.</a:t>
            </a:r>
          </a:p>
          <a:p>
            <a:pPr algn="just"/>
            <a:endParaRPr lang="ru-RU" sz="2000" dirty="0"/>
          </a:p>
          <a:p>
            <a:pPr algn="just"/>
            <a:r>
              <a:rPr lang="ru-RU" sz="2400" dirty="0"/>
              <a:t>Однако, использование искусственного интеллекта на уроках требует от учителей определенной подготовки и знаний.</a:t>
            </a:r>
          </a:p>
        </p:txBody>
      </p:sp>
    </p:spTree>
    <p:extLst>
      <p:ext uri="{BB962C8B-B14F-4D97-AF65-F5344CB8AC3E}">
        <p14:creationId xmlns:p14="http://schemas.microsoft.com/office/powerpoint/2010/main" val="3991866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6189" y="307101"/>
            <a:ext cx="9485486" cy="1310526"/>
          </a:xfrm>
        </p:spPr>
        <p:txBody>
          <a:bodyPr>
            <a:normAutofit/>
          </a:bodyPr>
          <a:lstStyle/>
          <a:p>
            <a:pPr algn="l"/>
            <a:r>
              <a:rPr lang="ru-RU" sz="3400" b="1" dirty="0">
                <a:solidFill>
                  <a:srgbClr val="004077"/>
                </a:solidFill>
                <a:latin typeface="TT Milks" panose="02000506020000020003" pitchFamily="2" charset="-52"/>
              </a:rPr>
              <a:t>ИСКУССТВЕННЫЙ ИНТЕЛЕКТ: СТАРТ В БУДУЩЕЕ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32448" y="2409475"/>
            <a:ext cx="8712968" cy="7191725"/>
          </a:xfrm>
          <a:prstGeom prst="rect">
            <a:avLst/>
          </a:prstGeom>
        </p:spPr>
        <p:txBody>
          <a:bodyPr vert="horz" lIns="127997" tIns="0" rIns="127997" bIns="63998" rtlCol="0" anchor="t">
            <a:noAutofit/>
          </a:bodyPr>
          <a:lstStyle>
            <a:lvl1pPr algn="ctr" defTabSz="1280160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latin typeface="TT Milks" panose="02000506020000020003" pitchFamily="2" charset="-52"/>
            </a:endParaRPr>
          </a:p>
        </p:txBody>
      </p:sp>
      <p:pic>
        <p:nvPicPr>
          <p:cNvPr id="2050" name="Picture 2" descr="D:\ДИЗАЙН\рабочее и лучшее\Парфенова\Школа\ПРЕЗА\Ресурс 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06001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ДИЗАЙН\рабочее и лучшее\Парфенова\Школа\ПРЕЗА\Ресурс 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85" y="552128"/>
            <a:ext cx="129003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933F93-4379-86B3-934A-5A7EFD4EFF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6333" y="2136304"/>
            <a:ext cx="9643139" cy="492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621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63986" y="17125"/>
            <a:ext cx="9485486" cy="2392351"/>
          </a:xfrm>
        </p:spPr>
        <p:txBody>
          <a:bodyPr>
            <a:normAutofit/>
          </a:bodyPr>
          <a:lstStyle/>
          <a:p>
            <a:pPr algn="l"/>
            <a:r>
              <a:rPr lang="ru-RU" sz="3400" b="1" dirty="0">
                <a:solidFill>
                  <a:srgbClr val="004077"/>
                </a:solidFill>
                <a:latin typeface="TT Milks" panose="02000506020000020003" pitchFamily="2" charset="-52"/>
              </a:rPr>
              <a:t>ЦИФРОВЫЕ ПРИЛОЖЕНИЯ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32448" y="2409475"/>
            <a:ext cx="8712968" cy="7191725"/>
          </a:xfrm>
          <a:prstGeom prst="rect">
            <a:avLst/>
          </a:prstGeom>
        </p:spPr>
        <p:txBody>
          <a:bodyPr vert="horz" lIns="127997" tIns="0" rIns="127997" bIns="63998" rtlCol="0" anchor="t">
            <a:noAutofit/>
          </a:bodyPr>
          <a:lstStyle>
            <a:lvl1pPr algn="ctr" defTabSz="1280160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latin typeface="TT Milks" panose="02000506020000020003" pitchFamily="2" charset="-52"/>
            </a:endParaRPr>
          </a:p>
        </p:txBody>
      </p:sp>
      <p:pic>
        <p:nvPicPr>
          <p:cNvPr id="2050" name="Picture 2" descr="D:\ДИЗАЙН\рабочее и лучшее\Парфенова\Школа\ПРЕЗА\Ресурс 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06001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ДИЗАЙН\рабочее и лучшее\Парфенова\Школа\ПРЕЗА\Ресурс 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85" y="552128"/>
            <a:ext cx="129003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7BB620-0C1A-8004-3A99-0E0486C72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8558" y="2640360"/>
            <a:ext cx="9580748" cy="498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97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63986" y="316584"/>
            <a:ext cx="9593498" cy="1819720"/>
          </a:xfrm>
        </p:spPr>
        <p:txBody>
          <a:bodyPr>
            <a:normAutofit/>
          </a:bodyPr>
          <a:lstStyle/>
          <a:p>
            <a:pPr algn="l"/>
            <a:r>
              <a:rPr lang="ru-RU" sz="3400" b="1" dirty="0">
                <a:solidFill>
                  <a:srgbClr val="004077"/>
                </a:solidFill>
                <a:latin typeface="TT Milks" panose="02000506020000020003" pitchFamily="2" charset="-52"/>
              </a:rPr>
              <a:t>Создавать презентации с аватаром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32448" y="2409475"/>
            <a:ext cx="8712968" cy="7191725"/>
          </a:xfrm>
          <a:prstGeom prst="rect">
            <a:avLst/>
          </a:prstGeom>
        </p:spPr>
        <p:txBody>
          <a:bodyPr vert="horz" lIns="127997" tIns="0" rIns="127997" bIns="63998" rtlCol="0" anchor="t">
            <a:noAutofit/>
          </a:bodyPr>
          <a:lstStyle>
            <a:lvl1pPr algn="ctr" defTabSz="1280160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latin typeface="TT Milks" panose="02000506020000020003" pitchFamily="2" charset="-52"/>
            </a:endParaRPr>
          </a:p>
        </p:txBody>
      </p:sp>
      <p:pic>
        <p:nvPicPr>
          <p:cNvPr id="2050" name="Picture 2" descr="D:\ДИЗАЙН\рабочее и лучшее\Парфенова\Школа\ПРЕЗА\Ресурс 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06001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ДИЗАЙН\рабочее и лучшее\Парфенова\Школа\ПРЕЗА\Ресурс 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85" y="552128"/>
            <a:ext cx="129003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1E7C632-A152-052B-5834-10F8FF710D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r="14563"/>
          <a:stretch/>
        </p:blipFill>
        <p:spPr>
          <a:xfrm>
            <a:off x="2634072" y="1819697"/>
            <a:ext cx="9937104" cy="645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12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6189" y="336104"/>
            <a:ext cx="9485486" cy="1141399"/>
          </a:xfrm>
        </p:spPr>
        <p:txBody>
          <a:bodyPr>
            <a:normAutofit/>
          </a:bodyPr>
          <a:lstStyle/>
          <a:p>
            <a:pPr algn="l"/>
            <a:r>
              <a:rPr lang="ru-RU" sz="3400" b="1" dirty="0">
                <a:solidFill>
                  <a:srgbClr val="004077"/>
                </a:solidFill>
                <a:latin typeface="TT Milks" panose="02000506020000020003" pitchFamily="2" charset="-52"/>
              </a:rPr>
              <a:t>ДЛЯ КОГО ЭТОТ КУРС?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32448" y="2409475"/>
            <a:ext cx="8712968" cy="7191725"/>
          </a:xfrm>
          <a:prstGeom prst="rect">
            <a:avLst/>
          </a:prstGeom>
        </p:spPr>
        <p:txBody>
          <a:bodyPr vert="horz" lIns="127997" tIns="0" rIns="127997" bIns="63998" rtlCol="0" anchor="t">
            <a:noAutofit/>
          </a:bodyPr>
          <a:lstStyle>
            <a:lvl1pPr algn="ctr" defTabSz="1280160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latin typeface="TT Milks" panose="02000506020000020003" pitchFamily="2" charset="-52"/>
            </a:endParaRPr>
          </a:p>
        </p:txBody>
      </p:sp>
      <p:pic>
        <p:nvPicPr>
          <p:cNvPr id="2050" name="Picture 2" descr="D:\ДИЗАЙН\рабочее и лучшее\Парфенова\Школа\ПРЕЗА\Ресурс 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06001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ДИЗАЙН\рабочее и лучшее\Парфенова\Школа\ПРЕЗА\Ресурс 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85" y="552128"/>
            <a:ext cx="129003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D82742-8871-FBAC-379D-07E9B3C515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2743" y="3979428"/>
            <a:ext cx="8999202" cy="4637596"/>
          </a:xfrm>
          <a:prstGeom prst="rect">
            <a:avLst/>
          </a:prstGeom>
        </p:spPr>
      </p:pic>
      <p:pic>
        <p:nvPicPr>
          <p:cNvPr id="4" name="Picture 2" descr="D:\ДИЗАЙН\рабочее и лучшее\Парфенова\Школа\ПРЕЗА\Ресурс 11.png">
            <a:extLst>
              <a:ext uri="{FF2B5EF4-FFF2-40B4-BE49-F238E27FC236}">
                <a16:creationId xmlns:a16="http://schemas.microsoft.com/office/drawing/2014/main" id="{5CC85F1E-72E5-3861-2970-EB7FC8683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22308" y="1945869"/>
            <a:ext cx="20087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F7A09B2-0538-9B19-8FA5-116761E38EAE}"/>
              </a:ext>
            </a:extLst>
          </p:cNvPr>
          <p:cNvSpPr txBox="1">
            <a:spLocks/>
          </p:cNvSpPr>
          <p:nvPr/>
        </p:nvSpPr>
        <p:spPr>
          <a:xfrm>
            <a:off x="3477944" y="1426953"/>
            <a:ext cx="6110915" cy="1141399"/>
          </a:xfrm>
          <a:prstGeom prst="rect">
            <a:avLst/>
          </a:prstGeom>
        </p:spPr>
        <p:txBody>
          <a:bodyPr vert="horz" lIns="127997" tIns="63998" rIns="127997" bIns="63998" rtlCol="0" anchor="ctr">
            <a:normAutofit/>
          </a:bodyPr>
          <a:lstStyle>
            <a:lvl1pPr algn="ctr" defTabSz="1279969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400" b="1" dirty="0">
                <a:solidFill>
                  <a:srgbClr val="00B0F0"/>
                </a:solidFill>
                <a:latin typeface="TT Milks" panose="02000506020000020003" pitchFamily="2" charset="-52"/>
              </a:rPr>
              <a:t>Учителя «ИНФОРМАТИКИ»</a:t>
            </a:r>
          </a:p>
        </p:txBody>
      </p:sp>
      <p:pic>
        <p:nvPicPr>
          <p:cNvPr id="8" name="Picture 2" descr="D:\ДИЗАЙН\рабочее и лучшее\Парфенова\Школа\ПРЕЗА\Ресурс 11.png">
            <a:extLst>
              <a:ext uri="{FF2B5EF4-FFF2-40B4-BE49-F238E27FC236}">
                <a16:creationId xmlns:a16="http://schemas.microsoft.com/office/drawing/2014/main" id="{4FB7E64D-E6BB-86B3-3A76-055B3F906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22308" y="3025989"/>
            <a:ext cx="20087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4D6567B5-4AC7-F671-751A-6C1B1B4A49DE}"/>
              </a:ext>
            </a:extLst>
          </p:cNvPr>
          <p:cNvSpPr txBox="1">
            <a:spLocks/>
          </p:cNvSpPr>
          <p:nvPr/>
        </p:nvSpPr>
        <p:spPr>
          <a:xfrm>
            <a:off x="3526769" y="2478056"/>
            <a:ext cx="6110915" cy="1141399"/>
          </a:xfrm>
          <a:prstGeom prst="rect">
            <a:avLst/>
          </a:prstGeom>
        </p:spPr>
        <p:txBody>
          <a:bodyPr vert="horz" lIns="127997" tIns="63998" rIns="127997" bIns="63998" rtlCol="0" anchor="ctr">
            <a:normAutofit/>
          </a:bodyPr>
          <a:lstStyle>
            <a:lvl1pPr algn="ctr" defTabSz="1279969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400" b="1" dirty="0">
                <a:solidFill>
                  <a:srgbClr val="00B0F0"/>
                </a:solidFill>
                <a:latin typeface="TT Milks" panose="02000506020000020003" pitchFamily="2" charset="-52"/>
              </a:rPr>
              <a:t>Учителя - предметники</a:t>
            </a:r>
          </a:p>
        </p:txBody>
      </p:sp>
    </p:spTree>
    <p:extLst>
      <p:ext uri="{BB962C8B-B14F-4D97-AF65-F5344CB8AC3E}">
        <p14:creationId xmlns:p14="http://schemas.microsoft.com/office/powerpoint/2010/main" val="2301792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90927" y="646322"/>
            <a:ext cx="9485486" cy="1141399"/>
          </a:xfrm>
        </p:spPr>
        <p:txBody>
          <a:bodyPr>
            <a:normAutofit/>
          </a:bodyPr>
          <a:lstStyle/>
          <a:p>
            <a:pPr algn="l"/>
            <a:r>
              <a:rPr lang="ru-RU" sz="3400" b="1" dirty="0">
                <a:solidFill>
                  <a:srgbClr val="004077"/>
                </a:solidFill>
                <a:latin typeface="TT Milks" panose="02000506020000020003" pitchFamily="2" charset="-52"/>
              </a:rPr>
              <a:t>ПРОГРАММЫ ОБУЧЕНИЯ ПО ИИ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32448" y="2409475"/>
            <a:ext cx="8712968" cy="7191725"/>
          </a:xfrm>
          <a:prstGeom prst="rect">
            <a:avLst/>
          </a:prstGeom>
        </p:spPr>
        <p:txBody>
          <a:bodyPr vert="horz" lIns="127997" tIns="0" rIns="127997" bIns="63998" rtlCol="0" anchor="t">
            <a:noAutofit/>
          </a:bodyPr>
          <a:lstStyle>
            <a:lvl1pPr algn="ctr" defTabSz="1280160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latin typeface="TT Milks" panose="02000506020000020003" pitchFamily="2" charset="-52"/>
            </a:endParaRPr>
          </a:p>
        </p:txBody>
      </p:sp>
      <p:pic>
        <p:nvPicPr>
          <p:cNvPr id="2050" name="Picture 2" descr="D:\ДИЗАЙН\рабочее и лучшее\Парфенова\Школа\ПРЕЗА\Ресурс 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06001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ДИЗАЙН\рабочее и лучшее\Парфенова\Школа\ПРЕЗА\Ресурс 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85" y="552128"/>
            <a:ext cx="129003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ДИЗАЙН\рабочее и лучшее\Парфенова\Школа\ПРЕЗА\Ресурс 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12308" y="2733086"/>
            <a:ext cx="20087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ДИЗАЙН\рабочее и лучшее\Парфенова\Школа\ПРЕЗА\Ресурс 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37264" y="3865225"/>
            <a:ext cx="20087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BF14BF-1CE6-C901-52AA-92A0A895F1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3986" y="5299168"/>
            <a:ext cx="9339368" cy="3890555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48708F4-D08A-19CA-6F1D-FD10085C9146}"/>
              </a:ext>
            </a:extLst>
          </p:cNvPr>
          <p:cNvSpPr txBox="1">
            <a:spLocks/>
          </p:cNvSpPr>
          <p:nvPr/>
        </p:nvSpPr>
        <p:spPr>
          <a:xfrm>
            <a:off x="3421201" y="2252386"/>
            <a:ext cx="5427871" cy="1141399"/>
          </a:xfrm>
          <a:prstGeom prst="rect">
            <a:avLst/>
          </a:prstGeom>
        </p:spPr>
        <p:txBody>
          <a:bodyPr vert="horz" lIns="127997" tIns="63998" rIns="127997" bIns="63998" rtlCol="0" anchor="ctr">
            <a:normAutofit/>
          </a:bodyPr>
          <a:lstStyle>
            <a:lvl1pPr algn="ctr" defTabSz="1279969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400" b="1" dirty="0">
                <a:solidFill>
                  <a:srgbClr val="00B0F0"/>
                </a:solidFill>
                <a:latin typeface="TT Milks" panose="02000506020000020003" pitchFamily="2" charset="-52"/>
              </a:rPr>
              <a:t>БАЗОВЫЙ УРОВЕНЬ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B6B19D38-645A-82B9-B6C5-720C50B4BF27}"/>
              </a:ext>
            </a:extLst>
          </p:cNvPr>
          <p:cNvSpPr txBox="1">
            <a:spLocks/>
          </p:cNvSpPr>
          <p:nvPr/>
        </p:nvSpPr>
        <p:spPr>
          <a:xfrm>
            <a:off x="3379879" y="3384525"/>
            <a:ext cx="5427871" cy="1141399"/>
          </a:xfrm>
          <a:prstGeom prst="rect">
            <a:avLst/>
          </a:prstGeom>
        </p:spPr>
        <p:txBody>
          <a:bodyPr vert="horz" lIns="127997" tIns="63998" rIns="127997" bIns="63998" rtlCol="0" anchor="ctr">
            <a:normAutofit/>
          </a:bodyPr>
          <a:lstStyle>
            <a:lvl1pPr algn="ctr" defTabSz="1279969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400" b="1" dirty="0">
                <a:solidFill>
                  <a:srgbClr val="00B0F0"/>
                </a:solidFill>
                <a:latin typeface="TT Milks" panose="02000506020000020003" pitchFamily="2" charset="-52"/>
              </a:rPr>
              <a:t>ПРОДВИНУТЫЙ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2687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6189" y="514464"/>
            <a:ext cx="9485486" cy="1141399"/>
          </a:xfrm>
        </p:spPr>
        <p:txBody>
          <a:bodyPr>
            <a:normAutofit/>
          </a:bodyPr>
          <a:lstStyle/>
          <a:p>
            <a:pPr algn="l"/>
            <a:r>
              <a:rPr lang="ru-RU" sz="3400" b="1" dirty="0">
                <a:solidFill>
                  <a:srgbClr val="004077"/>
                </a:solidFill>
                <a:latin typeface="TT Milks" panose="02000506020000020003" pitchFamily="2" charset="-52"/>
              </a:rPr>
              <a:t>КАК ЗАРЕГИСТРИРОВАТЬСЯ?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32448" y="2409475"/>
            <a:ext cx="8712968" cy="7191725"/>
          </a:xfrm>
          <a:prstGeom prst="rect">
            <a:avLst/>
          </a:prstGeom>
        </p:spPr>
        <p:txBody>
          <a:bodyPr vert="horz" lIns="127997" tIns="0" rIns="127997" bIns="63998" rtlCol="0" anchor="t">
            <a:noAutofit/>
          </a:bodyPr>
          <a:lstStyle>
            <a:lvl1pPr algn="ctr" defTabSz="1280160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latin typeface="TT Milks" panose="02000506020000020003" pitchFamily="2" charset="-52"/>
            </a:endParaRPr>
          </a:p>
        </p:txBody>
      </p:sp>
      <p:pic>
        <p:nvPicPr>
          <p:cNvPr id="2050" name="Picture 2" descr="D:\ДИЗАЙН\рабочее и лучшее\Парфенова\Школа\ПРЕЗА\Ресурс 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06001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ДИЗАЙН\рабочее и лучшее\Парфенова\Школа\ПРЕЗА\Ресурс 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85" y="552128"/>
            <a:ext cx="129003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ДИЗАЙН\рабочее и лучшее\Парфенова\Школа\ПРЕЗА\Ресурс 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71006" y="2572306"/>
            <a:ext cx="20087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ДИЗАЙН\рабочее и лучшее\Парфенова\Школа\ПРЕЗА\Ресурс 11.png">
            <a:extLst>
              <a:ext uri="{FF2B5EF4-FFF2-40B4-BE49-F238E27FC236}">
                <a16:creationId xmlns:a16="http://schemas.microsoft.com/office/drawing/2014/main" id="{6337C37C-A011-0528-E3AE-8FE8E75A9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029" y="4322133"/>
            <a:ext cx="20087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64BC8B3-A24A-9E1C-5444-E5C8E38A45CA}"/>
              </a:ext>
            </a:extLst>
          </p:cNvPr>
          <p:cNvSpPr txBox="1">
            <a:spLocks/>
          </p:cNvSpPr>
          <p:nvPr/>
        </p:nvSpPr>
        <p:spPr>
          <a:xfrm>
            <a:off x="3736504" y="2091606"/>
            <a:ext cx="7416824" cy="1141399"/>
          </a:xfrm>
          <a:prstGeom prst="rect">
            <a:avLst/>
          </a:prstGeom>
        </p:spPr>
        <p:txBody>
          <a:bodyPr vert="horz" lIns="127997" tIns="63998" rIns="127997" bIns="63998" rtlCol="0" anchor="ctr">
            <a:normAutofit/>
          </a:bodyPr>
          <a:lstStyle>
            <a:lvl1pPr algn="ctr" defTabSz="1279969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400" b="1" dirty="0">
                <a:solidFill>
                  <a:srgbClr val="00B0F0"/>
                </a:solidFill>
                <a:latin typeface="TT Milks" panose="02000506020000020003" pitchFamily="2" charset="-52"/>
              </a:rPr>
              <a:t>ПО ССЫЛКЕ     </a:t>
            </a:r>
            <a:r>
              <a:rPr lang="en-US" sz="5400" b="1" dirty="0">
                <a:solidFill>
                  <a:srgbClr val="004077"/>
                </a:solidFill>
                <a:latin typeface="TT Milks" panose="02000506020000020003" pitchFamily="2" charset="-52"/>
              </a:rPr>
              <a:t>edu.mipt.ru/ai</a:t>
            </a:r>
            <a:r>
              <a:rPr lang="ru-RU" sz="5400" b="1" dirty="0">
                <a:solidFill>
                  <a:srgbClr val="004077"/>
                </a:solidFill>
                <a:latin typeface="TT Milks" panose="02000506020000020003" pitchFamily="2" charset="-52"/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6C28028-D257-0DDC-A5E0-6B9DA71B9F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2064" y="4281982"/>
            <a:ext cx="3345160" cy="3345160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09304738-433D-17EB-4421-24E1255E325D}"/>
              </a:ext>
            </a:extLst>
          </p:cNvPr>
          <p:cNvSpPr txBox="1">
            <a:spLocks/>
          </p:cNvSpPr>
          <p:nvPr/>
        </p:nvSpPr>
        <p:spPr>
          <a:xfrm>
            <a:off x="3592488" y="3754412"/>
            <a:ext cx="2628312" cy="1141399"/>
          </a:xfrm>
          <a:prstGeom prst="rect">
            <a:avLst/>
          </a:prstGeom>
        </p:spPr>
        <p:txBody>
          <a:bodyPr vert="horz" lIns="127997" tIns="63998" rIns="127997" bIns="63998" rtlCol="0" anchor="ctr">
            <a:normAutofit/>
          </a:bodyPr>
          <a:lstStyle>
            <a:lvl1pPr algn="ctr" defTabSz="1279969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400" b="1" dirty="0">
                <a:solidFill>
                  <a:srgbClr val="00B0F0"/>
                </a:solidFill>
                <a:latin typeface="TT Milks" panose="02000506020000020003" pitchFamily="2" charset="-52"/>
              </a:rPr>
              <a:t>ПО </a:t>
            </a:r>
            <a:r>
              <a:rPr lang="en-US" sz="3400" b="1" dirty="0">
                <a:solidFill>
                  <a:srgbClr val="00B0F0"/>
                </a:solidFill>
                <a:latin typeface="TT Milks" panose="02000506020000020003" pitchFamily="2" charset="-52"/>
              </a:rPr>
              <a:t>QR-</a:t>
            </a:r>
            <a:r>
              <a:rPr lang="ru-RU" sz="3400" b="1" dirty="0">
                <a:solidFill>
                  <a:srgbClr val="00B0F0"/>
                </a:solidFill>
                <a:latin typeface="TT Milks" panose="02000506020000020003" pitchFamily="2" charset="-52"/>
              </a:rPr>
              <a:t>КОДУ </a:t>
            </a:r>
            <a:r>
              <a:rPr lang="ru-RU" sz="5400" b="1" dirty="0">
                <a:solidFill>
                  <a:srgbClr val="004077"/>
                </a:solidFill>
                <a:latin typeface="TT Milks" panose="02000506020000020003" pitchFamily="2" charset="-5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86790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12185</TotalTime>
  <Words>350</Words>
  <Application>Microsoft Office PowerPoint</Application>
  <PresentationFormat>A3 (297x420 мм)</PresentationFormat>
  <Paragraphs>47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TT Milks</vt:lpstr>
      <vt:lpstr>Тема Office</vt:lpstr>
      <vt:lpstr>ДОКЛАД «Ресурсы дистанционного образования  в преподавании предмета «Технология»  «Использование искусственного интеллекта на уроках технологии»</vt:lpstr>
      <vt:lpstr>АКТУАЛЬНОСТЬ</vt:lpstr>
      <vt:lpstr>Важность применения искусственного интеллекта на уроках технологии</vt:lpstr>
      <vt:lpstr>ИСКУССТВЕННЫЙ ИНТЕЛЕКТ: СТАРТ В БУДУЩЕЕ</vt:lpstr>
      <vt:lpstr>ЦИФРОВЫЕ ПРИЛОЖЕНИЯ</vt:lpstr>
      <vt:lpstr>Создавать презентации с аватаром</vt:lpstr>
      <vt:lpstr>ДЛЯ КОГО ЭТОТ КУРС?</vt:lpstr>
      <vt:lpstr>ПРОГРАММЫ ОБУЧЕНИЯ ПО ИИ</vt:lpstr>
      <vt:lpstr>КАК ЗАРЕГИСТРИРОВАТЬСЯ?</vt:lpstr>
      <vt:lpstr>Финансовый план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ПОДГОТОВИТЕЛЬНЫЙ  ЭТАП (подготавливаем рабочее поле)</dc:title>
  <dc:creator>Таня</dc:creator>
  <cp:lastModifiedBy>Саша</cp:lastModifiedBy>
  <cp:revision>37</cp:revision>
  <dcterms:created xsi:type="dcterms:W3CDTF">2021-01-27T11:10:49Z</dcterms:created>
  <dcterms:modified xsi:type="dcterms:W3CDTF">2023-12-20T05:25:26Z</dcterms:modified>
</cp:coreProperties>
</file>