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media/image1.jpeg" ContentType="image/jpeg"/>
  <Override PartName="/ppt/media/image2.jpeg" ContentType="image/jpeg"/>
  <Override PartName="/ppt/media/image19.jpeg" ContentType="image/jpeg"/>
  <Override PartName="/ppt/media/image3.png" ContentType="image/png"/>
  <Override PartName="/ppt/media/image4.jpeg" ContentType="image/jpeg"/>
  <Override PartName="/ppt/media/image10.jpeg" ContentType="image/jpeg"/>
  <Override PartName="/ppt/media/image5.jpeg" ContentType="image/jpeg"/>
  <Override PartName="/ppt/media/image6.png" ContentType="image/png"/>
  <Override PartName="/ppt/media/image7.jpeg" ContentType="image/jpeg"/>
  <Override PartName="/ppt/media/image12.jpeg" ContentType="image/jpeg"/>
  <Override PartName="/ppt/media/image8.jpeg" ContentType="image/jpeg"/>
  <Override PartName="/ppt/media/image13.jpeg" ContentType="image/jpeg"/>
  <Override PartName="/ppt/media/image9.jpeg" ContentType="image/jpeg"/>
  <Override PartName="/ppt/media/image14.jpeg" ContentType="image/jpeg"/>
  <Override PartName="/ppt/media/image11.jpeg" ContentType="image/jpeg"/>
  <Override PartName="/ppt/media/image16.png" ContentType="image/png"/>
  <Override PartName="/ppt/media/image15.jpeg" ContentType="image/jpeg"/>
  <Override PartName="/ppt/media/image17.jpeg" ContentType="image/jpeg"/>
  <Override PartName="/ppt/media/image18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CC65608-1FF1-4D1F-B81E-6193043EF86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703600" y="274320"/>
            <a:ext cx="63165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2693520" y="1600200"/>
            <a:ext cx="63262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2693520" y="3964320"/>
            <a:ext cx="63262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51941AC-7D50-422B-BBE1-6010F392ECC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703600" y="274320"/>
            <a:ext cx="63165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2693520" y="1600200"/>
            <a:ext cx="30870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935320" y="1600200"/>
            <a:ext cx="30870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2693520" y="3964320"/>
            <a:ext cx="30870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935320" y="3964320"/>
            <a:ext cx="30870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7DC1790-84B6-4C7B-B872-2D4A12DE984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703600" y="274320"/>
            <a:ext cx="63165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2693520" y="1600200"/>
            <a:ext cx="20368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832640" y="1600200"/>
            <a:ext cx="20368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971760" y="1600200"/>
            <a:ext cx="20368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2693520" y="3964320"/>
            <a:ext cx="20368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832640" y="3964320"/>
            <a:ext cx="20368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971760" y="3964320"/>
            <a:ext cx="20368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433A924-4F72-4AFE-A551-178D0C648F7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45FC1AA-6EC4-4FEC-ACF3-3A7359F3A2A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2703600" y="274320"/>
            <a:ext cx="63165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2693520" y="1600200"/>
            <a:ext cx="632628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D785B86-4A96-425B-8CA0-132A81C604A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2703600" y="274320"/>
            <a:ext cx="63165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2693520" y="1600200"/>
            <a:ext cx="632628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A3FC770-E007-4B8C-B4F5-678F37F5F0D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703600" y="274320"/>
            <a:ext cx="63165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2693520" y="1600200"/>
            <a:ext cx="30870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935320" y="1600200"/>
            <a:ext cx="30870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C285E87-4952-4372-BA14-827A14D0077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703600" y="274320"/>
            <a:ext cx="63165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636E273-50ED-4467-9399-F374321F613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2703600" y="274320"/>
            <a:ext cx="6316560" cy="529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4EC2963-0D06-4C36-8C50-A87EBF04548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2703600" y="274320"/>
            <a:ext cx="63165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2693520" y="1600200"/>
            <a:ext cx="30870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935320" y="1600200"/>
            <a:ext cx="30870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2693520" y="3964320"/>
            <a:ext cx="30870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B5CB971-BE52-43EC-B98D-6CA7EE57AAB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703600" y="274320"/>
            <a:ext cx="63165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2693520" y="1600200"/>
            <a:ext cx="632628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726977A-59AB-417D-8E9F-431E5D8B339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2703600" y="274320"/>
            <a:ext cx="63165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2693520" y="1600200"/>
            <a:ext cx="30870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935320" y="1600200"/>
            <a:ext cx="30870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935320" y="3964320"/>
            <a:ext cx="30870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E58D600-B12F-432A-8A8F-70EC1DD6355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2703600" y="274320"/>
            <a:ext cx="63165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2693520" y="1600200"/>
            <a:ext cx="30870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935320" y="1600200"/>
            <a:ext cx="30870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2693520" y="3964320"/>
            <a:ext cx="63262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AD605D1-8F41-4462-A85D-8DE6B961683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2703600" y="274320"/>
            <a:ext cx="63165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2693520" y="1600200"/>
            <a:ext cx="63262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2693520" y="3964320"/>
            <a:ext cx="63262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A1EA5F0-3C84-496E-8241-A4BE3B43D4A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703600" y="274320"/>
            <a:ext cx="63165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2693520" y="1600200"/>
            <a:ext cx="30870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935320" y="1600200"/>
            <a:ext cx="30870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2693520" y="3964320"/>
            <a:ext cx="30870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5935320" y="3964320"/>
            <a:ext cx="30870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C8BCABD-27F7-4E65-9E9C-35A1E535C44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2703600" y="274320"/>
            <a:ext cx="63165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2693520" y="1600200"/>
            <a:ext cx="20368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832640" y="1600200"/>
            <a:ext cx="20368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971760" y="1600200"/>
            <a:ext cx="20368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2693520" y="3964320"/>
            <a:ext cx="20368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832640" y="3964320"/>
            <a:ext cx="20368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971760" y="3964320"/>
            <a:ext cx="20368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C574AE1-23C9-4491-B756-39760C3B8FA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703600" y="274320"/>
            <a:ext cx="63165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2693520" y="1600200"/>
            <a:ext cx="632628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4D21D33-A52B-4B57-800C-B74A455674E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703600" y="274320"/>
            <a:ext cx="63165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2693520" y="1600200"/>
            <a:ext cx="30870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935320" y="1600200"/>
            <a:ext cx="30870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9740BA8-0974-42AD-8335-276208AB052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703600" y="274320"/>
            <a:ext cx="63165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A2875D6-3813-4F57-B1B3-03E89265771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2703600" y="274320"/>
            <a:ext cx="6316560" cy="529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1542F8E-8101-4D45-B662-9481A4DC611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703600" y="274320"/>
            <a:ext cx="63165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2693520" y="1600200"/>
            <a:ext cx="30870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935320" y="1600200"/>
            <a:ext cx="30870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2693520" y="3964320"/>
            <a:ext cx="30870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93EE2F4-2141-42F0-9FE6-BCAA99274D0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703600" y="274320"/>
            <a:ext cx="63165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2693520" y="1600200"/>
            <a:ext cx="30870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935320" y="1600200"/>
            <a:ext cx="30870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935320" y="3964320"/>
            <a:ext cx="30870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747842A-FE2F-44B7-9478-26C079D4060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703600" y="274320"/>
            <a:ext cx="63165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2693520" y="1600200"/>
            <a:ext cx="30870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935320" y="1600200"/>
            <a:ext cx="30870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2693520" y="3964320"/>
            <a:ext cx="63262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7171C07-3F24-4922-BC3C-EFB2EC55C9A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703600" y="274320"/>
            <a:ext cx="63165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2693520" y="1600200"/>
            <a:ext cx="632628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5" marL="2057400" indent="-228600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6" marL="2057400" indent="-228600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B95BD81-53E0-461A-A318-D16AA72A5748}" type="slidenum">
              <a:rPr b="0" lang="en-US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2703600" y="274320"/>
            <a:ext cx="63165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2693520" y="1600200"/>
            <a:ext cx="632628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5" marL="2057400" indent="-228600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6" marL="2057400" indent="-228600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EDDD0EC-007B-49E5-A517-4BECB21B219D}" type="slidenum">
              <a:rPr b="0" lang="en-US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1" descr=""/>
          <p:cNvPicPr/>
          <p:nvPr/>
        </p:nvPicPr>
        <p:blipFill>
          <a:blip r:embed="rId1"/>
          <a:stretch/>
        </p:blipFill>
        <p:spPr>
          <a:xfrm>
            <a:off x="55440" y="0"/>
            <a:ext cx="9033120" cy="13735080"/>
          </a:xfrm>
          <a:prstGeom prst="rect">
            <a:avLst/>
          </a:prstGeom>
          <a:ln w="0">
            <a:noFill/>
          </a:ln>
        </p:spPr>
      </p:pic>
      <p:sp>
        <p:nvSpPr>
          <p:cNvPr id="83" name=""/>
          <p:cNvSpPr txBox="1"/>
          <p:nvPr/>
        </p:nvSpPr>
        <p:spPr>
          <a:xfrm>
            <a:off x="1186920" y="2538360"/>
            <a:ext cx="7075800" cy="1511280"/>
          </a:xfrm>
          <a:prstGeom prst="rect">
            <a:avLst/>
          </a:prstGeom>
          <a:solidFill>
            <a:srgbClr val="cdd2ea"/>
          </a:solidFill>
          <a:ln w="0">
            <a:noFill/>
          </a:ln>
        </p:spPr>
        <p:txBody>
          <a:bodyPr anchor="t">
            <a:normAutofit/>
          </a:bodyPr>
          <a:p>
            <a:pPr algn="ctr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Формирование и оценка креативного мышления обучающихся: через проектную деятельность.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Заголовок 1"/>
          <p:cNvSpPr/>
          <p:nvPr/>
        </p:nvSpPr>
        <p:spPr>
          <a:xfrm>
            <a:off x="539640" y="4724280"/>
            <a:ext cx="81630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Прямоугольник 2"/>
          <p:cNvSpPr/>
          <p:nvPr/>
        </p:nvSpPr>
        <p:spPr>
          <a:xfrm>
            <a:off x="2916360" y="5373720"/>
            <a:ext cx="6048360" cy="777960"/>
          </a:xfrm>
          <a:prstGeom prst="rect">
            <a:avLst/>
          </a:prstGeom>
          <a:solidFill>
            <a:srgbClr val="cdd2ea"/>
          </a:solidFill>
          <a:ln w="25560">
            <a:solidFill>
              <a:srgbClr val="3f4d1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Салямова И.Р., учитель технологии МБОУ СШ №10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"/>
          <p:cNvSpPr txBox="1"/>
          <p:nvPr/>
        </p:nvSpPr>
        <p:spPr>
          <a:xfrm>
            <a:off x="1331640" y="620640"/>
            <a:ext cx="632628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000"/>
          </a:bodyPr>
          <a:p>
            <a:pPr algn="ctr">
              <a:spcBef>
                <a:spcPts val="9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pc="-1" strike="noStrike">
                <a:solidFill>
                  <a:srgbClr val="002060"/>
                </a:solidFill>
                <a:latin typeface="Arial"/>
              </a:rPr>
              <a:t>Критерии: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141930"/>
                </a:solidFill>
                <a:latin typeface="Arial"/>
              </a:rPr>
              <a:t>В технике коллаж.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141930"/>
                </a:solidFill>
                <a:latin typeface="Arial"/>
              </a:rPr>
              <a:t>Узнаваемость картины.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141930"/>
                </a:solidFill>
                <a:latin typeface="Arial"/>
              </a:rPr>
              <a:t>Работа в команде.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141930"/>
                </a:solidFill>
                <a:latin typeface="Arial"/>
              </a:rPr>
              <a:t>Оформление в паспорту.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141930"/>
                </a:solidFill>
                <a:latin typeface="Arial"/>
              </a:rPr>
              <a:t>Защита проекта.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141930"/>
                </a:solidFill>
                <a:latin typeface="Arial"/>
              </a:rPr>
              <a:t>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714240" y="2356920"/>
            <a:ext cx="7786800" cy="1071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3200"/>
            </a:b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Содержимое 2"/>
          <p:cNvSpPr/>
          <p:nvPr/>
        </p:nvSpPr>
        <p:spPr>
          <a:xfrm>
            <a:off x="539640" y="285840"/>
            <a:ext cx="8487000" cy="300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400" spc="-1" strike="noStrike">
                <a:solidFill>
                  <a:srgbClr val="000000"/>
                </a:solidFill>
                <a:latin typeface="Arial"/>
              </a:rPr>
              <a:t>       </a:t>
            </a:r>
            <a:r>
              <a:rPr b="1" i="1" lang="ru-RU" sz="2400" spc="-1" strike="noStrike">
                <a:solidFill>
                  <a:srgbClr val="000000"/>
                </a:solidFill>
                <a:latin typeface="Arial"/>
              </a:rPr>
              <a:t>2 урок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000" spc="-1" strike="noStrike">
                <a:solidFill>
                  <a:srgbClr val="000000"/>
                </a:solidFill>
                <a:latin typeface="Arial"/>
              </a:rPr>
              <a:t>Обязанности в команде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000" spc="-1" strike="noStrike">
                <a:solidFill>
                  <a:srgbClr val="002060"/>
                </a:solidFill>
                <a:latin typeface="Arial"/>
              </a:rPr>
              <a:t>1й ученик    </a:t>
            </a:r>
            <a:r>
              <a:rPr b="1" i="1" lang="ru-RU" sz="2000" spc="-1" strike="noStrike">
                <a:solidFill>
                  <a:srgbClr val="000000"/>
                </a:solidFill>
                <a:latin typeface="Arial"/>
              </a:rPr>
              <a:t>Цветовая гамма синяя (заполнить конверт)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000" spc="-1" strike="noStrike">
                <a:solidFill>
                  <a:srgbClr val="002060"/>
                </a:solidFill>
                <a:latin typeface="Arial"/>
              </a:rPr>
              <a:t>2й ученик    </a:t>
            </a:r>
            <a:r>
              <a:rPr b="1" i="1" lang="ru-RU" sz="2000" spc="-1" strike="noStrike">
                <a:solidFill>
                  <a:srgbClr val="000000"/>
                </a:solidFill>
                <a:latin typeface="Arial"/>
              </a:rPr>
              <a:t>Цветовая гамма черная + желтая (заполнить    конверты)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000" spc="-1" strike="noStrike">
                <a:solidFill>
                  <a:srgbClr val="002060"/>
                </a:solidFill>
                <a:latin typeface="Arial"/>
              </a:rPr>
              <a:t>3й ученик    </a:t>
            </a:r>
            <a:r>
              <a:rPr b="1" i="1" lang="ru-RU" sz="2000" spc="-1" strike="noStrike">
                <a:solidFill>
                  <a:srgbClr val="000000"/>
                </a:solidFill>
                <a:latin typeface="Arial"/>
              </a:rPr>
              <a:t>Эскиз(А3)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4" name="Рисунок 1" descr=""/>
          <p:cNvPicPr/>
          <p:nvPr/>
        </p:nvPicPr>
        <p:blipFill>
          <a:blip r:embed="rId1"/>
          <a:stretch/>
        </p:blipFill>
        <p:spPr>
          <a:xfrm>
            <a:off x="311040" y="3444840"/>
            <a:ext cx="4249800" cy="2232000"/>
          </a:xfrm>
          <a:prstGeom prst="rect">
            <a:avLst/>
          </a:prstGeom>
          <a:ln w="0">
            <a:noFill/>
          </a:ln>
        </p:spPr>
      </p:pic>
      <p:sp>
        <p:nvSpPr>
          <p:cNvPr id="115" name="Прямоугольник 2"/>
          <p:cNvSpPr/>
          <p:nvPr/>
        </p:nvSpPr>
        <p:spPr>
          <a:xfrm>
            <a:off x="339840" y="5865840"/>
            <a:ext cx="504036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Вторичное сырье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(журналы, буклеты, каталоги)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6" name="Рисунок 6" descr=""/>
          <p:cNvPicPr/>
          <p:nvPr/>
        </p:nvPicPr>
        <p:blipFill>
          <a:blip r:embed="rId2"/>
          <a:stretch/>
        </p:blipFill>
        <p:spPr>
          <a:xfrm>
            <a:off x="6121440" y="4670280"/>
            <a:ext cx="2806560" cy="2063880"/>
          </a:xfrm>
          <a:prstGeom prst="rect">
            <a:avLst/>
          </a:prstGeom>
          <a:ln w="0">
            <a:noFill/>
          </a:ln>
        </p:spPr>
      </p:pic>
      <p:pic>
        <p:nvPicPr>
          <p:cNvPr id="117" name="Рисунок 3" descr=""/>
          <p:cNvPicPr/>
          <p:nvPr/>
        </p:nvPicPr>
        <p:blipFill>
          <a:blip r:embed="rId3"/>
          <a:stretch/>
        </p:blipFill>
        <p:spPr>
          <a:xfrm>
            <a:off x="4572000" y="2357280"/>
            <a:ext cx="3240000" cy="3251520"/>
          </a:xfrm>
          <a:prstGeom prst="rect">
            <a:avLst/>
          </a:prstGeom>
          <a:ln w="0">
            <a:noFill/>
          </a:ln>
        </p:spPr>
      </p:pic>
    </p:spTree>
  </p:cSld>
  <p:transition>
    <p:wipe dir="r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3"/>
          <p:cNvSpPr/>
          <p:nvPr/>
        </p:nvSpPr>
        <p:spPr>
          <a:xfrm>
            <a:off x="395280" y="260280"/>
            <a:ext cx="7000920" cy="228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Arial (Основной текст)"/>
              </a:rPr>
              <a:t>3-4 урок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pc="-1" strike="noStrike">
                <a:solidFill>
                  <a:srgbClr val="ffc000"/>
                </a:solidFill>
                <a:latin typeface="Arial (Основной текст)"/>
              </a:rPr>
              <a:t>Заполнения картины в технике </a:t>
            </a:r>
            <a:r>
              <a:rPr b="1" i="1" lang="ru-RU" sz="2400" spc="-1" strike="noStrike">
                <a:solidFill>
                  <a:srgbClr val="ffc000"/>
                </a:solidFill>
                <a:latin typeface="Arial (Основной текст)"/>
              </a:rPr>
              <a:t>коллаж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437964"/>
                </a:solidFill>
                <a:latin typeface="Arial (Основной текст)"/>
              </a:rPr>
              <a:t>1 вариант                                              2 вариант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 (Основной текст)"/>
              </a:rPr>
              <a:t>сегментами                                           блоками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9" name="Рисунок 1" descr=""/>
          <p:cNvPicPr/>
          <p:nvPr/>
        </p:nvPicPr>
        <p:blipFill>
          <a:blip r:embed="rId1"/>
          <a:stretch/>
        </p:blipFill>
        <p:spPr>
          <a:xfrm>
            <a:off x="250920" y="2997360"/>
            <a:ext cx="3873240" cy="2808000"/>
          </a:xfrm>
          <a:prstGeom prst="rect">
            <a:avLst/>
          </a:prstGeom>
          <a:ln w="0">
            <a:noFill/>
          </a:ln>
        </p:spPr>
      </p:pic>
      <p:pic>
        <p:nvPicPr>
          <p:cNvPr id="120" name="Рисунок 2" descr=""/>
          <p:cNvPicPr/>
          <p:nvPr/>
        </p:nvPicPr>
        <p:blipFill>
          <a:blip r:embed="rId2"/>
          <a:stretch/>
        </p:blipFill>
        <p:spPr>
          <a:xfrm>
            <a:off x="5364000" y="2997360"/>
            <a:ext cx="3500640" cy="3500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"/>
          <p:cNvSpPr txBox="1"/>
          <p:nvPr/>
        </p:nvSpPr>
        <p:spPr>
          <a:xfrm>
            <a:off x="468360" y="764640"/>
            <a:ext cx="7991280" cy="4526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ИТОГИ РЕШЕНИЯ ПРОЕКТНОЙ ЗАДАЧИ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Реальный «продукт»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Текст, схема, результат анализа ситуации, представленный в виде таблиц, графиков и т.д) созданный детьми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Нематериальный «продукт»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Качественное изменение самого ребенка (группы детей)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3"/>
          <p:cNvSpPr/>
          <p:nvPr/>
        </p:nvSpPr>
        <p:spPr>
          <a:xfrm>
            <a:off x="395280" y="333360"/>
            <a:ext cx="735804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Arial (Основной текст)"/>
              </a:rPr>
              <a:t>5 урок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Arial (Основной текст)"/>
              </a:rPr>
              <a:t>Защита проекта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3" name="Рисунок 1" descr=""/>
          <p:cNvPicPr/>
          <p:nvPr/>
        </p:nvPicPr>
        <p:blipFill>
          <a:blip r:embed="rId1"/>
          <a:stretch/>
        </p:blipFill>
        <p:spPr>
          <a:xfrm>
            <a:off x="108000" y="1916280"/>
            <a:ext cx="2727360" cy="3600360"/>
          </a:xfrm>
          <a:prstGeom prst="rect">
            <a:avLst/>
          </a:prstGeom>
          <a:ln w="0">
            <a:noFill/>
          </a:ln>
        </p:spPr>
      </p:pic>
      <p:pic>
        <p:nvPicPr>
          <p:cNvPr id="124" name="Рисунок 2" descr=""/>
          <p:cNvPicPr/>
          <p:nvPr/>
        </p:nvPicPr>
        <p:blipFill>
          <a:blip r:embed="rId2"/>
          <a:stretch/>
        </p:blipFill>
        <p:spPr>
          <a:xfrm>
            <a:off x="4643280" y="115920"/>
            <a:ext cx="4343400" cy="2952720"/>
          </a:xfrm>
          <a:prstGeom prst="rect">
            <a:avLst/>
          </a:prstGeom>
          <a:ln w="0">
            <a:noFill/>
          </a:ln>
        </p:spPr>
      </p:pic>
      <p:pic>
        <p:nvPicPr>
          <p:cNvPr id="125" name="Рисунок 3" descr=""/>
          <p:cNvPicPr/>
          <p:nvPr/>
        </p:nvPicPr>
        <p:blipFill>
          <a:blip r:embed="rId3"/>
          <a:stretch/>
        </p:blipFill>
        <p:spPr>
          <a:xfrm>
            <a:off x="2987640" y="3213000"/>
            <a:ext cx="5184720" cy="3517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"/>
          <p:cNvSpPr txBox="1"/>
          <p:nvPr/>
        </p:nvSpPr>
        <p:spPr>
          <a:xfrm>
            <a:off x="216000" y="188640"/>
            <a:ext cx="8712000" cy="6335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Arial"/>
              </a:rPr>
              <a:t>Проектная деятельность учащихся является основным инструментом воспитания креативного мышления и воображения учащихся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pc="-1" strike="noStrike" u="sng">
                <a:solidFill>
                  <a:srgbClr val="141930"/>
                </a:solidFill>
                <a:uFillTx/>
                <a:latin typeface="Arial"/>
              </a:rPr>
              <a:t>Дивергентный (заключается в поиске множества решений одной и той же проблемы) способ мышления лежит в основе творческого мышления, которое характеризуется следующими основными особенностями.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1. Быстрота - способность высказывать максимальное количество идей (в данном случае важно не их качество, а их количество).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2. Гибкость - способность высказывать широкое многообразие идей.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3. Оригинальность - способность порождать новые нестандартные идеи (это может проявляться в ответах, решениях, несовпадающих с общепринятыми).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4. Законченность - способность совершенствовать свой «продукт» или придавать ему законченный вид.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pc="-1" strike="noStrike" u="sng">
                <a:solidFill>
                  <a:srgbClr val="141930"/>
                </a:solidFill>
                <a:uFillTx/>
                <a:latin typeface="Arial"/>
              </a:rPr>
              <a:t>Развитие креативности учащихся происходит при использовании следующих принципов: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1) принцип развития мотивации к творческой деятельности;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2) принцип развития умений самообразования и самовоспитания;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3) принцип приоритета творческой деятельности;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4) принцип согласования педагогического процесса и индивидуальных особенностей учащихся;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5) принцип выбора форм обучения, обеспечивающих самостоятельность и творчество учащихся.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Рисунок 4" descr=""/>
          <p:cNvPicPr/>
          <p:nvPr/>
        </p:nvPicPr>
        <p:blipFill>
          <a:blip r:embed="rId1"/>
          <a:stretch/>
        </p:blipFill>
        <p:spPr>
          <a:xfrm>
            <a:off x="5013360" y="150840"/>
            <a:ext cx="4005360" cy="6229440"/>
          </a:xfrm>
          <a:prstGeom prst="rect">
            <a:avLst/>
          </a:prstGeom>
          <a:ln w="0">
            <a:noFill/>
          </a:ln>
        </p:spPr>
      </p:pic>
      <p:pic>
        <p:nvPicPr>
          <p:cNvPr id="128" name="Рисунок 1" descr=""/>
          <p:cNvPicPr/>
          <p:nvPr/>
        </p:nvPicPr>
        <p:blipFill>
          <a:blip r:embed="rId2"/>
          <a:stretch/>
        </p:blipFill>
        <p:spPr>
          <a:xfrm>
            <a:off x="108000" y="150840"/>
            <a:ext cx="4643280" cy="3618000"/>
          </a:xfrm>
          <a:prstGeom prst="rect">
            <a:avLst/>
          </a:prstGeom>
          <a:ln w="0">
            <a:noFill/>
          </a:ln>
        </p:spPr>
      </p:pic>
      <p:pic>
        <p:nvPicPr>
          <p:cNvPr id="129" name="Рисунок 3" descr=""/>
          <p:cNvPicPr/>
          <p:nvPr/>
        </p:nvPicPr>
        <p:blipFill>
          <a:blip r:embed="rId3"/>
          <a:stretch/>
        </p:blipFill>
        <p:spPr>
          <a:xfrm>
            <a:off x="4068720" y="5197320"/>
            <a:ext cx="1889280" cy="1513080"/>
          </a:xfrm>
          <a:prstGeom prst="rect">
            <a:avLst/>
          </a:prstGeom>
          <a:ln w="0">
            <a:noFill/>
          </a:ln>
        </p:spPr>
      </p:pic>
      <p:pic>
        <p:nvPicPr>
          <p:cNvPr id="130" name="Рисунок 5" descr=""/>
          <p:cNvPicPr/>
          <p:nvPr/>
        </p:nvPicPr>
        <p:blipFill>
          <a:blip r:embed="rId4"/>
          <a:stretch/>
        </p:blipFill>
        <p:spPr>
          <a:xfrm>
            <a:off x="108000" y="4060800"/>
            <a:ext cx="3779640" cy="2670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"/>
          <p:cNvSpPr txBox="1"/>
          <p:nvPr/>
        </p:nvSpPr>
        <p:spPr>
          <a:xfrm>
            <a:off x="503280" y="907920"/>
            <a:ext cx="8137440" cy="5329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>
              <a:lnSpc>
                <a:spcPct val="15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Arial"/>
              </a:rPr>
              <a:t>Цель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141930"/>
                </a:solidFill>
                <a:latin typeface="Arial"/>
              </a:rPr>
              <a:t>Создать репродукцию картины, которая впишется в интерьер.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Arial"/>
              </a:rPr>
              <a:t>Результаты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Предметные.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Личностные.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Метапредметные.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"/>
          <p:cNvSpPr txBox="1"/>
          <p:nvPr/>
        </p:nvSpPr>
        <p:spPr>
          <a:xfrm>
            <a:off x="468000" y="620280"/>
            <a:ext cx="8496360" cy="5040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6000"/>
          </a:bodyPr>
          <a:p>
            <a:pPr algn="ctr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ЭТАПЫ ПРОЕКТНОЙ ДЕЯТЕЛЬНОСТИ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1.Запуск проекта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Создание проблемной ситуации, формулировка проблемы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2.Организация деятельности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Формирование групп, планирование работы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3.Осуществление деятельности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Самостоятельная работа участников, обсуждение полученных данных, оформление результатов, подготовка к защите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4.Защита проекта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Коллективное обсуждение, экспертиза, результаты внешней оценки, выводы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79280" y="-243360"/>
            <a:ext cx="8840880" cy="1143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КРЕАТИВНОЕ МЫШЛЕНИЕ: МОДЕЛЬ ОЦЕНКИ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9" name="Picture 2" descr=""/>
          <p:cNvPicPr/>
          <p:nvPr/>
        </p:nvPicPr>
        <p:blipFill>
          <a:blip r:embed="rId1"/>
          <a:stretch/>
        </p:blipFill>
        <p:spPr>
          <a:xfrm>
            <a:off x="380880" y="1341360"/>
            <a:ext cx="8382240" cy="475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231840" y="549000"/>
            <a:ext cx="8912160" cy="7239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МОДЕЛЬ ОЦЕНКИ КРЕАТИВНОГО МЫШЛЕНИЯ: СОДЕРЖАТЕЛЬНАЯ И КОМПЕТЕНТНОСТНАЯ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Picture 2" descr=""/>
          <p:cNvPicPr/>
          <p:nvPr/>
        </p:nvPicPr>
        <p:blipFill>
          <a:blip r:embed="rId1"/>
          <a:stretch/>
        </p:blipFill>
        <p:spPr>
          <a:xfrm>
            <a:off x="395280" y="1989000"/>
            <a:ext cx="8104320" cy="352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3"/>
          <p:cNvSpPr/>
          <p:nvPr/>
        </p:nvSpPr>
        <p:spPr>
          <a:xfrm>
            <a:off x="611280" y="333360"/>
            <a:ext cx="7715160" cy="186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400" spc="-1" strike="noStrike">
                <a:solidFill>
                  <a:srgbClr val="ffc000"/>
                </a:solidFill>
                <a:latin typeface="Arial (Основной текст)"/>
              </a:rPr>
              <a:t>Технология и ИЗО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437964"/>
                </a:solidFill>
                <a:latin typeface="Arial"/>
              </a:rPr>
              <a:t>метапредметные связи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Экология. Переработка втор сырья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3" name="Picture 3" descr=""/>
          <p:cNvPicPr/>
          <p:nvPr/>
        </p:nvPicPr>
        <p:blipFill>
          <a:blip r:embed="rId1"/>
          <a:stretch/>
        </p:blipFill>
        <p:spPr>
          <a:xfrm>
            <a:off x="1184400" y="2781360"/>
            <a:ext cx="6775200" cy="3546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"/>
          <p:cNvSpPr txBox="1"/>
          <p:nvPr/>
        </p:nvSpPr>
        <p:spPr>
          <a:xfrm>
            <a:off x="539640" y="404280"/>
            <a:ext cx="8143920" cy="1845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1 урок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2060"/>
                </a:solidFill>
                <a:latin typeface="Arial"/>
              </a:rPr>
              <a:t>Направления в искусстве. Импрессионизм</a:t>
            </a:r>
            <a:r>
              <a:rPr b="0" lang="ru-RU" sz="2400" spc="-1" strike="noStrike">
                <a:solidFill>
                  <a:srgbClr val="ffc000"/>
                </a:solidFill>
                <a:latin typeface="Arial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(работа</a:t>
            </a:r>
            <a:r>
              <a:rPr b="0" lang="ru-RU" sz="1800" spc="-1" strike="noStrike">
                <a:solidFill>
                  <a:srgbClr val="141930"/>
                </a:solidFill>
                <a:latin typeface="Arial"/>
              </a:rPr>
              <a:t> в группах (по 3 человека)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5" name="Рисунок 1" descr=""/>
          <p:cNvPicPr/>
          <p:nvPr/>
        </p:nvPicPr>
        <p:blipFill>
          <a:blip r:embed="rId1"/>
          <a:stretch/>
        </p:blipFill>
        <p:spPr>
          <a:xfrm>
            <a:off x="509760" y="2492280"/>
            <a:ext cx="2489040" cy="3097440"/>
          </a:xfrm>
          <a:prstGeom prst="rect">
            <a:avLst/>
          </a:prstGeom>
          <a:ln w="0">
            <a:noFill/>
          </a:ln>
        </p:spPr>
      </p:pic>
      <p:sp>
        <p:nvSpPr>
          <p:cNvPr id="96" name="Прямоугольник 4"/>
          <p:cNvSpPr/>
          <p:nvPr/>
        </p:nvSpPr>
        <p:spPr>
          <a:xfrm>
            <a:off x="757080" y="5832360"/>
            <a:ext cx="2384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Винсент Ван Гог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7" name="Рисунок 5" descr=""/>
          <p:cNvPicPr/>
          <p:nvPr/>
        </p:nvPicPr>
        <p:blipFill>
          <a:blip r:embed="rId2"/>
          <a:stretch/>
        </p:blipFill>
        <p:spPr>
          <a:xfrm>
            <a:off x="3292560" y="2492280"/>
            <a:ext cx="2579760" cy="3148200"/>
          </a:xfrm>
          <a:prstGeom prst="rect">
            <a:avLst/>
          </a:prstGeom>
          <a:ln w="0">
            <a:noFill/>
          </a:ln>
        </p:spPr>
      </p:pic>
      <p:sp>
        <p:nvSpPr>
          <p:cNvPr id="98" name="Прямоугольник 6"/>
          <p:cNvSpPr/>
          <p:nvPr/>
        </p:nvSpPr>
        <p:spPr>
          <a:xfrm>
            <a:off x="3697920" y="5869080"/>
            <a:ext cx="1875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Поль Синьяк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9" name="Рисунок 7" descr=""/>
          <p:cNvPicPr/>
          <p:nvPr/>
        </p:nvPicPr>
        <p:blipFill>
          <a:blip r:embed="rId3"/>
          <a:stretch/>
        </p:blipFill>
        <p:spPr>
          <a:xfrm>
            <a:off x="6145200" y="2440080"/>
            <a:ext cx="2685960" cy="3224160"/>
          </a:xfrm>
          <a:prstGeom prst="rect">
            <a:avLst/>
          </a:prstGeom>
          <a:ln w="0">
            <a:noFill/>
          </a:ln>
        </p:spPr>
      </p:pic>
      <p:sp>
        <p:nvSpPr>
          <p:cNvPr id="100" name="Прямоугольник 11"/>
          <p:cNvSpPr/>
          <p:nvPr/>
        </p:nvSpPr>
        <p:spPr>
          <a:xfrm>
            <a:off x="6663960" y="5862600"/>
            <a:ext cx="1642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Клод Моне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"/>
          <p:cNvSpPr txBox="1"/>
          <p:nvPr/>
        </p:nvSpPr>
        <p:spPr>
          <a:xfrm>
            <a:off x="611280" y="849240"/>
            <a:ext cx="873432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2060"/>
                </a:solidFill>
                <a:latin typeface="Arial"/>
              </a:rPr>
              <a:t>Дизайн-анализ картины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Винсента Ван Гога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" name="Рисунок 1" descr=""/>
          <p:cNvPicPr/>
          <p:nvPr/>
        </p:nvPicPr>
        <p:blipFill>
          <a:blip r:embed="rId1"/>
          <a:stretch/>
        </p:blipFill>
        <p:spPr>
          <a:xfrm>
            <a:off x="2919240" y="2604960"/>
            <a:ext cx="3168720" cy="2414880"/>
          </a:xfrm>
          <a:prstGeom prst="rect">
            <a:avLst/>
          </a:prstGeom>
          <a:ln w="0">
            <a:noFill/>
          </a:ln>
        </p:spPr>
      </p:pic>
      <p:pic>
        <p:nvPicPr>
          <p:cNvPr id="103" name="Рисунок 3" descr=""/>
          <p:cNvPicPr/>
          <p:nvPr/>
        </p:nvPicPr>
        <p:blipFill>
          <a:blip r:embed="rId2"/>
          <a:stretch/>
        </p:blipFill>
        <p:spPr>
          <a:xfrm>
            <a:off x="290520" y="1924200"/>
            <a:ext cx="2449440" cy="3095640"/>
          </a:xfrm>
          <a:prstGeom prst="rect">
            <a:avLst/>
          </a:prstGeom>
          <a:ln w="0">
            <a:noFill/>
          </a:ln>
        </p:spPr>
      </p:pic>
      <p:pic>
        <p:nvPicPr>
          <p:cNvPr id="104" name="Рисунок 4" descr=""/>
          <p:cNvPicPr/>
          <p:nvPr/>
        </p:nvPicPr>
        <p:blipFill>
          <a:blip r:embed="rId3"/>
          <a:stretch/>
        </p:blipFill>
        <p:spPr>
          <a:xfrm>
            <a:off x="6251400" y="1768320"/>
            <a:ext cx="2602080" cy="3251520"/>
          </a:xfrm>
          <a:prstGeom prst="rect">
            <a:avLst/>
          </a:prstGeom>
          <a:ln w="0">
            <a:noFill/>
          </a:ln>
        </p:spPr>
      </p:pic>
      <p:sp>
        <p:nvSpPr>
          <p:cNvPr id="105" name="Прямоугольник 5"/>
          <p:cNvSpPr/>
          <p:nvPr/>
        </p:nvSpPr>
        <p:spPr>
          <a:xfrm>
            <a:off x="6747120" y="5300640"/>
            <a:ext cx="160884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Подсолнухи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1887г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Прямоугольник 6"/>
          <p:cNvSpPr/>
          <p:nvPr/>
        </p:nvSpPr>
        <p:spPr>
          <a:xfrm>
            <a:off x="3345480" y="5300640"/>
            <a:ext cx="191340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Звездная ночь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1889г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Прямоугольник 7"/>
          <p:cNvSpPr/>
          <p:nvPr/>
        </p:nvSpPr>
        <p:spPr>
          <a:xfrm>
            <a:off x="385560" y="5300640"/>
            <a:ext cx="275472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Ночная терраса кафе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1888г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3"/>
          <p:cNvSpPr/>
          <p:nvPr/>
        </p:nvSpPr>
        <p:spPr>
          <a:xfrm>
            <a:off x="750960" y="504720"/>
            <a:ext cx="8388360" cy="604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43080">
              <a:lnSpc>
                <a:spcPct val="100000"/>
              </a:lnSpc>
              <a:buClr>
                <a:srgbClr val="002060"/>
              </a:buClr>
              <a:buFont typeface="Arial (Основной текст)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000" spc="-1" strike="noStrike">
                <a:solidFill>
                  <a:srgbClr val="002060"/>
                </a:solidFill>
                <a:latin typeface="Arial (Основной текст)"/>
              </a:rPr>
              <a:t>Звездная ночь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6271bc"/>
              </a:buClr>
              <a:buFont typeface="Arial (Основной текст)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Разукрасить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Аппликация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Коллаж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Вышивка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Мозаика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9" name="Рисунок 1" descr=""/>
          <p:cNvPicPr/>
          <p:nvPr/>
        </p:nvPicPr>
        <p:blipFill>
          <a:blip r:embed="rId1"/>
          <a:stretch/>
        </p:blipFill>
        <p:spPr>
          <a:xfrm>
            <a:off x="4356000" y="1881360"/>
            <a:ext cx="4429080" cy="3321000"/>
          </a:xfrm>
          <a:prstGeom prst="rect">
            <a:avLst/>
          </a:prstGeom>
          <a:ln w="0">
            <a:noFill/>
          </a:ln>
        </p:spPr>
      </p:pic>
      <p:sp>
        <p:nvSpPr>
          <p:cNvPr id="110" name="Сердце 3"/>
          <p:cNvSpPr/>
          <p:nvPr/>
        </p:nvSpPr>
        <p:spPr>
          <a:xfrm>
            <a:off x="2627280" y="4149720"/>
            <a:ext cx="216000" cy="216000"/>
          </a:xfrm>
          <a:custGeom>
            <a:avLst/>
            <a:gdLst/>
            <a:ahLst/>
            <a:rect l="l" t="t" r="r" b="b"/>
            <a:pathLst>
              <a:path w="215900" h="215900">
                <a:moveTo>
                  <a:pt x="107950" y="53975"/>
                </a:moveTo>
                <a:cubicBezTo>
                  <a:pt x="152929" y="-71967"/>
                  <a:pt x="328348" y="53975"/>
                  <a:pt x="107950" y="215900"/>
                </a:cubicBezTo>
                <a:cubicBezTo>
                  <a:pt x="-112448" y="53975"/>
                  <a:pt x="62971" y="-71967"/>
                  <a:pt x="107950" y="53975"/>
                </a:cubicBezTo>
                <a:close/>
              </a:path>
            </a:pathLst>
          </a:custGeom>
          <a:solidFill>
            <a:srgbClr val="596b2e"/>
          </a:solidFill>
          <a:ln w="2556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1992</TotalTime>
  <Application>LibreOffice/7.5.4.2$Windows_X86_64 LibreOffice_project/36ccfdc35048b057fd9854c757a8b67ec53977b6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2015-11-13T04:30:17Z</dcterms:created>
  <dc:creator>Paker</dc:creator>
  <dc:description/>
  <dc:language>ru-RU</dc:language>
  <cp:lastModifiedBy/>
  <dcterms:modified xsi:type="dcterms:W3CDTF">2023-11-27T12:20:15Z</dcterms:modified>
  <cp:revision>70</cp:revision>
  <dc:subject/>
  <dc:title>Слайд 1</dc:title>
</cp:coreProperties>
</file>