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4" r:id="rId1"/>
  </p:sldMasterIdLst>
  <p:sldIdLst>
    <p:sldId id="256" r:id="rId2"/>
    <p:sldId id="257" r:id="rId3"/>
    <p:sldId id="259" r:id="rId4"/>
    <p:sldId id="263" r:id="rId5"/>
    <p:sldId id="264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5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25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6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132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569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5154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495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64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6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0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45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3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7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2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87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3BBC0-C682-4BA2-9970-BDCD5A804999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E4C600-ECBF-4693-8FD6-DE85DCFDF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4275" y="354842"/>
            <a:ext cx="10959152" cy="333005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Анализ работы комиссии  </a:t>
            </a:r>
            <a:br>
              <a:rPr lang="ru-RU" b="1" dirty="0" smtClean="0"/>
            </a:br>
            <a:r>
              <a:rPr lang="ru-RU" b="1" dirty="0" smtClean="0"/>
              <a:t>по русскому языку </a:t>
            </a:r>
            <a:br>
              <a:rPr lang="ru-RU" b="1" dirty="0" smtClean="0"/>
            </a:br>
            <a:r>
              <a:rPr lang="ru-RU" b="1" dirty="0" smtClean="0"/>
              <a:t>при проведении </a:t>
            </a:r>
            <a:br>
              <a:rPr lang="ru-RU" b="1" dirty="0" smtClean="0"/>
            </a:br>
            <a:r>
              <a:rPr lang="ru-RU" b="1" dirty="0" smtClean="0"/>
              <a:t>ГИА в формате ОГЭ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5400" b="1" dirty="0" smtClean="0"/>
              <a:t>2019 год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9300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Проблемными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выполнения оказались  задания: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9027" y="1765110"/>
            <a:ext cx="8915400" cy="3777622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«Пунктуационный анализ.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Знаки препинания в сложносочинённом и сложноподчинённом предложениях» - 42,42%;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«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Осложнённое простое предложение» - 58,63%.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30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46" y="0"/>
            <a:ext cx="11864454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выполнении заданий высокого уровня сложности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вызвали затруднений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задания: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835" y="864359"/>
            <a:ext cx="12041875" cy="3777622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ФК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Фактическая точность» -97,35%;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СК4 – «Композиционные особенности сочинения-рассуждения» -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90,20%;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ИК3 – «Смысловая и композиционная целостность текста» -74,07%;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СК1 – «Текст как речевое произведение. Смысловая и композиционная целостность текста.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текстов различных стилей и функционально-смысловых типов речи. Информационная обработка текстов различных стилей и жанров» -71,40%;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СК3 – «Логические ошибки в сочинении. Абзацное членение текста» -71,33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4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0412" y="241973"/>
            <a:ext cx="8911687" cy="1280890"/>
          </a:xfrm>
        </p:spPr>
        <p:txBody>
          <a:bodyPr/>
          <a:lstStyle/>
          <a:p>
            <a:pPr lvl="0"/>
            <a:r>
              <a:rPr lang="ru-RU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Хуже всего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выполнены: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2674" y="1110017"/>
            <a:ext cx="10703707" cy="5481851"/>
          </a:xfrm>
        </p:spPr>
        <p:txBody>
          <a:bodyPr>
            <a:normAutofit fontScale="92500" lnSpcReduction="20000"/>
          </a:bodyPr>
          <a:lstStyle/>
          <a:p>
            <a:pPr marL="457200">
              <a:lnSpc>
                <a:spcPct val="115000"/>
              </a:lnSpc>
              <a:buClr>
                <a:srgbClr val="A53010"/>
              </a:buClr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ИК2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«Сжатие текста изложения» - 66,04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</a:p>
          <a:p>
            <a:pPr marL="457200">
              <a:lnSpc>
                <a:spcPct val="115000"/>
              </a:lnSpc>
              <a:buClr>
                <a:srgbClr val="A53010"/>
              </a:buClr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ИК1 – «Передача основного содержания текста с сохранением всех </a:t>
            </a:r>
            <a:r>
              <a:rPr lang="ru-RU" sz="2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микротем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- 63,97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0" indent="0">
              <a:lnSpc>
                <a:spcPct val="115000"/>
              </a:lnSpc>
              <a:buClr>
                <a:srgbClr val="A53010"/>
              </a:buClr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Особое внимание следует обратить на грамотность письменных работ (сочинение и изложение) – критерии ГК1-ГК4.</a:t>
            </a:r>
            <a:endParaRPr lang="ru-RU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15000"/>
              </a:lnSpc>
              <a:buClr>
                <a:srgbClr val="A53010"/>
              </a:buClr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Распределим качественные показатели выполнения заданий по критериям в порядке убывания: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15000"/>
              </a:lnSpc>
              <a:buClr>
                <a:srgbClr val="A53010"/>
              </a:buClr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ГК4 – «Речевые нормы» - 73,63%;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15000"/>
              </a:lnSpc>
              <a:buClr>
                <a:srgbClr val="A53010"/>
              </a:buClr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ГК3 – «Грамматические нормы» - 60,02%;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15000"/>
              </a:lnSpc>
              <a:buClr>
                <a:srgbClr val="A53010"/>
              </a:buClr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ГК1 – «Орфографическая грамотность» - 50,71%;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15000"/>
              </a:lnSpc>
              <a:buClr>
                <a:srgbClr val="A53010"/>
              </a:buClr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ГК2 – «Пунктуационная грамотность» - 37,12%.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0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173" y="22832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Апелляции </a:t>
            </a:r>
            <a:endParaRPr lang="ru-RU" sz="4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907839"/>
              </p:ext>
            </p:extLst>
          </p:nvPr>
        </p:nvGraphicFramePr>
        <p:xfrm>
          <a:off x="846160" y="1310184"/>
          <a:ext cx="10658453" cy="3186006"/>
        </p:xfrm>
        <a:graphic>
          <a:graphicData uri="http://schemas.openxmlformats.org/drawingml/2006/table">
            <a:tbl>
              <a:tblPr firstRow="1" firstCol="1" bandRow="1"/>
              <a:tblGrid>
                <a:gridCol w="1125649"/>
                <a:gridCol w="2306882"/>
                <a:gridCol w="1691633"/>
                <a:gridCol w="1746625"/>
                <a:gridCol w="1746625"/>
                <a:gridCol w="2041039"/>
              </a:tblGrid>
              <a:tr h="82832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апелляций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несогласии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выставленными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баллами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повлёкших изменение балла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техническая ошибка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балла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уменьшение балла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3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5093" y="4537940"/>
            <a:ext cx="11423176" cy="2058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удовлетворении апелляций в большинстве случаев были добавлены  баллы по критериям </a:t>
            </a:r>
            <a:r>
              <a:rPr lang="ru-RU" sz="14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ГК3 (соблюдение грамматических норм) -ГК4 (соблюдение речевых норм).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Эксперты пришли к мнению о том, что при первичной проверке грамматические и речевые ошибки были неправильно квалифицированы, что позволило повысить общий балл.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Также необходимо отметить, что результаты проверки заданий с развернутым ответом по критериям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ГК1 (соблюдение орфографических норм), ГК2 (соблюдение пунктуационных норм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апелляции позволяют сделать вывод о том, что орфографические и пунктуационные навыки проверки проявляются экспертами не в достаточной степени. Эти показатели стали проблемными. 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Перечисленные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выше факты свидетельствует о том, что учителям основной школы предстоит очень серьезная работа по преодолению этих негативных тенденций.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46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268" y="14513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критерию ИК1 (передача основного содержания текста с сохранением всех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микротем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1555" y="1233714"/>
            <a:ext cx="8915400" cy="377762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основной проблемой у экзаменуемых остается умение выделить главную информацию.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Второстепенная информация часто воспроизводится как главная, что приводит к искажению основного содержания текста.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сравнению с прошлым годом результат по данному критерию существенно повысился на 28,88%: в 2019 году – от 91,65%, в 2018 году  - 62,75%.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Основными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проблемами, которые отметили эксперты, стали приращение и искажение информации (авторские знаки сохранены):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«Дружба бывает разной: рабочей, семейной, школьной, встретили друзей в разных местах, на работе, в школе, на улице, ну или просто среди общих людей. Много ли дружить 2-3 месяца, ну или год. Все по-разному дружат. Кто просто так, из злости, ну или по рабочим обстоятельствам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218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критерию ИК2 (умение использовать компрессию информации)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произошло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существенное, на 51.93%, повышение результата: в 2019 году – 90,25%, в 2018 году – 38,32%.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правило, экзаменуемые не выделяли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выделяли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во второй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микротеме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либо только сходства, либо только различия, на которых основывается дружба.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некоторых работах в 3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микротеме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учащиеся писали о друзьях, помогающих утверждать лучшее, но не указали, что друг помогает видеть недостатки.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1454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5554" y="203196"/>
            <a:ext cx="8911687" cy="12808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критерию ИК3 (логика построения текста и изложения информации)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8584" y="1484086"/>
            <a:ext cx="8915400" cy="3777622"/>
          </a:xfrm>
        </p:spPr>
        <p:txBody>
          <a:bodyPr>
            <a:noAutofit/>
          </a:bodyPr>
          <a:lstStyle/>
          <a:p>
            <a:pPr indent="450215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повышение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результата с 17,61%  до 93,16% (в группе учеников, набравших максимальный балл). Прирост составил 75,55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%.</a:t>
            </a:r>
          </a:p>
          <a:p>
            <a:pPr indent="450215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Встречались ошибки, связанные с переносом информации из одной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микротемы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в другую.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Логические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ошибки, связанные с нарушением построения текста, пропуском информации в результате неправильной компрессии и пр., встречались в основном в работах слабых учащихся: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«Дружба ориентируется на сходстве, равенстве, но зачастую это не так», «Дружба – это неравенство и несходство, но в то же время это не равенство»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(авторская орфография и стиль сохранены).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4148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754" y="18868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 заданию 15.1. на лингвистическую тему в 2019 году приступило минимальное количество обучающихся. Данный вид сочинения традиционно является сложным.  Ошибки в сочинении 15.1. были связаны со следующим: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726" y="2380343"/>
            <a:ext cx="8915400" cy="47244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 рассуждений, связанных с пониманием тезиса;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пояснение дано формально, не соотносится с содержанием цитаты  или дублирует её (например, приведена к словам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Л.Г.Григорян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«В бессоюзных сложных предложениях разные знаки препинания употребляются потому, что каждый из них указывает на особые смысловые отношения между частями» ученики приводят следующие рассуждения: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«Можно сказать, что в бессоюзных сложных предложениях может стоять тире, двоеточие и точка с запятой»; « Таким образом, можно сказать, что бессоюзное сложное предложение помогает употреблять речь в правильном разговоре и указывает на особые смысловые отношения», «…Я полностью согласна с высказыванием ученого»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(авторская орфография и стиль сохранены).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195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754" y="26125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сочинении 15.2., связанном с пониманием фрагмента текста, экспертами были отмечены ошибки, связанные с приведением примеров-иллюстраций, не соответствующих содержанию фрагмента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9269" y="3080378"/>
            <a:ext cx="8915400" cy="377762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«Рожденный под этими звездами человек послал небу свой привет, славил вечную жизнь и все живое на Земле. Эту фразу из текста Астафьева я понимаю так, что вся жизнь зарождается в небе. Солнце и звезды дают всему жизнь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»;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«Человек благодарит жизнь и всё живое за всё прекрасное, что сейчас есть у него перед глазами»; 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Мне кажется, музыка была настолько глубокой, что проникла в Лину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7001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2697" y="13062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сочинении 15.3. (вариант 20565), где  было необходимо раскрыть понятие «настоящее искусство», учащиеся нередко давали определение, не соотносящееся с этим понятием: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1" y="2220685"/>
            <a:ext cx="9182327" cy="4528457"/>
          </a:xfrm>
        </p:spPr>
        <p:txBody>
          <a:bodyPr>
            <a:normAutofit lnSpcReduction="10000"/>
          </a:bodyPr>
          <a:lstStyle/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Настоящее искусство – это личные представления человека о прекрасном»;. «Настоящее искусство – это способность человека к какому-либо виду деятельности»; </a:t>
            </a:r>
            <a:endParaRPr lang="ru-RU" sz="26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Настоящее искусство – это воображение жизни, написанных на картинах или на книгах»; </a:t>
            </a:r>
            <a:endParaRPr lang="ru-RU" sz="26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Настоящее искусство – это хобби, то, чем занимается человек»; «Настоящее искусство – это профессионализм автора, сумевшего вложить душу в своё произведение»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(авторская орфография и стиль сохранены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43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946" y="150125"/>
            <a:ext cx="10467833" cy="102358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 количестве проверенных комиссией работ 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390371"/>
              </p:ext>
            </p:extLst>
          </p:nvPr>
        </p:nvGraphicFramePr>
        <p:xfrm>
          <a:off x="1392074" y="1392072"/>
          <a:ext cx="10317705" cy="3916907"/>
        </p:xfrm>
        <a:graphic>
          <a:graphicData uri="http://schemas.openxmlformats.org/drawingml/2006/table">
            <a:tbl>
              <a:tblPr firstRow="1" firstCol="1" bandRow="1"/>
              <a:tblGrid>
                <a:gridCol w="2500888"/>
                <a:gridCol w="2500888"/>
                <a:gridCol w="2361458"/>
                <a:gridCol w="2954471"/>
              </a:tblGrid>
              <a:tr h="3126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работ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третьих проверок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работ, вышедших на третью проверку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Эффективный процент отклоненных заданий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28 517 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423</a:t>
                      </a:r>
                      <a:endParaRPr lang="ru-RU" sz="4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1,43%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0,57%</a:t>
                      </a:r>
                      <a:endParaRPr lang="ru-RU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64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754" y="26125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Кроме того, некоторые ученики давали «общие» определения понятий, которые можно было соотнести с многими другими («общение», «работа», «эмоции» и др.):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7669" y="2409372"/>
            <a:ext cx="8915400" cy="3777622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Настоящее искусство – это то, что заставляет человека испытывать эмоции. Оно вызывает грусть, радость, восхищение, заставляет человека задуматься о своих поступках и намерениях. Искусство может </a:t>
            </a:r>
            <a:r>
              <a:rPr lang="ru-RU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сподвигнуть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 на подвиг»; 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Я думаю, что только настоящее искусство способно вселить надежду в человеческие сердца, вернуть веру к жизни. Главным источником эмоций и красок такого искусства, по моему мнению, является природа и окружающий нас мир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87740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1371" y="275771"/>
            <a:ext cx="9211355" cy="6415315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15000"/>
              </a:lnSpc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первый год является проблемой </a:t>
            </a:r>
            <a:r>
              <a:rPr lang="ru-RU" sz="32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комментария к определению,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данному учащимся. Причем это относится не только к тексту 15.3, но и ко всем типам текстов: комментарию лингвистического понятия (15.1) или фрагмента текста (15.2). В задании 15.1 чаще всего приводят неполную функцию называемого явления либо просто пересказывают тезис своими словами, никак его не объясняя и не дополняя.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75790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1081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критерию СК2 (аргументация, соответствующая фрагменту текста) сложность представляют задания 15.1 и 15.2.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7225" y="1611087"/>
            <a:ext cx="9695543" cy="5602514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задании 15.1 учащиеся либо приводят пример, называя явление правильно, но не указывают его функцию в тексте, либо не удерживают смысла тезиса и приводят пример формально. Встречались примеры наподобие таких высказываний: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 предложении четвертом идет речь о том, что перечисление, что гости делают, чтобы после каждого перечисления действия автор не использует союз, а ставит запятую», «В предложении пятом автор ставит двоеточие, разделяя его на две части»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(авторская орфография и стиль сохранены).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задании 15.2 очень часто школьники приводят только 1 пример или используют фрагмент текста, данный для анализа, в качестве аргумента.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4150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7839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успешно с данным заданием справляются те школьники, которые пишут сочинение по заданию 15.3, так как могут использовать для аргументации не только исходный текст, но и другие прочитанные тексты, и примеры из жизненного  опыта.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3442" y="2946400"/>
            <a:ext cx="8915400" cy="3777622"/>
          </a:xfrm>
        </p:spPr>
        <p:txBody>
          <a:bodyPr>
            <a:normAutofit lnSpcReduction="10000"/>
          </a:bodyPr>
          <a:lstStyle/>
          <a:p>
            <a:pPr marL="457200" indent="450215" algn="just">
              <a:lnSpc>
                <a:spcPct val="115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этом слабые учащиеся, как правило, идут вслед за предложенным текстом и в качестве примера начинают повторять ту же ситуацию, что и в оригинальном тексте, только представляют ее как пример из собственного жизненного опыта: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«Однажды сидел я дома один, скучал. Вдруг по радио начала играть классическая музыка. Услышав её, я встал с кровати и начал танцевать. Моя жизнь наполнилась красками, и я не заметил, как наступил вечер»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(авторская орфография и стиль сохранены).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976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8810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из-за отсутствия жизненного опыта примеры бывают примитивными, но, на взгляд учащихся, убедительными (вариант 27775):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0298" y="1426029"/>
            <a:ext cx="8915400" cy="3777622"/>
          </a:xfrm>
        </p:spPr>
        <p:txBody>
          <a:bodyPr>
            <a:noAutofit/>
          </a:bodyPr>
          <a:lstStyle/>
          <a:p>
            <a:pPr marL="457200" indent="450215" algn="just">
              <a:lnSpc>
                <a:spcPct val="115000"/>
              </a:lnSpc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 рассказать вам пример моего лучшего друга Димы. Когда мы с ним ссоримся из-за какой-то мелочи, то мы в тот же день миримся. Мы понимаем, что ругаться – это плохо, и мы стали ругаться гораздо реже»; 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 опыт с жизни, ну у меня жизненная ценность в деньгах, одежде и машинах. Сделаем вывод, что жизненная ценность у каждого своя. Кто-то любит машины, а кто-то деньги. Но все мы разные»; 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люблю помогать своей бабушке по дому, так как у неё слабые ноги. Я никогда не откажу ей в такой помощи. Я всегда нахожу выход из любой ситуации. И знаю, что у меня всё получится»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(авторская орфография и стиль сохранены).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4234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3825"/>
            <a:ext cx="8911687" cy="12808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Некоторые аргументы совсем не соотносятся с содержанием текста: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0869" y="1814286"/>
            <a:ext cx="8915400" cy="3777622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Каждый делает своё искусство, кто-то играет на гитаре, другие поют и играют в какие-нибудь спортивные игры. Даже природа делает своё искусство, смена времени года, дождь, снег или гроз. А если посмотреть выше. Космос – это ведь невероятно красивое искусство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»;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«Однажды я ходила в музей, где были археологические находки вымерших динозавров. Мне о очень понравилось там находиться, ведь это моё настоящее искусство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07720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096" y="232224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критерию СК3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4526" y="1074057"/>
            <a:ext cx="8915400" cy="5268686"/>
          </a:xfrm>
        </p:spPr>
        <p:txBody>
          <a:bodyPr>
            <a:normAutofit lnSpcReduction="10000"/>
          </a:bodyPr>
          <a:lstStyle/>
          <a:p>
            <a:r>
              <a:rPr lang="ru-RU" sz="35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учащиеся </a:t>
            </a:r>
            <a:r>
              <a:rPr lang="ru-RU" sz="35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не соблюдают абзацное членение</a:t>
            </a:r>
            <a:r>
              <a:rPr lang="ru-RU" sz="35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,</a:t>
            </a:r>
          </a:p>
          <a:p>
            <a:r>
              <a:rPr lang="ru-RU" sz="35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ru-RU" sz="35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допускают ошибки при переходе от одной части текста к другой</a:t>
            </a:r>
            <a:r>
              <a:rPr lang="ru-RU" sz="35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,</a:t>
            </a:r>
          </a:p>
          <a:p>
            <a:r>
              <a:rPr lang="ru-RU" sz="35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не </a:t>
            </a:r>
            <a:r>
              <a:rPr lang="ru-RU" sz="35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указывают автора исходного текста при обращении к нему, автора тезиса или цитаты, что приводит к нарушению логики построения </a:t>
            </a:r>
            <a:r>
              <a:rPr lang="ru-RU" sz="35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текста</a:t>
            </a:r>
            <a:r>
              <a:rPr lang="ru-RU" sz="35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;</a:t>
            </a:r>
            <a:endParaRPr lang="ru-RU" sz="3500" dirty="0" smtClean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lvl="0">
              <a:buClr>
                <a:srgbClr val="A53010"/>
              </a:buClr>
            </a:pPr>
            <a:r>
              <a:rPr lang="ru-RU" sz="35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вывод часто не соответствует тезису.</a:t>
            </a:r>
          </a:p>
          <a:p>
            <a:endParaRPr lang="ru-RU" sz="3200" dirty="0" smtClean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582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3155" y="333829"/>
            <a:ext cx="8915400" cy="3777622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«Смысл данного фрагмента, я понимаю так: «Потому, что силой музыки композитор «славил вечную жизнь и все живое на Земле»; </a:t>
            </a:r>
            <a:endParaRPr lang="ru-RU" sz="2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Дорога уходит в даль – объясняет художник, - это пейзаж. Я ценю в себе манеру общения, свой характер»; </a:t>
            </a:r>
            <a:endParaRPr lang="ru-RU" sz="2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Одни художники пишут по настроению, а другие художники пишут сразу то, что им нравится. Хлудов писал картины, которые заставляли его радоваться»; </a:t>
            </a:r>
            <a:endParaRPr lang="ru-RU" sz="2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Жизненные ценности – это то, что нужно ценить в своей жизни. В тексте говорится о том, что </a:t>
            </a:r>
            <a:r>
              <a:rPr lang="ru-RU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молодеж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ни чего ни ценит в жизни, у нее нет сложностей в жизни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9412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982" y="0"/>
            <a:ext cx="8911687" cy="128089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ВЫВОДЫ: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7383" y="640445"/>
            <a:ext cx="8915400" cy="592001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Выпускники основной школы в целом справились с заданиями, проверяющими основные предметные умения по русскому языку лучше, чем в 2018 году: 96,82% учащихся преодолели минимальный порог в 14 баллов.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2120  увеличилось количество учеников, получивших за экзамен «4» и «5», что составило  57,21% 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Несмотря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на увеличение количества сдающих экзамен обучающихся, не справились с экзаменом 3,15 % выпускников (907 учащихся), что меньше на 0,87% (1115 человек), чем в 2018 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году</a:t>
            </a:r>
          </a:p>
          <a:p>
            <a:pPr algn="just">
              <a:lnSpc>
                <a:spcPct val="115000"/>
              </a:lnSpc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2019 году выпускники основной школы написали сжатое изложение значительно лучше, чем в 2018 году.  По всем критериям  изложения произошло значительное повышение: по 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ИК1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– на 1,18%; по ИК2 – на 35,75%; по ИК3 – на 56,46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%.</a:t>
            </a:r>
          </a:p>
          <a:p>
            <a:pPr algn="just">
              <a:lnSpc>
                <a:spcPct val="115000"/>
              </a:lnSpc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сочинения в этом году по всем критериям изменились. По критерию СК1 произошло повышение результата на 24,39%; по критерию СК2 –на 20,36%; по критерию СК3 – на 25,13%; по критерию СК4 – на 6,78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%.</a:t>
            </a:r>
          </a:p>
          <a:p>
            <a:pPr algn="just">
              <a:lnSpc>
                <a:spcPct val="115000"/>
              </a:lnSpc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группы участников, сдавших экзамен на «2» и «3», плохо сформированы умения, необходимые для работы со смыслом текста. </a:t>
            </a:r>
            <a:endParaRPr lang="ru-RU" sz="29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Как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и в предыдущие годы, выпускники показали низкие результаты в области практической грамотности: они испытывают трудности, применяя орфографические, пунктуационные и грамматические нормы в письменной речи. Самый низкий процент по критерию ГК1 (орфографическая грамотность), ГК2 (пунктуационная грамотность) и ГК3 (грамматическая норма).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8965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2067" y="159653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1554" y="1001484"/>
            <a:ext cx="9965646" cy="5617029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подготовке к изложению учителям необходимо обучать школьников всем способам компрессии текста, а не только приему «исключение», так как максимальный балл выставляется не просто за применение одного конкретного приема сжатия на протяжении всего текста, а за применение способа сжатия, адекватного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данному тексту. При компрессии текста прямую речь нужно переводить в косвенную или исключать из текста, если она не выполняет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текстообразующую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функцию.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школах увеличить количество письменных работ, связанных 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аудированием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 как школьники очень плохо воспринимают тексты на слух. При использовании печатных текстов изложений с различных сайтов на этапе подготовки учащихся необходимо обязательно соотносить печатные варианты текстов 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аудиотекстами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сайта ФИПИ, чтобы избежать серьезных расхождений и научить школьников не воспроизводить «заученный» текст, а слушать его во время экзамена.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5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153" y="310211"/>
            <a:ext cx="9621220" cy="128089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Динамика результатов ОГЭ по русскому языку за 3 года</a:t>
            </a:r>
            <a:endParaRPr lang="ru-RU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35810"/>
              </p:ext>
            </p:extLst>
          </p:nvPr>
        </p:nvGraphicFramePr>
        <p:xfrm>
          <a:off x="607476" y="1591101"/>
          <a:ext cx="10672690" cy="510939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076406"/>
                <a:gridCol w="1432366"/>
                <a:gridCol w="1432366"/>
                <a:gridCol w="1432366"/>
                <a:gridCol w="1432366"/>
                <a:gridCol w="1433410"/>
                <a:gridCol w="1433410"/>
              </a:tblGrid>
              <a:tr h="7620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2017 г.</a:t>
                      </a:r>
                      <a:endParaRPr lang="ru-RU" sz="2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2018 г.</a:t>
                      </a:r>
                      <a:endParaRPr lang="ru-RU" sz="2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2019 г.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4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чел.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чел.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чел.</a:t>
                      </a:r>
                      <a:endParaRPr lang="ru-RU" sz="2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</a:rPr>
                        <a:t>Получили «2»</a:t>
                      </a:r>
                      <a:endParaRPr lang="ru-RU" sz="2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3,18%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1115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4,02%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907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3,15%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Получили «3»</a:t>
                      </a:r>
                      <a:endParaRPr lang="ru-RU" sz="2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9418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36,31%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12754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45,94%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11533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40,11%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Получили «4»</a:t>
                      </a:r>
                      <a:endParaRPr lang="ru-RU" sz="2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9814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37,84%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10474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37,72%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10978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38,18%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Получили «5»</a:t>
                      </a:r>
                      <a:endParaRPr lang="ru-RU" sz="2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5880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22,67%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3422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12,32%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5338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18,56%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0" y="2772898"/>
            <a:ext cx="200759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6070" y="333828"/>
            <a:ext cx="8915400" cy="652417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подготовке к сочинению необходимо прежде всего выстроить систему работы на понимание смысла текста. Необходимо учить школьников: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понимать значения слов с опорой на контекст, значения морфем и т.п.;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различать главную и второстепенную информацию, устанавливать элементы смысла, которые формально не выражены;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обобщать разрозненную информацию;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интерпретировать информацию;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переформулировать или преобразовывать высказывание в соответствии с коммуникативной задачей;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аргументировать свое высказывание, используя прочитанный текст, делать выводы; – работать со смысловой цельностью и речевой связностью текста (например, обращать внимание учеников на то, что отсутствие в начале сочинения ссылок на автора текста, тезиса или цитаты, относительно которых строится текст (15.1 и 15.2), приводит к нарушению смысловой цельности текста);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выходить за рамки шаблонов при построении текста;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выделять и связывать между собой цельные смысловые фрагменты внутри текста, правильно обозначать их (использовать красную строку для выделения абзацев).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755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6070" y="377371"/>
            <a:ext cx="8915400" cy="689428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 необходимо обратить внимание на то, что формулировки заданий могут меняться, поэтому необходимо давать школьникам задание с разными формулировками: например, не найти какое-то готовое определенное языковое явление, а представить разные явления и выбрать, какое явление представлено в тексте. 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обратить внимание на раздел «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Морфемика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 больше работать со значением морфем, а не только осваивать их нормативное написание. 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работу нахождение грамматической основы в предложениях с составными сказуемыми и односоставных предложениях. 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работу словари, чтобы обогатить словарный запас школьника. 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с понятиями, предлагаемыми в сочинении 15.3, привлекать учителей обществознания.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30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9618" y="95533"/>
            <a:ext cx="9266379" cy="656457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ru-RU" sz="4600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2019 году </a:t>
            </a:r>
            <a:r>
              <a:rPr lang="ru-RU" sz="4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средний </a:t>
            </a:r>
            <a:r>
              <a:rPr lang="ru-RU" sz="4600" dirty="0">
                <a:latin typeface="Times New Roman" panose="02020603050405020304" pitchFamily="18" charset="0"/>
                <a:ea typeface="Calibri" panose="020F0502020204030204" pitchFamily="34" charset="0"/>
              </a:rPr>
              <a:t>балл ОГЭ по русскому языку в Красноярском крае по пятибалльной шкале повысился  и составил  </a:t>
            </a:r>
            <a:r>
              <a:rPr lang="ru-RU" sz="4600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3,72 </a:t>
            </a:r>
            <a:r>
              <a:rPr lang="ru-RU" sz="46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баллов</a:t>
            </a:r>
            <a:r>
              <a:rPr lang="ru-RU" sz="4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4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46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В 2018 году </a:t>
            </a:r>
            <a:r>
              <a:rPr lang="ru-RU" sz="4600" dirty="0">
                <a:latin typeface="Times New Roman" panose="02020603050405020304" pitchFamily="18" charset="0"/>
                <a:ea typeface="Calibri" panose="020F0502020204030204" pitchFamily="34" charset="0"/>
              </a:rPr>
              <a:t>средний балл ОГЭ по русскому языку в регионе по пятибалльной шкале составлял </a:t>
            </a:r>
            <a:r>
              <a:rPr lang="ru-RU" sz="46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3,58 баллов</a:t>
            </a:r>
            <a:r>
              <a:rPr lang="ru-RU" sz="4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4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4600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46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2017 году </a:t>
            </a:r>
            <a:r>
              <a:rPr lang="ru-RU" sz="4600" dirty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46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3,80.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2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691468"/>
              </p:ext>
            </p:extLst>
          </p:nvPr>
        </p:nvGraphicFramePr>
        <p:xfrm>
          <a:off x="163774" y="477672"/>
          <a:ext cx="11859904" cy="6080532"/>
        </p:xfrm>
        <a:graphic>
          <a:graphicData uri="http://schemas.openxmlformats.org/drawingml/2006/table">
            <a:tbl>
              <a:tblPr firstRow="1" firstCol="1" bandRow="1"/>
              <a:tblGrid>
                <a:gridCol w="2716678"/>
                <a:gridCol w="1860887"/>
                <a:gridCol w="2529506"/>
                <a:gridCol w="2529506"/>
                <a:gridCol w="2223327"/>
              </a:tblGrid>
              <a:tr h="1319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% к общему числу участников ОГЭ по предмету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6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Участников, набравших баллов ниже минимального значения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9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Участников, получивших «4» и «5»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13 896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57,21%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2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31488"/>
              </p:ext>
            </p:extLst>
          </p:nvPr>
        </p:nvGraphicFramePr>
        <p:xfrm>
          <a:off x="395787" y="136477"/>
          <a:ext cx="11477765" cy="6466641"/>
        </p:xfrm>
        <a:graphic>
          <a:graphicData uri="http://schemas.openxmlformats.org/drawingml/2006/table">
            <a:tbl>
              <a:tblPr/>
              <a:tblGrid>
                <a:gridCol w="2462501"/>
                <a:gridCol w="1001696"/>
                <a:gridCol w="1001696"/>
                <a:gridCol w="1001696"/>
                <a:gridCol w="1001696"/>
                <a:gridCol w="1001696"/>
                <a:gridCol w="1001696"/>
                <a:gridCol w="1001696"/>
                <a:gridCol w="1001696"/>
                <a:gridCol w="1001696"/>
              </a:tblGrid>
              <a:tr h="126924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Название_МО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Ср.Балл.5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Ср.Балл.100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 с 39 баллами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Красноярский край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29210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3,72148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27,392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907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11533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10978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Красноярск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9859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3,85201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28,6564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3494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9444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Железнодорожный и Центральный районы г.Красноярска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1461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3,95414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29,4846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6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 район г. Красноярска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1117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1104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3,846014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28,45652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6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 район г. Красноярска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1436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1429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3,73618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27,6179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6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район г. Красноярска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1420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1412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3,94405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29,6289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6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Свердловский район г. Красноярска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1254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1246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3,829856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28,80979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6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 район г. Красноярска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3207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3,827253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28,32273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1288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8448" marR="8448" marT="84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2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594" y="0"/>
            <a:ext cx="10931406" cy="1280890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Перечень ОО, продемонстрировавших </a:t>
            </a:r>
            <a:r>
              <a:rPr lang="ru-RU" sz="1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наиболее высокие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ОГЭ по русскому языку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113955"/>
              </p:ext>
            </p:extLst>
          </p:nvPr>
        </p:nvGraphicFramePr>
        <p:xfrm>
          <a:off x="586854" y="313900"/>
          <a:ext cx="10849971" cy="6545874"/>
        </p:xfrm>
        <a:graphic>
          <a:graphicData uri="http://schemas.openxmlformats.org/drawingml/2006/table">
            <a:tbl>
              <a:tblPr firstRow="1" firstCol="1" bandRow="1"/>
              <a:tblGrid>
                <a:gridCol w="518615"/>
                <a:gridCol w="5512695"/>
                <a:gridCol w="1508358"/>
                <a:gridCol w="1507294"/>
                <a:gridCol w="1803009"/>
              </a:tblGrid>
              <a:tr h="2456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2»,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4» и «5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3», «4» и «5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9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КГБОУ "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Железногорская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общеобразовательная школа № 1", (Краевые учреждения)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9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  <a:tabLst>
                          <a:tab pos="-428625" algn="l"/>
                        </a:tabLs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Гимназия № 2 г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Красноярск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(Железнодорожный и Центральный районы г. Красноярска)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96,59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  <a:tabLst>
                          <a:tab pos="-428625" algn="l"/>
                        </a:tabLs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"Гимназия № 1" г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Канска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(г. Канск)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96,30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  <a:tabLst>
                          <a:tab pos="-428625" algn="l"/>
                        </a:tabLs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КГБОУ ОШИ Красноярская МЖГИ, (Краевые учреждения)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95,56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  <a:tabLst>
                          <a:tab pos="-428625" algn="l"/>
                        </a:tabLs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Гимназия №48, (г. Норильск)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95,56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КГАОУ "Школа космонавтики", (Краевые учреждения)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93,98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школа-интернат №1, (Октябрьский р-н г. Красноярска)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93,75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Лицей №103 г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Железногорск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(г. Железногорск)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92,78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МАОУГимназия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№ 4 г. Норильска, (г. Норильск)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91,23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КГБОУ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Канский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МКК, (Краевые учреждения)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90,91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Лицей №102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г.Железногорск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, (г. Железногорск)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90,28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КГБОУ Минусинский кадетский корпус, (Краевые учреждения)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Ачинская Мариинская гимназия, (г. Ачинск)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89,58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Гимназия №91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г.Железногорск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(г. Железногорск)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89,47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гимназия №4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г.Канска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(г. Канск)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88,75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КГБОУ Красноярский КК, (Краевые учреждения)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88,46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Лицей №7, (Железнодорожный и Центральный районы г. Красноярска)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87,83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"Гимназия №164", (г. Зеленогорск)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87,76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1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Гимназия № 3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г.Красноярск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(Октябрьский р-н г. Красноярска)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1,61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87,10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98,39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9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СОШ №10 г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Красноярск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(Железнодорожный и Центральный районы г. Красноярска)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86,25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21044" marR="2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672" y="0"/>
            <a:ext cx="11100328" cy="504967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Перечень ОО, продемонстрировавших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наиболее низкие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ОГЭ по русскому языку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553170"/>
              </p:ext>
            </p:extLst>
          </p:nvPr>
        </p:nvGraphicFramePr>
        <p:xfrm>
          <a:off x="791420" y="504967"/>
          <a:ext cx="10740938" cy="6230112"/>
        </p:xfrm>
        <a:graphic>
          <a:graphicData uri="http://schemas.openxmlformats.org/drawingml/2006/table">
            <a:tbl>
              <a:tblPr firstRow="1" firstCol="1" bandRow="1"/>
              <a:tblGrid>
                <a:gridCol w="600229"/>
                <a:gridCol w="5370469"/>
                <a:gridCol w="1493201"/>
                <a:gridCol w="1492148"/>
                <a:gridCol w="1784891"/>
              </a:tblGrid>
              <a:tr h="18009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отметку «2»,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«4» и «5»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(качество обучения),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 и «5»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обученности),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О(С)ОШ №14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г.Минусинск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(г. Минусинск)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4,76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  <a:tabLst>
                          <a:tab pos="-428625" algn="l"/>
                        </a:tabLs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Новотроицкая СОШ №12, (Минусинский район)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42,86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14,29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  <a:tabLst>
                          <a:tab pos="-428625" algn="l"/>
                        </a:tabLs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Дрокинская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 имени декабриста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М.М.Спиридова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Емельяновский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39,29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17,86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60,71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  <a:tabLst>
                          <a:tab pos="-428625" algn="l"/>
                        </a:tabLs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Носковская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СШ-И, (Таймырский Долгано-Ненецкий район)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16,67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  <a:tabLst>
                          <a:tab pos="-428625" algn="l"/>
                        </a:tabLs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"Тюхтетская СШ №2", (Тюхтетский район)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30,77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30,77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69,23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"ОШ № 19" г. Ачинск, (г. Ачинск)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Говорковская школа, (Богучанский район)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Прихолмская СОШ №4, (Минусинский район)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27,27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40,91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72,73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Хатангская СОШИ, (Таймырский Долгано-Ненецкий район)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26,92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23,08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73,08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"ОШ №10" г. Ачинск, (г. Ачинск)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1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Большекосульская СОШ, (Боготольский район)</a:t>
                      </a:r>
                    </a:p>
                  </a:txBody>
                  <a:tcPr marL="30908" marR="30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22,22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27,78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77,78</a:t>
                      </a:r>
                    </a:p>
                  </a:txBody>
                  <a:tcPr marL="30908" marR="30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61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2889" y="-150125"/>
            <a:ext cx="10180779" cy="1905000"/>
          </a:xfrm>
        </p:spPr>
        <p:txBody>
          <a:bodyPr>
            <a:normAutofit fontScale="90000"/>
          </a:bodyPr>
          <a:lstStyle/>
          <a:p>
            <a:r>
              <a:rPr lang="ru-RU" sz="4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учше </a:t>
            </a:r>
            <a:r>
              <a:rPr lang="ru-RU" sz="4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ученики справились со следующими заданиями базовой тестовой части: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853" y="802375"/>
            <a:ext cx="11313995" cy="3777622"/>
          </a:xfrm>
        </p:spPr>
        <p:txBody>
          <a:bodyPr>
            <a:noAutofit/>
          </a:bodyPr>
          <a:lstStyle/>
          <a:p>
            <a:pPr marL="457200" algn="just">
              <a:lnSpc>
                <a:spcPct val="115000"/>
              </a:lnSpc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«Словосочетание» - 89,19%;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 как речевое произведение. Смысловая и композиционная целостность текста. Анализ текста» - 86,36%;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– «Правописание приставок. Слитное, дефисное, раздельное написание» - 85,74%;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– «Синтаксический анализ сложного предложения» - 82,00%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– «Правописание суффиксов различных частей речи (кроме -Н-/-НН-).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Правописание -Н- и -НН- в различных частях речи. Правописание личных окончаний глаголов и суффиксов причастий настоящего времени»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- 80,58%.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263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4192</TotalTime>
  <Words>3344</Words>
  <Application>Microsoft Office PowerPoint</Application>
  <PresentationFormat>Широкоэкранный</PresentationFormat>
  <Paragraphs>457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MS Mincho</vt:lpstr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Анализ работы комиссии   по русскому языку  при проведении  ГИА в формате ОГЭ </vt:lpstr>
      <vt:lpstr>Сведения о количестве проверенных комиссией работ </vt:lpstr>
      <vt:lpstr>Динамика результатов ОГЭ по русскому языку за 3 года</vt:lpstr>
      <vt:lpstr>Презентация PowerPoint</vt:lpstr>
      <vt:lpstr>Презентация PowerPoint</vt:lpstr>
      <vt:lpstr>Презентация PowerPoint</vt:lpstr>
      <vt:lpstr>Перечень ОО, продемонстрировавших наиболее высокие результаты ОГЭ по русскому языку</vt:lpstr>
      <vt:lpstr>Перечень ОО, продемонстрировавших наиболее низкие результаты ОГЭ по русскому языку</vt:lpstr>
      <vt:lpstr>Лучше всего ученики справились со следующими заданиями базовой тестовой части: </vt:lpstr>
      <vt:lpstr>Проблемными для выполнения оказались  задания: </vt:lpstr>
      <vt:lpstr>При выполнении заданий высокого уровня сложности не вызвали затруднений задания: </vt:lpstr>
      <vt:lpstr>Хуже всего выполнены: </vt:lpstr>
      <vt:lpstr>Апелляции </vt:lpstr>
      <vt:lpstr>По критерию ИК1 (передача основного содержания текста с сохранением всех микротем) </vt:lpstr>
      <vt:lpstr>По критерию ИК2 (умение использовать компрессию информации) </vt:lpstr>
      <vt:lpstr>По критерию ИК3 (логика построения текста и изложения информации) </vt:lpstr>
      <vt:lpstr>К заданию 15.1. на лингвистическую тему в 2019 году приступило минимальное количество обучающихся. Данный вид сочинения традиционно является сложным.  Ошибки в сочинении 15.1. были связаны со следующим: </vt:lpstr>
      <vt:lpstr>В сочинении 15.2., связанном с пониманием фрагмента текста, экспертами были отмечены ошибки, связанные с приведением примеров-иллюстраций, не соответствующих содержанию фрагмента </vt:lpstr>
      <vt:lpstr>В сочинении 15.3. (вариант 20565), где  было необходимо раскрыть понятие «настоящее искусство», учащиеся нередко давали определение, не соотносящееся с этим понятием: </vt:lpstr>
      <vt:lpstr>Кроме того, некоторые ученики давали «общие» определения понятий, которые можно было соотнести с многими другими («общение», «работа», «эмоции» и др.): </vt:lpstr>
      <vt:lpstr>Презентация PowerPoint</vt:lpstr>
      <vt:lpstr>По критерию СК2 (аргументация, соответствующая фрагменту текста) сложность представляют задания 15.1 и 15.2. </vt:lpstr>
      <vt:lpstr>Наиболее успешно с данным заданием справляются те школьники, которые пишут сочинение по заданию 15.3, так как могут использовать для аргументации не только исходный текст, но и другие прочитанные тексты, и примеры из жизненного  опыта. </vt:lpstr>
      <vt:lpstr>Часто из-за отсутствия жизненного опыта примеры бывают примитивными, но, на взгляд учащихся, убедительными (вариант 27775): </vt:lpstr>
      <vt:lpstr>Некоторые аргументы совсем не соотносятся с содержанием текста: </vt:lpstr>
      <vt:lpstr>По критерию СК3:</vt:lpstr>
      <vt:lpstr>Презентация PowerPoint</vt:lpstr>
      <vt:lpstr>ВЫВОДЫ: </vt:lpstr>
      <vt:lpstr>РЕКОМЕНДАЦИИ: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комиссии   по русскому языку  при проведении  ГИА в формате ОГЭ </dc:title>
  <dc:creator>user</dc:creator>
  <cp:lastModifiedBy>user</cp:lastModifiedBy>
  <cp:revision>19</cp:revision>
  <dcterms:created xsi:type="dcterms:W3CDTF">2019-08-22T08:32:27Z</dcterms:created>
  <dcterms:modified xsi:type="dcterms:W3CDTF">2019-08-25T23:43:36Z</dcterms:modified>
</cp:coreProperties>
</file>