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778" r:id="rId2"/>
    <p:sldId id="837" r:id="rId3"/>
    <p:sldId id="838" r:id="rId4"/>
    <p:sldId id="839" r:id="rId5"/>
    <p:sldId id="840" r:id="rId6"/>
    <p:sldId id="841" r:id="rId7"/>
    <p:sldId id="842" r:id="rId8"/>
    <p:sldId id="843" r:id="rId9"/>
    <p:sldId id="844" r:id="rId10"/>
    <p:sldId id="846" r:id="rId11"/>
    <p:sldId id="849" r:id="rId12"/>
    <p:sldId id="847" r:id="rId13"/>
    <p:sldId id="855" r:id="rId14"/>
    <p:sldId id="852" r:id="rId15"/>
    <p:sldId id="853" r:id="rId16"/>
    <p:sldId id="845" r:id="rId17"/>
    <p:sldId id="796" r:id="rId18"/>
    <p:sldId id="823" r:id="rId19"/>
    <p:sldId id="833" r:id="rId20"/>
    <p:sldId id="815" r:id="rId21"/>
    <p:sldId id="816" r:id="rId22"/>
    <p:sldId id="814" r:id="rId23"/>
    <p:sldId id="851" r:id="rId24"/>
    <p:sldId id="807" r:id="rId25"/>
    <p:sldId id="819" r:id="rId26"/>
    <p:sldId id="811" r:id="rId27"/>
    <p:sldId id="813" r:id="rId28"/>
    <p:sldId id="817" r:id="rId29"/>
    <p:sldId id="818" r:id="rId30"/>
    <p:sldId id="825" r:id="rId31"/>
    <p:sldId id="787" r:id="rId32"/>
    <p:sldId id="834" r:id="rId33"/>
    <p:sldId id="835" r:id="rId34"/>
    <p:sldId id="829" r:id="rId35"/>
    <p:sldId id="788" r:id="rId36"/>
    <p:sldId id="810" r:id="rId37"/>
    <p:sldId id="805" r:id="rId38"/>
    <p:sldId id="806" r:id="rId39"/>
    <p:sldId id="836" r:id="rId40"/>
    <p:sldId id="804" r:id="rId41"/>
    <p:sldId id="830" r:id="rId42"/>
    <p:sldId id="856" r:id="rId43"/>
    <p:sldId id="794" r:id="rId44"/>
    <p:sldId id="854" r:id="rId45"/>
  </p:sldIdLst>
  <p:sldSz cx="11880850" cy="7164388"/>
  <p:notesSz cx="6797675" cy="9928225"/>
  <p:defaultTextStyle>
    <a:defPPr>
      <a:defRPr lang="ru-RU"/>
    </a:defPPr>
    <a:lvl1pPr marL="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84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569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853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137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422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706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99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275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EEA93E-411F-45A5-8EF8-62F0E8D0DA98}">
          <p14:sldIdLst>
            <p14:sldId id="778"/>
            <p14:sldId id="837"/>
            <p14:sldId id="838"/>
            <p14:sldId id="839"/>
            <p14:sldId id="840"/>
            <p14:sldId id="841"/>
            <p14:sldId id="842"/>
            <p14:sldId id="843"/>
            <p14:sldId id="844"/>
            <p14:sldId id="846"/>
            <p14:sldId id="849"/>
            <p14:sldId id="847"/>
            <p14:sldId id="855"/>
            <p14:sldId id="852"/>
            <p14:sldId id="853"/>
            <p14:sldId id="845"/>
            <p14:sldId id="796"/>
            <p14:sldId id="823"/>
            <p14:sldId id="833"/>
            <p14:sldId id="815"/>
            <p14:sldId id="816"/>
            <p14:sldId id="814"/>
            <p14:sldId id="851"/>
            <p14:sldId id="807"/>
            <p14:sldId id="819"/>
            <p14:sldId id="811"/>
            <p14:sldId id="813"/>
            <p14:sldId id="817"/>
            <p14:sldId id="818"/>
            <p14:sldId id="825"/>
            <p14:sldId id="787"/>
            <p14:sldId id="834"/>
            <p14:sldId id="835"/>
            <p14:sldId id="829"/>
            <p14:sldId id="788"/>
            <p14:sldId id="810"/>
            <p14:sldId id="805"/>
            <p14:sldId id="806"/>
            <p14:sldId id="836"/>
            <p14:sldId id="804"/>
            <p14:sldId id="830"/>
            <p14:sldId id="856"/>
            <p14:sldId id="794"/>
            <p14:sldId id="85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257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09" autoAdjust="0"/>
    <p:restoredTop sz="94058" autoAdjust="0"/>
  </p:normalViewPr>
  <p:slideViewPr>
    <p:cSldViewPr>
      <p:cViewPr>
        <p:scale>
          <a:sx n="73" d="100"/>
          <a:sy n="73" d="100"/>
        </p:scale>
        <p:origin x="-246" y="90"/>
      </p:cViewPr>
      <p:guideLst>
        <p:guide orient="horz" pos="2257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08" y="-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ACA11-D088-4720-BEFE-4A6364BA9B5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EC22AF-C0CD-4231-8144-15FD29F61AA2}">
      <dgm:prSet phldrT="[Текст]"/>
      <dgm:spPr/>
      <dgm:t>
        <a:bodyPr/>
        <a:lstStyle/>
        <a:p>
          <a:r>
            <a:rPr lang="ru-RU" dirty="0" smtClean="0"/>
            <a:t>Разработка материалов</a:t>
          </a:r>
          <a:endParaRPr lang="ru-RU" dirty="0"/>
        </a:p>
      </dgm:t>
    </dgm:pt>
    <dgm:pt modelId="{B2C326C7-046B-43D2-9CF7-30D229F7BD43}" type="parTrans" cxnId="{1247B73B-2B09-4D58-8A79-1AE4CB7F54B2}">
      <dgm:prSet/>
      <dgm:spPr/>
      <dgm:t>
        <a:bodyPr/>
        <a:lstStyle/>
        <a:p>
          <a:endParaRPr lang="ru-RU"/>
        </a:p>
      </dgm:t>
    </dgm:pt>
    <dgm:pt modelId="{B982F513-9214-4F2A-8236-1ED9C3DCDA9F}" type="sibTrans" cxnId="{1247B73B-2B09-4D58-8A79-1AE4CB7F54B2}">
      <dgm:prSet/>
      <dgm:spPr/>
      <dgm:t>
        <a:bodyPr/>
        <a:lstStyle/>
        <a:p>
          <a:endParaRPr lang="ru-RU"/>
        </a:p>
      </dgm:t>
    </dgm:pt>
    <dgm:pt modelId="{27170B0E-4B5C-428E-96C1-92A308194071}">
      <dgm:prSet phldrT="[Текст]"/>
      <dgm:spPr/>
      <dgm:t>
        <a:bodyPr/>
        <a:lstStyle/>
        <a:p>
          <a:r>
            <a:rPr lang="ru-RU" dirty="0" smtClean="0"/>
            <a:t>Период реализации: 2019-2020 </a:t>
          </a:r>
          <a:r>
            <a:rPr lang="ru-RU" dirty="0" err="1" smtClean="0"/>
            <a:t>гг</a:t>
          </a:r>
          <a:r>
            <a:rPr lang="en-US" dirty="0" smtClean="0"/>
            <a:t>.</a:t>
          </a:r>
          <a:endParaRPr lang="ru-RU" dirty="0"/>
        </a:p>
      </dgm:t>
    </dgm:pt>
    <dgm:pt modelId="{415BA588-A92D-4EAF-BFE4-4D9E3C07C4D0}" type="parTrans" cxnId="{8A160D88-FF15-4ECB-9DBD-371D8C28A530}">
      <dgm:prSet/>
      <dgm:spPr/>
      <dgm:t>
        <a:bodyPr/>
        <a:lstStyle/>
        <a:p>
          <a:endParaRPr lang="ru-RU"/>
        </a:p>
      </dgm:t>
    </dgm:pt>
    <dgm:pt modelId="{111E4EB4-30A4-4B1A-88A5-FF51E2140A83}" type="sibTrans" cxnId="{8A160D88-FF15-4ECB-9DBD-371D8C28A530}">
      <dgm:prSet/>
      <dgm:spPr/>
      <dgm:t>
        <a:bodyPr/>
        <a:lstStyle/>
        <a:p>
          <a:endParaRPr lang="ru-RU"/>
        </a:p>
      </dgm:t>
    </dgm:pt>
    <dgm:pt modelId="{43126077-B624-4DC4-8497-0CB82E8191EB}">
      <dgm:prSet phldrT="[Текст]"/>
      <dgm:spPr/>
      <dgm:t>
        <a:bodyPr/>
        <a:lstStyle/>
        <a:p>
          <a:r>
            <a:rPr lang="ru-RU" dirty="0" smtClean="0"/>
            <a:t>Апробация</a:t>
          </a:r>
          <a:endParaRPr lang="ru-RU" dirty="0"/>
        </a:p>
      </dgm:t>
    </dgm:pt>
    <dgm:pt modelId="{155FE7B8-AEF4-4A7F-9E0A-D0786658EECE}" type="parTrans" cxnId="{D038F197-F2CE-4BC0-8C8D-99F768373D6E}">
      <dgm:prSet/>
      <dgm:spPr/>
      <dgm:t>
        <a:bodyPr/>
        <a:lstStyle/>
        <a:p>
          <a:endParaRPr lang="ru-RU"/>
        </a:p>
      </dgm:t>
    </dgm:pt>
    <dgm:pt modelId="{750F336E-C17B-43D3-AD7D-B2D60E38D564}" type="sibTrans" cxnId="{D038F197-F2CE-4BC0-8C8D-99F768373D6E}">
      <dgm:prSet/>
      <dgm:spPr/>
      <dgm:t>
        <a:bodyPr/>
        <a:lstStyle/>
        <a:p>
          <a:endParaRPr lang="ru-RU"/>
        </a:p>
      </dgm:t>
    </dgm:pt>
    <dgm:pt modelId="{F452D19B-5228-498A-8799-3E896E52C19D}">
      <dgm:prSet phldrT="[Текст]"/>
      <dgm:spPr/>
      <dgm:t>
        <a:bodyPr/>
        <a:lstStyle/>
        <a:p>
          <a:r>
            <a:rPr lang="ru-RU" dirty="0" smtClean="0"/>
            <a:t>Масштабный мониторинг</a:t>
          </a:r>
          <a:endParaRPr lang="ru-RU" dirty="0"/>
        </a:p>
      </dgm:t>
    </dgm:pt>
    <dgm:pt modelId="{33662D11-E16C-4520-A49B-98A96404046C}" type="parTrans" cxnId="{93A0C490-A2E4-4D0A-84C8-C83F4EDD0654}">
      <dgm:prSet/>
      <dgm:spPr/>
      <dgm:t>
        <a:bodyPr/>
        <a:lstStyle/>
        <a:p>
          <a:endParaRPr lang="ru-RU"/>
        </a:p>
      </dgm:t>
    </dgm:pt>
    <dgm:pt modelId="{30653FD5-57CF-4C3D-A5CF-8E3D65D06E7B}" type="sibTrans" cxnId="{93A0C490-A2E4-4D0A-84C8-C83F4EDD0654}">
      <dgm:prSet/>
      <dgm:spPr/>
      <dgm:t>
        <a:bodyPr/>
        <a:lstStyle/>
        <a:p>
          <a:endParaRPr lang="ru-RU"/>
        </a:p>
      </dgm:t>
    </dgm:pt>
    <dgm:pt modelId="{07A1F9C6-CFA1-4E10-A8DC-82C7E313F846}">
      <dgm:prSet phldrT="[Текст]" custT="1"/>
      <dgm:spPr/>
      <dgm:t>
        <a:bodyPr/>
        <a:lstStyle/>
        <a:p>
          <a:r>
            <a:rPr lang="ru-RU" sz="2000" dirty="0" smtClean="0"/>
            <a:t>Период реализации: 2020-2023 гг.</a:t>
          </a:r>
          <a:endParaRPr lang="ru-RU" sz="2000" dirty="0"/>
        </a:p>
      </dgm:t>
    </dgm:pt>
    <dgm:pt modelId="{E2276C21-C1BE-4C3B-B885-F40CE9778A0D}" type="parTrans" cxnId="{45910B47-20A3-4D0D-8368-556AA12F04B2}">
      <dgm:prSet/>
      <dgm:spPr/>
      <dgm:t>
        <a:bodyPr/>
        <a:lstStyle/>
        <a:p>
          <a:endParaRPr lang="ru-RU"/>
        </a:p>
      </dgm:t>
    </dgm:pt>
    <dgm:pt modelId="{7859F720-EF19-4D36-8B39-EE2D83BC84EB}" type="sibTrans" cxnId="{45910B47-20A3-4D0D-8368-556AA12F04B2}">
      <dgm:prSet/>
      <dgm:spPr/>
      <dgm:t>
        <a:bodyPr/>
        <a:lstStyle/>
        <a:p>
          <a:endParaRPr lang="ru-RU"/>
        </a:p>
      </dgm:t>
    </dgm:pt>
    <dgm:pt modelId="{60AAFDFB-2CF2-4011-9E9D-FEDB16F02354}">
      <dgm:prSet phldrT="[Текст]"/>
      <dgm:spPr/>
      <dgm:t>
        <a:bodyPr/>
        <a:lstStyle/>
        <a:p>
          <a:r>
            <a:rPr lang="ru-RU" dirty="0" smtClean="0"/>
            <a:t>Период реализации: 2019-2020 гг.</a:t>
          </a:r>
          <a:endParaRPr lang="ru-RU" dirty="0"/>
        </a:p>
      </dgm:t>
    </dgm:pt>
    <dgm:pt modelId="{06A11427-4034-472F-AC47-EE1C92671A78}" type="parTrans" cxnId="{07E0393F-80B4-427F-A458-E1ADCEBBD7B0}">
      <dgm:prSet/>
      <dgm:spPr/>
      <dgm:t>
        <a:bodyPr/>
        <a:lstStyle/>
        <a:p>
          <a:endParaRPr lang="ru-RU"/>
        </a:p>
      </dgm:t>
    </dgm:pt>
    <dgm:pt modelId="{7616B18D-CB5B-451F-9D24-A9F0E6186AAD}" type="sibTrans" cxnId="{07E0393F-80B4-427F-A458-E1ADCEBBD7B0}">
      <dgm:prSet/>
      <dgm:spPr/>
      <dgm:t>
        <a:bodyPr/>
        <a:lstStyle/>
        <a:p>
          <a:endParaRPr lang="ru-RU"/>
        </a:p>
      </dgm:t>
    </dgm:pt>
    <dgm:pt modelId="{6F6644B8-9B5D-4AF4-A5C7-C9DEC11A867B}" type="pres">
      <dgm:prSet presAssocID="{EC3ACA11-D088-4720-BEFE-4A6364BA9B5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A2DB5E6-5A35-4871-A16F-4B90D965F8BD}" type="pres">
      <dgm:prSet presAssocID="{54EC22AF-C0CD-4231-8144-15FD29F61AA2}" presName="composite" presStyleCnt="0"/>
      <dgm:spPr/>
    </dgm:pt>
    <dgm:pt modelId="{C149B290-E830-4C45-9703-32756887FA7E}" type="pres">
      <dgm:prSet presAssocID="{54EC22AF-C0CD-4231-8144-15FD29F61AA2}" presName="bentUpArrow1" presStyleLbl="alignImgPlace1" presStyleIdx="0" presStyleCnt="2" custScaleX="128897" custScaleY="134388" custLinFactNeighborX="38355" custLinFactNeighborY="18428"/>
      <dgm:spPr/>
    </dgm:pt>
    <dgm:pt modelId="{A2C0A104-DE74-402C-8921-B4AB2F81DAC7}" type="pres">
      <dgm:prSet presAssocID="{54EC22AF-C0CD-4231-8144-15FD29F61AA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D2870-34F1-4006-A29B-E62667B6BC57}" type="pres">
      <dgm:prSet presAssocID="{54EC22AF-C0CD-4231-8144-15FD29F61AA2}" presName="ChildText" presStyleLbl="revTx" presStyleIdx="0" presStyleCnt="3" custScaleX="324384" custLinFactX="15142" custLinFactNeighborX="100000" custLinFactNeighborY="-1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FBC2B-AFB7-4180-8015-F15B73FFE133}" type="pres">
      <dgm:prSet presAssocID="{B982F513-9214-4F2A-8236-1ED9C3DCDA9F}" presName="sibTrans" presStyleCnt="0"/>
      <dgm:spPr/>
    </dgm:pt>
    <dgm:pt modelId="{7ADC5170-8DD5-4EA7-982C-94F965F284A3}" type="pres">
      <dgm:prSet presAssocID="{43126077-B624-4DC4-8497-0CB82E8191EB}" presName="composite" presStyleCnt="0"/>
      <dgm:spPr/>
    </dgm:pt>
    <dgm:pt modelId="{7DCE16D0-926E-43D4-9AC7-66A8AB97D1BA}" type="pres">
      <dgm:prSet presAssocID="{43126077-B624-4DC4-8497-0CB82E8191EB}" presName="bentUpArrow1" presStyleLbl="alignImgPlace1" presStyleIdx="1" presStyleCnt="2" custScaleX="145222" custScaleY="124084" custLinFactNeighborX="35039" custLinFactNeighborY="16192"/>
      <dgm:spPr/>
    </dgm:pt>
    <dgm:pt modelId="{03360CB4-EE38-410A-96EB-4D359074A100}" type="pres">
      <dgm:prSet presAssocID="{43126077-B624-4DC4-8497-0CB82E8191E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80695-D8DD-4E97-94CC-F797171269E2}" type="pres">
      <dgm:prSet presAssocID="{43126077-B624-4DC4-8497-0CB82E8191EB}" presName="ChildText" presStyleLbl="revTx" presStyleIdx="1" presStyleCnt="3" custScaleX="296701" custLinFactNeighborX="99274" custLinFactNeighborY="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FD245-9CEF-48D1-89DA-DAB867FD7929}" type="pres">
      <dgm:prSet presAssocID="{750F336E-C17B-43D3-AD7D-B2D60E38D564}" presName="sibTrans" presStyleCnt="0"/>
      <dgm:spPr/>
    </dgm:pt>
    <dgm:pt modelId="{304671DA-6270-43D7-8D74-92F8E1473C13}" type="pres">
      <dgm:prSet presAssocID="{F452D19B-5228-498A-8799-3E896E52C19D}" presName="composite" presStyleCnt="0"/>
      <dgm:spPr/>
    </dgm:pt>
    <dgm:pt modelId="{600F0302-3CD3-4049-BAD1-903692872BB1}" type="pres">
      <dgm:prSet presAssocID="{F452D19B-5228-498A-8799-3E896E52C19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15E4F-3988-4215-8E64-B794D9CA7A7E}" type="pres">
      <dgm:prSet presAssocID="{F452D19B-5228-498A-8799-3E896E52C19D}" presName="FinalChildText" presStyleLbl="revTx" presStyleIdx="2" presStyleCnt="3" custScaleX="215397" custLinFactNeighborX="53777" custLinFactNeighborY="-18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47B73B-2B09-4D58-8A79-1AE4CB7F54B2}" srcId="{EC3ACA11-D088-4720-BEFE-4A6364BA9B52}" destId="{54EC22AF-C0CD-4231-8144-15FD29F61AA2}" srcOrd="0" destOrd="0" parTransId="{B2C326C7-046B-43D2-9CF7-30D229F7BD43}" sibTransId="{B982F513-9214-4F2A-8236-1ED9C3DCDA9F}"/>
    <dgm:cxn modelId="{3416472F-17EA-4ACF-98F9-E1CCFF84310F}" type="presOf" srcId="{27170B0E-4B5C-428E-96C1-92A308194071}" destId="{A4FD2870-34F1-4006-A29B-E62667B6BC57}" srcOrd="0" destOrd="0" presId="urn:microsoft.com/office/officeart/2005/8/layout/StepDownProcess"/>
    <dgm:cxn modelId="{28E6D6B4-72C9-473A-BF2A-D26061FB1D6C}" type="presOf" srcId="{07A1F9C6-CFA1-4E10-A8DC-82C7E313F846}" destId="{5EC15E4F-3988-4215-8E64-B794D9CA7A7E}" srcOrd="0" destOrd="0" presId="urn:microsoft.com/office/officeart/2005/8/layout/StepDownProcess"/>
    <dgm:cxn modelId="{F1BC80F0-4EAA-4B16-9528-71B9A09BD16E}" type="presOf" srcId="{EC3ACA11-D088-4720-BEFE-4A6364BA9B52}" destId="{6F6644B8-9B5D-4AF4-A5C7-C9DEC11A867B}" srcOrd="0" destOrd="0" presId="urn:microsoft.com/office/officeart/2005/8/layout/StepDownProcess"/>
    <dgm:cxn modelId="{07E0393F-80B4-427F-A458-E1ADCEBBD7B0}" srcId="{43126077-B624-4DC4-8497-0CB82E8191EB}" destId="{60AAFDFB-2CF2-4011-9E9D-FEDB16F02354}" srcOrd="0" destOrd="0" parTransId="{06A11427-4034-472F-AC47-EE1C92671A78}" sibTransId="{7616B18D-CB5B-451F-9D24-A9F0E6186AAD}"/>
    <dgm:cxn modelId="{BD8176DF-0C8F-49AA-A188-F0266158FE07}" type="presOf" srcId="{F452D19B-5228-498A-8799-3E896E52C19D}" destId="{600F0302-3CD3-4049-BAD1-903692872BB1}" srcOrd="0" destOrd="0" presId="urn:microsoft.com/office/officeart/2005/8/layout/StepDownProcess"/>
    <dgm:cxn modelId="{BFE9E536-4B8D-4CB6-BC9B-15711BD3155A}" type="presOf" srcId="{43126077-B624-4DC4-8497-0CB82E8191EB}" destId="{03360CB4-EE38-410A-96EB-4D359074A100}" srcOrd="0" destOrd="0" presId="urn:microsoft.com/office/officeart/2005/8/layout/StepDownProcess"/>
    <dgm:cxn modelId="{B16D3989-25AF-46AC-B926-F47F964E922F}" type="presOf" srcId="{54EC22AF-C0CD-4231-8144-15FD29F61AA2}" destId="{A2C0A104-DE74-402C-8921-B4AB2F81DAC7}" srcOrd="0" destOrd="0" presId="urn:microsoft.com/office/officeart/2005/8/layout/StepDownProcess"/>
    <dgm:cxn modelId="{D313BE04-0662-4409-9DA5-8642895B854A}" type="presOf" srcId="{60AAFDFB-2CF2-4011-9E9D-FEDB16F02354}" destId="{C0B80695-D8DD-4E97-94CC-F797171269E2}" srcOrd="0" destOrd="0" presId="urn:microsoft.com/office/officeart/2005/8/layout/StepDownProcess"/>
    <dgm:cxn modelId="{93A0C490-A2E4-4D0A-84C8-C83F4EDD0654}" srcId="{EC3ACA11-D088-4720-BEFE-4A6364BA9B52}" destId="{F452D19B-5228-498A-8799-3E896E52C19D}" srcOrd="2" destOrd="0" parTransId="{33662D11-E16C-4520-A49B-98A96404046C}" sibTransId="{30653FD5-57CF-4C3D-A5CF-8E3D65D06E7B}"/>
    <dgm:cxn modelId="{45910B47-20A3-4D0D-8368-556AA12F04B2}" srcId="{F452D19B-5228-498A-8799-3E896E52C19D}" destId="{07A1F9C6-CFA1-4E10-A8DC-82C7E313F846}" srcOrd="0" destOrd="0" parTransId="{E2276C21-C1BE-4C3B-B885-F40CE9778A0D}" sibTransId="{7859F720-EF19-4D36-8B39-EE2D83BC84EB}"/>
    <dgm:cxn modelId="{D038F197-F2CE-4BC0-8C8D-99F768373D6E}" srcId="{EC3ACA11-D088-4720-BEFE-4A6364BA9B52}" destId="{43126077-B624-4DC4-8497-0CB82E8191EB}" srcOrd="1" destOrd="0" parTransId="{155FE7B8-AEF4-4A7F-9E0A-D0786658EECE}" sibTransId="{750F336E-C17B-43D3-AD7D-B2D60E38D564}"/>
    <dgm:cxn modelId="{8A160D88-FF15-4ECB-9DBD-371D8C28A530}" srcId="{54EC22AF-C0CD-4231-8144-15FD29F61AA2}" destId="{27170B0E-4B5C-428E-96C1-92A308194071}" srcOrd="0" destOrd="0" parTransId="{415BA588-A92D-4EAF-BFE4-4D9E3C07C4D0}" sibTransId="{111E4EB4-30A4-4B1A-88A5-FF51E2140A83}"/>
    <dgm:cxn modelId="{25F4BE77-4BA4-4623-BCB7-D64B2724549C}" type="presParOf" srcId="{6F6644B8-9B5D-4AF4-A5C7-C9DEC11A867B}" destId="{1A2DB5E6-5A35-4871-A16F-4B90D965F8BD}" srcOrd="0" destOrd="0" presId="urn:microsoft.com/office/officeart/2005/8/layout/StepDownProcess"/>
    <dgm:cxn modelId="{472AAF51-F021-4BB4-8040-38AA8A80E63F}" type="presParOf" srcId="{1A2DB5E6-5A35-4871-A16F-4B90D965F8BD}" destId="{C149B290-E830-4C45-9703-32756887FA7E}" srcOrd="0" destOrd="0" presId="urn:microsoft.com/office/officeart/2005/8/layout/StepDownProcess"/>
    <dgm:cxn modelId="{A7C59796-F353-4696-8192-732218C8DD17}" type="presParOf" srcId="{1A2DB5E6-5A35-4871-A16F-4B90D965F8BD}" destId="{A2C0A104-DE74-402C-8921-B4AB2F81DAC7}" srcOrd="1" destOrd="0" presId="urn:microsoft.com/office/officeart/2005/8/layout/StepDownProcess"/>
    <dgm:cxn modelId="{7BC1092B-5A82-4C17-8267-44ADAC0F2186}" type="presParOf" srcId="{1A2DB5E6-5A35-4871-A16F-4B90D965F8BD}" destId="{A4FD2870-34F1-4006-A29B-E62667B6BC57}" srcOrd="2" destOrd="0" presId="urn:microsoft.com/office/officeart/2005/8/layout/StepDownProcess"/>
    <dgm:cxn modelId="{AC42861F-1AC6-40FC-AF32-588D31F57A8C}" type="presParOf" srcId="{6F6644B8-9B5D-4AF4-A5C7-C9DEC11A867B}" destId="{C8DFBC2B-AFB7-4180-8015-F15B73FFE133}" srcOrd="1" destOrd="0" presId="urn:microsoft.com/office/officeart/2005/8/layout/StepDownProcess"/>
    <dgm:cxn modelId="{7EE7E98A-A94D-4D05-9ABF-CA8208B17EFA}" type="presParOf" srcId="{6F6644B8-9B5D-4AF4-A5C7-C9DEC11A867B}" destId="{7ADC5170-8DD5-4EA7-982C-94F965F284A3}" srcOrd="2" destOrd="0" presId="urn:microsoft.com/office/officeart/2005/8/layout/StepDownProcess"/>
    <dgm:cxn modelId="{FEC55487-C3C4-4D84-8B20-83690954B782}" type="presParOf" srcId="{7ADC5170-8DD5-4EA7-982C-94F965F284A3}" destId="{7DCE16D0-926E-43D4-9AC7-66A8AB97D1BA}" srcOrd="0" destOrd="0" presId="urn:microsoft.com/office/officeart/2005/8/layout/StepDownProcess"/>
    <dgm:cxn modelId="{17A3A704-4C42-460E-9E9C-A7C8BF5B7DE1}" type="presParOf" srcId="{7ADC5170-8DD5-4EA7-982C-94F965F284A3}" destId="{03360CB4-EE38-410A-96EB-4D359074A100}" srcOrd="1" destOrd="0" presId="urn:microsoft.com/office/officeart/2005/8/layout/StepDownProcess"/>
    <dgm:cxn modelId="{786829C1-8B07-4908-BD63-FA4E01EB77F3}" type="presParOf" srcId="{7ADC5170-8DD5-4EA7-982C-94F965F284A3}" destId="{C0B80695-D8DD-4E97-94CC-F797171269E2}" srcOrd="2" destOrd="0" presId="urn:microsoft.com/office/officeart/2005/8/layout/StepDownProcess"/>
    <dgm:cxn modelId="{4A7D78C3-2FEA-4E9D-9341-89FC7F3CD905}" type="presParOf" srcId="{6F6644B8-9B5D-4AF4-A5C7-C9DEC11A867B}" destId="{3F3FD245-9CEF-48D1-89DA-DAB867FD7929}" srcOrd="3" destOrd="0" presId="urn:microsoft.com/office/officeart/2005/8/layout/StepDownProcess"/>
    <dgm:cxn modelId="{3750A510-043C-4CDD-A561-6493EEB3D8D9}" type="presParOf" srcId="{6F6644B8-9B5D-4AF4-A5C7-C9DEC11A867B}" destId="{304671DA-6270-43D7-8D74-92F8E1473C13}" srcOrd="4" destOrd="0" presId="urn:microsoft.com/office/officeart/2005/8/layout/StepDownProcess"/>
    <dgm:cxn modelId="{D3ED7B82-9E98-4D58-BDCA-A7E44FB2CBF9}" type="presParOf" srcId="{304671DA-6270-43D7-8D74-92F8E1473C13}" destId="{600F0302-3CD3-4049-BAD1-903692872BB1}" srcOrd="0" destOrd="0" presId="urn:microsoft.com/office/officeart/2005/8/layout/StepDownProcess"/>
    <dgm:cxn modelId="{AECBDD46-590D-4025-934D-1F451E0481A3}" type="presParOf" srcId="{304671DA-6270-43D7-8D74-92F8E1473C13}" destId="{5EC15E4F-3988-4215-8E64-B794D9CA7A7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1A177-88A3-49CC-BCC0-ADE88C2F8C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7A37AD-CD67-4BE4-868D-F18C24FF4928}">
      <dgm:prSet phldrT="[Текст]" custT="1"/>
      <dgm:spPr/>
      <dgm:t>
        <a:bodyPr/>
        <a:lstStyle/>
        <a:p>
          <a:r>
            <a:rPr lang="ru-RU" sz="2000" dirty="0" smtClean="0"/>
            <a:t>ноябрь 2018 – март 2019</a:t>
          </a:r>
          <a:endParaRPr lang="ru-RU" sz="2000" dirty="0"/>
        </a:p>
      </dgm:t>
    </dgm:pt>
    <dgm:pt modelId="{C76BFB9F-0857-4858-A0D1-3F537F02EC90}" type="parTrans" cxnId="{732894C7-09DF-42D7-8200-EF4DC1856093}">
      <dgm:prSet/>
      <dgm:spPr/>
      <dgm:t>
        <a:bodyPr/>
        <a:lstStyle/>
        <a:p>
          <a:endParaRPr lang="ru-RU"/>
        </a:p>
      </dgm:t>
    </dgm:pt>
    <dgm:pt modelId="{F91B14DD-2E91-43D2-9442-5FDC07955EEC}" type="sibTrans" cxnId="{732894C7-09DF-42D7-8200-EF4DC1856093}">
      <dgm:prSet/>
      <dgm:spPr/>
      <dgm:t>
        <a:bodyPr/>
        <a:lstStyle/>
        <a:p>
          <a:endParaRPr lang="ru-RU"/>
        </a:p>
      </dgm:t>
    </dgm:pt>
    <dgm:pt modelId="{DCE95FD5-5E94-4156-8E47-A38042F5118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 март-май 2019 </a:t>
          </a:r>
        </a:p>
      </dgm:t>
    </dgm:pt>
    <dgm:pt modelId="{9DF531C5-04FE-4479-B272-41DF25E24A19}" type="parTrans" cxnId="{F73C5858-9A11-475C-BB83-AE7CB549685E}">
      <dgm:prSet/>
      <dgm:spPr/>
      <dgm:t>
        <a:bodyPr/>
        <a:lstStyle/>
        <a:p>
          <a:endParaRPr lang="ru-RU"/>
        </a:p>
      </dgm:t>
    </dgm:pt>
    <dgm:pt modelId="{0002F3C3-5A7D-4FAB-8BE7-2E2E84345A0B}" type="sibTrans" cxnId="{F73C5858-9A11-475C-BB83-AE7CB549685E}">
      <dgm:prSet/>
      <dgm:spPr/>
      <dgm:t>
        <a:bodyPr/>
        <a:lstStyle/>
        <a:p>
          <a:endParaRPr lang="ru-RU"/>
        </a:p>
      </dgm:t>
    </dgm:pt>
    <dgm:pt modelId="{29B52912-2931-4241-B4EB-57028B292182}">
      <dgm:prSet phldrT="[Текст]" custT="1"/>
      <dgm:spPr/>
      <dgm:t>
        <a:bodyPr/>
        <a:lstStyle/>
        <a:p>
          <a:endParaRPr lang="ru-RU" sz="1800" dirty="0"/>
        </a:p>
      </dgm:t>
    </dgm:pt>
    <dgm:pt modelId="{7AB08EAB-D435-4DB9-A53C-07EB214BBBAC}" type="parTrans" cxnId="{114E198B-F2FD-4D01-9F76-202BBCBFAA9F}">
      <dgm:prSet/>
      <dgm:spPr/>
      <dgm:t>
        <a:bodyPr/>
        <a:lstStyle/>
        <a:p>
          <a:endParaRPr lang="ru-RU"/>
        </a:p>
      </dgm:t>
    </dgm:pt>
    <dgm:pt modelId="{046A4B12-6A68-4B8E-9728-E974237BB14E}" type="sibTrans" cxnId="{114E198B-F2FD-4D01-9F76-202BBCBFAA9F}">
      <dgm:prSet/>
      <dgm:spPr/>
      <dgm:t>
        <a:bodyPr/>
        <a:lstStyle/>
        <a:p>
          <a:endParaRPr lang="ru-RU"/>
        </a:p>
      </dgm:t>
    </dgm:pt>
    <dgm:pt modelId="{060C0249-D31B-469A-AAAA-22BD88039D43}">
      <dgm:prSet phldrT="[Текст]" custT="1"/>
      <dgm:spPr/>
      <dgm:t>
        <a:bodyPr/>
        <a:lstStyle/>
        <a:p>
          <a:endParaRPr lang="ru-RU" sz="1800" dirty="0"/>
        </a:p>
      </dgm:t>
    </dgm:pt>
    <dgm:pt modelId="{6D5C2BBD-53D5-4B94-9AC0-D2AE57D00B61}" type="parTrans" cxnId="{FB1FEF88-68D3-4A67-82FA-83C683A5A8C6}">
      <dgm:prSet/>
      <dgm:spPr/>
      <dgm:t>
        <a:bodyPr/>
        <a:lstStyle/>
        <a:p>
          <a:endParaRPr lang="ru-RU"/>
        </a:p>
      </dgm:t>
    </dgm:pt>
    <dgm:pt modelId="{EFB5D9B7-DD72-460C-90E8-EE9D2844C7AD}" type="sibTrans" cxnId="{FB1FEF88-68D3-4A67-82FA-83C683A5A8C6}">
      <dgm:prSet/>
      <dgm:spPr/>
      <dgm:t>
        <a:bodyPr/>
        <a:lstStyle/>
        <a:p>
          <a:endParaRPr lang="ru-RU"/>
        </a:p>
      </dgm:t>
    </dgm:pt>
    <dgm:pt modelId="{6C8AF697-316B-4505-8665-3F6635AA81E3}">
      <dgm:prSet custT="1"/>
      <dgm:spPr/>
      <dgm:t>
        <a:bodyPr/>
        <a:lstStyle/>
        <a:p>
          <a:r>
            <a:rPr lang="ru-RU" sz="2400" dirty="0"/>
            <a:t>Апробация системы мониторинга 5</a:t>
          </a:r>
          <a:r>
            <a:rPr lang="ru-RU" sz="2400" dirty="0" smtClean="0"/>
            <a:t>, 7 </a:t>
          </a:r>
          <a:r>
            <a:rPr lang="ru-RU" sz="2400" dirty="0"/>
            <a:t>классов, с минимальной выборкой 16 регионов по 10 образовательных организаций из каждого региона </a:t>
          </a:r>
        </a:p>
      </dgm:t>
    </dgm:pt>
    <dgm:pt modelId="{C8D325EF-8CFD-45E5-A3FE-4B5EEDB1C38C}" type="parTrans" cxnId="{945F193D-AC3F-4E6A-B0A5-31DFC49544AC}">
      <dgm:prSet/>
      <dgm:spPr/>
      <dgm:t>
        <a:bodyPr/>
        <a:lstStyle/>
        <a:p>
          <a:endParaRPr lang="ru-RU"/>
        </a:p>
      </dgm:t>
    </dgm:pt>
    <dgm:pt modelId="{087F4A42-5308-4449-AA3A-0064E733B9E4}" type="sibTrans" cxnId="{945F193D-AC3F-4E6A-B0A5-31DFC49544AC}">
      <dgm:prSet/>
      <dgm:spPr/>
      <dgm:t>
        <a:bodyPr/>
        <a:lstStyle/>
        <a:p>
          <a:endParaRPr lang="ru-RU"/>
        </a:p>
      </dgm:t>
    </dgm:pt>
    <dgm:pt modelId="{E9E349CA-799B-4B1A-A669-4E495F7BC1A0}">
      <dgm:prSet custT="1"/>
      <dgm:spPr/>
      <dgm:t>
        <a:bodyPr/>
        <a:lstStyle/>
        <a:p>
          <a:r>
            <a:rPr lang="ru-RU" sz="2400" dirty="0" smtClean="0"/>
            <a:t>Подготовка и повышение квалификации региональных команд регионов-участников</a:t>
          </a:r>
          <a:endParaRPr lang="ru-RU" sz="2400" dirty="0"/>
        </a:p>
      </dgm:t>
    </dgm:pt>
    <dgm:pt modelId="{F771120B-02A4-4257-BFDA-8752F93E9443}" type="parTrans" cxnId="{B0275EFE-8304-41EC-85A0-B11DA8BFB84A}">
      <dgm:prSet/>
      <dgm:spPr/>
      <dgm:t>
        <a:bodyPr/>
        <a:lstStyle/>
        <a:p>
          <a:endParaRPr lang="ru-RU"/>
        </a:p>
      </dgm:t>
    </dgm:pt>
    <dgm:pt modelId="{623EDC53-8F99-40CA-80F4-ADB6AC1FBE1B}" type="sibTrans" cxnId="{B0275EFE-8304-41EC-85A0-B11DA8BFB84A}">
      <dgm:prSet/>
      <dgm:spPr/>
      <dgm:t>
        <a:bodyPr/>
        <a:lstStyle/>
        <a:p>
          <a:endParaRPr lang="ru-RU"/>
        </a:p>
      </dgm:t>
    </dgm:pt>
    <dgm:pt modelId="{1C794526-AB8B-4F2B-99FC-D2F87479A1DA}">
      <dgm:prSet custT="1"/>
      <dgm:spPr/>
      <dgm:t>
        <a:bodyPr/>
        <a:lstStyle/>
        <a:p>
          <a:endParaRPr lang="ru-RU" sz="1800" dirty="0"/>
        </a:p>
      </dgm:t>
    </dgm:pt>
    <dgm:pt modelId="{79C95048-AC9D-48E2-B3F5-98DAE97AA69F}" type="parTrans" cxnId="{BD8983A0-EBFE-4D5E-9945-D46CC73BF8FB}">
      <dgm:prSet/>
      <dgm:spPr/>
      <dgm:t>
        <a:bodyPr/>
        <a:lstStyle/>
        <a:p>
          <a:endParaRPr lang="ru-RU"/>
        </a:p>
      </dgm:t>
    </dgm:pt>
    <dgm:pt modelId="{EC0C2C79-568F-41AD-A57D-D5418B8721AA}" type="sibTrans" cxnId="{BD8983A0-EBFE-4D5E-9945-D46CC73BF8FB}">
      <dgm:prSet/>
      <dgm:spPr/>
      <dgm:t>
        <a:bodyPr/>
        <a:lstStyle/>
        <a:p>
          <a:endParaRPr lang="ru-RU"/>
        </a:p>
      </dgm:t>
    </dgm:pt>
    <dgm:pt modelId="{7BAA6463-283B-4647-BD23-F21F2914D904}">
      <dgm:prSet phldrT="[Текст]" custT="1"/>
      <dgm:spPr/>
      <dgm:t>
        <a:bodyPr/>
        <a:lstStyle/>
        <a:p>
          <a:pPr marL="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ru-RU" sz="2400" dirty="0" smtClean="0"/>
            <a:t> формирование 6 команд разработчиков по каждому направлению функциональной грамотности (математическая, читательская, естественнонаучная, финансовая грамотность, глобальные компетенции, креативное и критическое мышление) + 1 команда методологов</a:t>
          </a:r>
          <a:endParaRPr lang="ru-RU" sz="1600" dirty="0"/>
        </a:p>
      </dgm:t>
    </dgm:pt>
    <dgm:pt modelId="{6144DBE3-B3AC-4558-9320-91BF106DF662}" type="parTrans" cxnId="{8B7FC6BD-5F96-4C73-8518-6C410E57CAA6}">
      <dgm:prSet/>
      <dgm:spPr/>
      <dgm:t>
        <a:bodyPr/>
        <a:lstStyle/>
        <a:p>
          <a:endParaRPr lang="ru-RU"/>
        </a:p>
      </dgm:t>
    </dgm:pt>
    <dgm:pt modelId="{79E29364-9039-4ABD-8074-F8E59C652E30}" type="sibTrans" cxnId="{8B7FC6BD-5F96-4C73-8518-6C410E57CAA6}">
      <dgm:prSet/>
      <dgm:spPr/>
      <dgm:t>
        <a:bodyPr/>
        <a:lstStyle/>
        <a:p>
          <a:endParaRPr lang="ru-RU"/>
        </a:p>
      </dgm:t>
    </dgm:pt>
    <dgm:pt modelId="{ADE55E55-1121-4BDA-8FF8-7ACDBD3C53BA}">
      <dgm:prSet custT="1"/>
      <dgm:spPr/>
      <dgm:t>
        <a:bodyPr/>
        <a:lstStyle/>
        <a:p>
          <a:endParaRPr lang="ru-RU" sz="1800" dirty="0"/>
        </a:p>
      </dgm:t>
    </dgm:pt>
    <dgm:pt modelId="{65B9080D-0D7F-41E0-944B-69E9DAC6679F}" type="parTrans" cxnId="{E93FC94A-4B2D-431B-A927-85CFC4825A2D}">
      <dgm:prSet/>
      <dgm:spPr/>
      <dgm:t>
        <a:bodyPr/>
        <a:lstStyle/>
        <a:p>
          <a:endParaRPr lang="ru-RU"/>
        </a:p>
      </dgm:t>
    </dgm:pt>
    <dgm:pt modelId="{07CF6225-9902-4942-A662-C19DDD1787D7}" type="sibTrans" cxnId="{E93FC94A-4B2D-431B-A927-85CFC4825A2D}">
      <dgm:prSet/>
      <dgm:spPr/>
      <dgm:t>
        <a:bodyPr/>
        <a:lstStyle/>
        <a:p>
          <a:endParaRPr lang="ru-RU"/>
        </a:p>
      </dgm:t>
    </dgm:pt>
    <dgm:pt modelId="{108A44D8-C986-4A1F-B805-9A655B16EC0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 разработка инструментария по 6 направлениям функциональной грамотности для уровня 5 и 7 классов, разработка цифровой платформы мониторинга</a:t>
          </a:r>
          <a:endParaRPr lang="ru-RU" sz="2400" dirty="0"/>
        </a:p>
      </dgm:t>
    </dgm:pt>
    <dgm:pt modelId="{01B18FBF-3788-416F-82C9-810777950F09}" type="parTrans" cxnId="{F558169D-82DD-434F-BCE5-AEDB769530DB}">
      <dgm:prSet/>
      <dgm:spPr/>
    </dgm:pt>
    <dgm:pt modelId="{437BF6E1-6581-4717-BC9D-3F1E49FDDED8}" type="sibTrans" cxnId="{F558169D-82DD-434F-BCE5-AEDB769530DB}">
      <dgm:prSet/>
      <dgm:spPr/>
    </dgm:pt>
    <dgm:pt modelId="{798B0D47-4FE6-41C3-A909-9B39F84289EB}" type="pres">
      <dgm:prSet presAssocID="{16A1A177-88A3-49CC-BCC0-ADE88C2F8C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971FF1-5C75-4CE5-95D9-1CD37B579CC8}" type="pres">
      <dgm:prSet presAssocID="{A47A37AD-CD67-4BE4-868D-F18C24FF4928}" presName="linNode" presStyleCnt="0"/>
      <dgm:spPr/>
    </dgm:pt>
    <dgm:pt modelId="{EEB9A9B3-552D-40CF-86E5-D5A1FFE11A67}" type="pres">
      <dgm:prSet presAssocID="{A47A37AD-CD67-4BE4-868D-F18C24FF4928}" presName="parentText" presStyleLbl="node1" presStyleIdx="0" presStyleCnt="2" custScaleX="49206" custLinFactNeighborX="0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B33D2-CA84-4CA3-B2F6-E77CE6A002FA}" type="pres">
      <dgm:prSet presAssocID="{A47A37AD-CD67-4BE4-868D-F18C24FF4928}" presName="descendantText" presStyleLbl="alignAccFollowNode1" presStyleIdx="0" presStyleCnt="2" custScaleX="123215" custScaleY="200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070D2-6334-4AB5-900E-4F94F239265B}" type="pres">
      <dgm:prSet presAssocID="{F91B14DD-2E91-43D2-9442-5FDC07955EEC}" presName="sp" presStyleCnt="0"/>
      <dgm:spPr/>
    </dgm:pt>
    <dgm:pt modelId="{E8B4D81A-ED65-47DF-8968-7CED4DD76D7D}" type="pres">
      <dgm:prSet presAssocID="{DCE95FD5-5E94-4156-8E47-A38042F5118D}" presName="linNode" presStyleCnt="0"/>
      <dgm:spPr/>
    </dgm:pt>
    <dgm:pt modelId="{F13DC76D-A742-4ADC-A252-7E1FA99C5E7A}" type="pres">
      <dgm:prSet presAssocID="{DCE95FD5-5E94-4156-8E47-A38042F5118D}" presName="parentText" presStyleLbl="node1" presStyleIdx="1" presStyleCnt="2" custScaleX="49206" custLinFactNeighborX="0" custLinFactNeighborY="-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6B9F8-B045-4BF9-93EA-6C1FE36E8168}" type="pres">
      <dgm:prSet presAssocID="{DCE95FD5-5E94-4156-8E47-A38042F5118D}" presName="descendantText" presStyleLbl="alignAccFollowNode1" presStyleIdx="1" presStyleCnt="2" custScaleX="123215" custScaleY="124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2894C7-09DF-42D7-8200-EF4DC1856093}" srcId="{16A1A177-88A3-49CC-BCC0-ADE88C2F8CA9}" destId="{A47A37AD-CD67-4BE4-868D-F18C24FF4928}" srcOrd="0" destOrd="0" parTransId="{C76BFB9F-0857-4858-A0D1-3F537F02EC90}" sibTransId="{F91B14DD-2E91-43D2-9442-5FDC07955EEC}"/>
    <dgm:cxn modelId="{8B7FC6BD-5F96-4C73-8518-6C410E57CAA6}" srcId="{A47A37AD-CD67-4BE4-868D-F18C24FF4928}" destId="{7BAA6463-283B-4647-BD23-F21F2914D904}" srcOrd="0" destOrd="0" parTransId="{6144DBE3-B3AC-4558-9320-91BF106DF662}" sibTransId="{79E29364-9039-4ABD-8074-F8E59C652E30}"/>
    <dgm:cxn modelId="{114E198B-F2FD-4D01-9F76-202BBCBFAA9F}" srcId="{DCE95FD5-5E94-4156-8E47-A38042F5118D}" destId="{29B52912-2931-4241-B4EB-57028B292182}" srcOrd="5" destOrd="0" parTransId="{7AB08EAB-D435-4DB9-A53C-07EB214BBBAC}" sibTransId="{046A4B12-6A68-4B8E-9728-E974237BB14E}"/>
    <dgm:cxn modelId="{83DAFEB0-6C83-45F4-AF49-3258008B3728}" type="presOf" srcId="{6C8AF697-316B-4505-8665-3F6635AA81E3}" destId="{B426B9F8-B045-4BF9-93EA-6C1FE36E8168}" srcOrd="0" destOrd="2" presId="urn:microsoft.com/office/officeart/2005/8/layout/vList5"/>
    <dgm:cxn modelId="{A6ADDA87-F88F-4942-95BB-880343070A07}" type="presOf" srcId="{A47A37AD-CD67-4BE4-868D-F18C24FF4928}" destId="{EEB9A9B3-552D-40CF-86E5-D5A1FFE11A67}" srcOrd="0" destOrd="0" presId="urn:microsoft.com/office/officeart/2005/8/layout/vList5"/>
    <dgm:cxn modelId="{BD8983A0-EBFE-4D5E-9945-D46CC73BF8FB}" srcId="{DCE95FD5-5E94-4156-8E47-A38042F5118D}" destId="{1C794526-AB8B-4F2B-99FC-D2F87479A1DA}" srcOrd="4" destOrd="0" parTransId="{79C95048-AC9D-48E2-B3F5-98DAE97AA69F}" sibTransId="{EC0C2C79-568F-41AD-A57D-D5418B8721AA}"/>
    <dgm:cxn modelId="{FB1FEF88-68D3-4A67-82FA-83C683A5A8C6}" srcId="{DCE95FD5-5E94-4156-8E47-A38042F5118D}" destId="{060C0249-D31B-469A-AAAA-22BD88039D43}" srcOrd="0" destOrd="0" parTransId="{6D5C2BBD-53D5-4B94-9AC0-D2AE57D00B61}" sibTransId="{EFB5D9B7-DD72-460C-90E8-EE9D2844C7AD}"/>
    <dgm:cxn modelId="{F558169D-82DD-434F-BCE5-AEDB769530DB}" srcId="{A47A37AD-CD67-4BE4-868D-F18C24FF4928}" destId="{108A44D8-C986-4A1F-B805-9A655B16EC0A}" srcOrd="1" destOrd="0" parTransId="{01B18FBF-3788-416F-82C9-810777950F09}" sibTransId="{437BF6E1-6581-4717-BC9D-3F1E49FDDED8}"/>
    <dgm:cxn modelId="{D9FCD7B5-2E5D-45BF-9D42-95106741C8EF}" type="presOf" srcId="{060C0249-D31B-469A-AAAA-22BD88039D43}" destId="{B426B9F8-B045-4BF9-93EA-6C1FE36E8168}" srcOrd="0" destOrd="0" presId="urn:microsoft.com/office/officeart/2005/8/layout/vList5"/>
    <dgm:cxn modelId="{9A196C9C-ACB0-4DC3-BB99-B7F2714AEA1B}" type="presOf" srcId="{1C794526-AB8B-4F2B-99FC-D2F87479A1DA}" destId="{B426B9F8-B045-4BF9-93EA-6C1FE36E8168}" srcOrd="0" destOrd="4" presId="urn:microsoft.com/office/officeart/2005/8/layout/vList5"/>
    <dgm:cxn modelId="{0B254CEC-D2F3-4A28-B4E8-C1224516D059}" type="presOf" srcId="{E9E349CA-799B-4B1A-A669-4E495F7BC1A0}" destId="{B426B9F8-B045-4BF9-93EA-6C1FE36E8168}" srcOrd="0" destOrd="3" presId="urn:microsoft.com/office/officeart/2005/8/layout/vList5"/>
    <dgm:cxn modelId="{B0275EFE-8304-41EC-85A0-B11DA8BFB84A}" srcId="{DCE95FD5-5E94-4156-8E47-A38042F5118D}" destId="{E9E349CA-799B-4B1A-A669-4E495F7BC1A0}" srcOrd="3" destOrd="0" parTransId="{F771120B-02A4-4257-BFDA-8752F93E9443}" sibTransId="{623EDC53-8F99-40CA-80F4-ADB6AC1FBE1B}"/>
    <dgm:cxn modelId="{8D2484C0-5DC7-49A0-8FB5-C17502863C3D}" type="presOf" srcId="{DCE95FD5-5E94-4156-8E47-A38042F5118D}" destId="{F13DC76D-A742-4ADC-A252-7E1FA99C5E7A}" srcOrd="0" destOrd="0" presId="urn:microsoft.com/office/officeart/2005/8/layout/vList5"/>
    <dgm:cxn modelId="{945F193D-AC3F-4E6A-B0A5-31DFC49544AC}" srcId="{DCE95FD5-5E94-4156-8E47-A38042F5118D}" destId="{6C8AF697-316B-4505-8665-3F6635AA81E3}" srcOrd="2" destOrd="0" parTransId="{C8D325EF-8CFD-45E5-A3FE-4B5EEDB1C38C}" sibTransId="{087F4A42-5308-4449-AA3A-0064E733B9E4}"/>
    <dgm:cxn modelId="{F73C5858-9A11-475C-BB83-AE7CB549685E}" srcId="{16A1A177-88A3-49CC-BCC0-ADE88C2F8CA9}" destId="{DCE95FD5-5E94-4156-8E47-A38042F5118D}" srcOrd="1" destOrd="0" parTransId="{9DF531C5-04FE-4479-B272-41DF25E24A19}" sibTransId="{0002F3C3-5A7D-4FAB-8BE7-2E2E84345A0B}"/>
    <dgm:cxn modelId="{491BBEEE-0CA7-4CF7-9910-26BFE6D406AF}" type="presOf" srcId="{16A1A177-88A3-49CC-BCC0-ADE88C2F8CA9}" destId="{798B0D47-4FE6-41C3-A909-9B39F84289EB}" srcOrd="0" destOrd="0" presId="urn:microsoft.com/office/officeart/2005/8/layout/vList5"/>
    <dgm:cxn modelId="{5F4325FC-7DE7-40E1-B8CA-C2F99FBE255A}" type="presOf" srcId="{7BAA6463-283B-4647-BD23-F21F2914D904}" destId="{B68B33D2-CA84-4CA3-B2F6-E77CE6A002FA}" srcOrd="0" destOrd="0" presId="urn:microsoft.com/office/officeart/2005/8/layout/vList5"/>
    <dgm:cxn modelId="{D6B60A07-072E-46C1-AC4F-F00AA84E01D1}" type="presOf" srcId="{29B52912-2931-4241-B4EB-57028B292182}" destId="{B426B9F8-B045-4BF9-93EA-6C1FE36E8168}" srcOrd="0" destOrd="5" presId="urn:microsoft.com/office/officeart/2005/8/layout/vList5"/>
    <dgm:cxn modelId="{E93FC94A-4B2D-431B-A927-85CFC4825A2D}" srcId="{DCE95FD5-5E94-4156-8E47-A38042F5118D}" destId="{ADE55E55-1121-4BDA-8FF8-7ACDBD3C53BA}" srcOrd="1" destOrd="0" parTransId="{65B9080D-0D7F-41E0-944B-69E9DAC6679F}" sibTransId="{07CF6225-9902-4942-A662-C19DDD1787D7}"/>
    <dgm:cxn modelId="{DCFBF756-5D66-46F6-90A9-4A90412D3619}" type="presOf" srcId="{ADE55E55-1121-4BDA-8FF8-7ACDBD3C53BA}" destId="{B426B9F8-B045-4BF9-93EA-6C1FE36E8168}" srcOrd="0" destOrd="1" presId="urn:microsoft.com/office/officeart/2005/8/layout/vList5"/>
    <dgm:cxn modelId="{F106D7B5-32AE-449E-912C-3F74F5A788D5}" type="presOf" srcId="{108A44D8-C986-4A1F-B805-9A655B16EC0A}" destId="{B68B33D2-CA84-4CA3-B2F6-E77CE6A002FA}" srcOrd="0" destOrd="1" presId="urn:microsoft.com/office/officeart/2005/8/layout/vList5"/>
    <dgm:cxn modelId="{D7CD9B32-81CF-435E-8868-F5D673AECC78}" type="presParOf" srcId="{798B0D47-4FE6-41C3-A909-9B39F84289EB}" destId="{9E971FF1-5C75-4CE5-95D9-1CD37B579CC8}" srcOrd="0" destOrd="0" presId="urn:microsoft.com/office/officeart/2005/8/layout/vList5"/>
    <dgm:cxn modelId="{9FB77604-D8F8-4C8D-86C6-52A2E810780E}" type="presParOf" srcId="{9E971FF1-5C75-4CE5-95D9-1CD37B579CC8}" destId="{EEB9A9B3-552D-40CF-86E5-D5A1FFE11A67}" srcOrd="0" destOrd="0" presId="urn:microsoft.com/office/officeart/2005/8/layout/vList5"/>
    <dgm:cxn modelId="{66F4B6A5-1E40-4261-8D0B-226D9432DF0F}" type="presParOf" srcId="{9E971FF1-5C75-4CE5-95D9-1CD37B579CC8}" destId="{B68B33D2-CA84-4CA3-B2F6-E77CE6A002FA}" srcOrd="1" destOrd="0" presId="urn:microsoft.com/office/officeart/2005/8/layout/vList5"/>
    <dgm:cxn modelId="{9812603E-6ED1-44DF-9370-0815C81365F6}" type="presParOf" srcId="{798B0D47-4FE6-41C3-A909-9B39F84289EB}" destId="{6D7070D2-6334-4AB5-900E-4F94F239265B}" srcOrd="1" destOrd="0" presId="urn:microsoft.com/office/officeart/2005/8/layout/vList5"/>
    <dgm:cxn modelId="{2FD3AEDF-BBF4-4EEA-8ADB-5ABCAE02C7C4}" type="presParOf" srcId="{798B0D47-4FE6-41C3-A909-9B39F84289EB}" destId="{E8B4D81A-ED65-47DF-8968-7CED4DD76D7D}" srcOrd="2" destOrd="0" presId="urn:microsoft.com/office/officeart/2005/8/layout/vList5"/>
    <dgm:cxn modelId="{079860A9-C202-4C64-826F-D8B9408DD4DF}" type="presParOf" srcId="{E8B4D81A-ED65-47DF-8968-7CED4DD76D7D}" destId="{F13DC76D-A742-4ADC-A252-7E1FA99C5E7A}" srcOrd="0" destOrd="0" presId="urn:microsoft.com/office/officeart/2005/8/layout/vList5"/>
    <dgm:cxn modelId="{1AA2BB09-71DA-4602-B10D-2488C9D71150}" type="presParOf" srcId="{E8B4D81A-ED65-47DF-8968-7CED4DD76D7D}" destId="{B426B9F8-B045-4BF9-93EA-6C1FE36E81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A1A177-88A3-49CC-BCC0-ADE88C2F8C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F8AE16-AED4-4DF6-B9A0-752BA92C1C5C}">
      <dgm:prSet phldrT="[Текст]" custT="1"/>
      <dgm:spPr/>
      <dgm:t>
        <a:bodyPr/>
        <a:lstStyle/>
        <a:p>
          <a:r>
            <a:rPr lang="ru-RU" sz="2000" dirty="0" smtClean="0"/>
            <a:t>июнь-июль 2019</a:t>
          </a:r>
          <a:endParaRPr lang="ru-RU" sz="2000" dirty="0"/>
        </a:p>
      </dgm:t>
    </dgm:pt>
    <dgm:pt modelId="{B716AE59-861F-42F8-B1C9-DC135373BBDB}" type="parTrans" cxnId="{058A4503-CD4A-4723-8AE7-EF1C2EBD1204}">
      <dgm:prSet/>
      <dgm:spPr/>
      <dgm:t>
        <a:bodyPr/>
        <a:lstStyle/>
        <a:p>
          <a:endParaRPr lang="ru-RU"/>
        </a:p>
      </dgm:t>
    </dgm:pt>
    <dgm:pt modelId="{3AD04435-1368-4E76-8F7E-6127C751EC68}" type="sibTrans" cxnId="{058A4503-CD4A-4723-8AE7-EF1C2EBD1204}">
      <dgm:prSet/>
      <dgm:spPr/>
      <dgm:t>
        <a:bodyPr/>
        <a:lstStyle/>
        <a:p>
          <a:endParaRPr lang="ru-RU"/>
        </a:p>
      </dgm:t>
    </dgm:pt>
    <dgm:pt modelId="{906B5FE3-FEAC-4B92-8E50-18EA48F9E73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 </a:t>
          </a:r>
          <a:r>
            <a:rPr lang="ru-RU" sz="2400" dirty="0" smtClean="0"/>
            <a:t>Обработка результатов </a:t>
          </a:r>
          <a:r>
            <a:rPr lang="ru-RU" sz="2400" dirty="0" err="1" smtClean="0"/>
            <a:t>апробациии</a:t>
          </a:r>
          <a:endParaRPr lang="ru-RU" sz="2400" dirty="0"/>
        </a:p>
      </dgm:t>
    </dgm:pt>
    <dgm:pt modelId="{42920F50-127B-4CC1-BA65-A4D191236D5E}" type="parTrans" cxnId="{F01BE2F6-BEBD-491A-8BFC-E9885102F425}">
      <dgm:prSet/>
      <dgm:spPr/>
      <dgm:t>
        <a:bodyPr/>
        <a:lstStyle/>
        <a:p>
          <a:endParaRPr lang="ru-RU"/>
        </a:p>
      </dgm:t>
    </dgm:pt>
    <dgm:pt modelId="{FE72972F-0E03-4B52-BC62-5B811D4E38BF}" type="sibTrans" cxnId="{F01BE2F6-BEBD-491A-8BFC-E9885102F425}">
      <dgm:prSet/>
      <dgm:spPr/>
      <dgm:t>
        <a:bodyPr/>
        <a:lstStyle/>
        <a:p>
          <a:endParaRPr lang="ru-RU"/>
        </a:p>
      </dgm:t>
    </dgm:pt>
    <dgm:pt modelId="{CBC7FFEB-AEFD-48F5-91F1-1CC85090232D}">
      <dgm:prSet phldrT="[Текст]" custT="1"/>
      <dgm:spPr/>
      <dgm:t>
        <a:bodyPr/>
        <a:lstStyle/>
        <a:p>
          <a:r>
            <a:rPr lang="ru-RU" sz="2000" dirty="0" smtClean="0"/>
            <a:t>август 2019 </a:t>
          </a:r>
          <a:endParaRPr lang="ru-RU" sz="2000" dirty="0"/>
        </a:p>
      </dgm:t>
    </dgm:pt>
    <dgm:pt modelId="{6A0AF017-C387-4403-8A46-5B72910A0BBD}" type="parTrans" cxnId="{F3B782D4-A7E4-45D7-93E2-99C15807AC75}">
      <dgm:prSet/>
      <dgm:spPr/>
      <dgm:t>
        <a:bodyPr/>
        <a:lstStyle/>
        <a:p>
          <a:endParaRPr lang="ru-RU"/>
        </a:p>
      </dgm:t>
    </dgm:pt>
    <dgm:pt modelId="{918F59D2-DAEF-4ACE-9571-A2BF502D8276}" type="sibTrans" cxnId="{F3B782D4-A7E4-45D7-93E2-99C15807AC75}">
      <dgm:prSet/>
      <dgm:spPr/>
      <dgm:t>
        <a:bodyPr/>
        <a:lstStyle/>
        <a:p>
          <a:endParaRPr lang="ru-RU"/>
        </a:p>
      </dgm:t>
    </dgm:pt>
    <dgm:pt modelId="{266B54B3-E105-4ADA-8BB7-DC9FD088C844}">
      <dgm:prSet phldrT="[Текст]" custT="1"/>
      <dgm:spPr/>
      <dgm:t>
        <a:bodyPr/>
        <a:lstStyle/>
        <a:p>
          <a:r>
            <a:rPr lang="ru-RU" sz="2400" dirty="0" smtClean="0"/>
            <a:t>Обсуждение содержательных результатов апробации </a:t>
          </a:r>
          <a:br>
            <a:rPr lang="ru-RU" sz="2400" dirty="0" smtClean="0"/>
          </a:br>
          <a:r>
            <a:rPr lang="ru-RU" sz="2400" dirty="0" smtClean="0"/>
            <a:t>(в рамках семинаров, </a:t>
          </a:r>
          <a:r>
            <a:rPr lang="ru-RU" sz="2400" dirty="0" err="1" smtClean="0"/>
            <a:t>вебинаров</a:t>
          </a:r>
          <a:r>
            <a:rPr lang="ru-RU" sz="2400" dirty="0" smtClean="0"/>
            <a:t>, педагогических конференций)</a:t>
          </a:r>
          <a:endParaRPr lang="ru-RU" sz="2400" dirty="0"/>
        </a:p>
      </dgm:t>
    </dgm:pt>
    <dgm:pt modelId="{A2B16FD1-0BD4-4954-9308-A80D62109A7D}" type="parTrans" cxnId="{67EEA176-8FC1-47EB-812C-8CE5C481D5F6}">
      <dgm:prSet/>
      <dgm:spPr/>
      <dgm:t>
        <a:bodyPr/>
        <a:lstStyle/>
        <a:p>
          <a:endParaRPr lang="ru-RU"/>
        </a:p>
      </dgm:t>
    </dgm:pt>
    <dgm:pt modelId="{33F225BC-706E-4E74-BB82-05C29E50EC76}" type="sibTrans" cxnId="{67EEA176-8FC1-47EB-812C-8CE5C481D5F6}">
      <dgm:prSet/>
      <dgm:spPr/>
      <dgm:t>
        <a:bodyPr/>
        <a:lstStyle/>
        <a:p>
          <a:endParaRPr lang="ru-RU"/>
        </a:p>
      </dgm:t>
    </dgm:pt>
    <dgm:pt modelId="{D6E77E2D-D9C3-4EF7-8094-8818D6DB547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 Оценка методических результатов апробации инструментария в части достоверности, надежности, </a:t>
          </a:r>
          <a:r>
            <a:rPr lang="ru-RU" sz="2400" dirty="0" err="1" smtClean="0"/>
            <a:t>валидности</a:t>
          </a:r>
          <a:r>
            <a:rPr lang="ru-RU" sz="2400" dirty="0" smtClean="0"/>
            <a:t> инструментария, организационной модели, технологии проведения </a:t>
          </a:r>
          <a:endParaRPr lang="ru-RU" sz="2400" dirty="0"/>
        </a:p>
      </dgm:t>
    </dgm:pt>
    <dgm:pt modelId="{BA8E8C7E-7AB7-491B-922F-B804A54DA748}" type="parTrans" cxnId="{D1FF2A47-746F-4F1C-9DA5-E22EACC95FB1}">
      <dgm:prSet/>
      <dgm:spPr/>
    </dgm:pt>
    <dgm:pt modelId="{B9E5F1CA-636C-451F-8B9B-2B046306C1DD}" type="sibTrans" cxnId="{D1FF2A47-746F-4F1C-9DA5-E22EACC95FB1}">
      <dgm:prSet/>
      <dgm:spPr/>
    </dgm:pt>
    <dgm:pt modelId="{798B0D47-4FE6-41C3-A909-9B39F84289EB}" type="pres">
      <dgm:prSet presAssocID="{16A1A177-88A3-49CC-BCC0-ADE88C2F8C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A000D6-5F4C-4564-A3A6-4E246F6C6D8B}" type="pres">
      <dgm:prSet presAssocID="{BBF8AE16-AED4-4DF6-B9A0-752BA92C1C5C}" presName="linNode" presStyleCnt="0"/>
      <dgm:spPr/>
    </dgm:pt>
    <dgm:pt modelId="{437C5E2A-3547-44C7-B955-42380928EF49}" type="pres">
      <dgm:prSet presAssocID="{BBF8AE16-AED4-4DF6-B9A0-752BA92C1C5C}" presName="parentText" presStyleLbl="node1" presStyleIdx="0" presStyleCnt="2" custScaleX="492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CA716-B8A9-416F-83C3-2B9EFAE5D72B}" type="pres">
      <dgm:prSet presAssocID="{BBF8AE16-AED4-4DF6-B9A0-752BA92C1C5C}" presName="descendantText" presStyleLbl="alignAccFollowNode1" presStyleIdx="0" presStyleCnt="2" custScaleX="123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72787-8D0C-4190-AB9D-FFC736947767}" type="pres">
      <dgm:prSet presAssocID="{3AD04435-1368-4E76-8F7E-6127C751EC68}" presName="sp" presStyleCnt="0"/>
      <dgm:spPr/>
    </dgm:pt>
    <dgm:pt modelId="{EB130A56-4278-4E22-B2A1-EA21FAFF71E4}" type="pres">
      <dgm:prSet presAssocID="{CBC7FFEB-AEFD-48F5-91F1-1CC85090232D}" presName="linNode" presStyleCnt="0"/>
      <dgm:spPr/>
    </dgm:pt>
    <dgm:pt modelId="{B9929720-590C-4CE7-AD62-4B5E424AF964}" type="pres">
      <dgm:prSet presAssocID="{CBC7FFEB-AEFD-48F5-91F1-1CC85090232D}" presName="parentText" presStyleLbl="node1" presStyleIdx="1" presStyleCnt="2" custScaleX="492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FA253-C66E-40A0-9C0F-73EA5DEE44D2}" type="pres">
      <dgm:prSet presAssocID="{CBC7FFEB-AEFD-48F5-91F1-1CC85090232D}" presName="descendantText" presStyleLbl="alignAccFollowNode1" presStyleIdx="1" presStyleCnt="2" custScaleX="121430" custLinFactNeighborX="1587" custLinFactNeighborY="2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68532C-B458-4820-B165-A8E892B5AE61}" type="presOf" srcId="{266B54B3-E105-4ADA-8BB7-DC9FD088C844}" destId="{DC0FA253-C66E-40A0-9C0F-73EA5DEE44D2}" srcOrd="0" destOrd="0" presId="urn:microsoft.com/office/officeart/2005/8/layout/vList5"/>
    <dgm:cxn modelId="{F01BE2F6-BEBD-491A-8BFC-E9885102F425}" srcId="{BBF8AE16-AED4-4DF6-B9A0-752BA92C1C5C}" destId="{906B5FE3-FEAC-4B92-8E50-18EA48F9E734}" srcOrd="0" destOrd="0" parTransId="{42920F50-127B-4CC1-BA65-A4D191236D5E}" sibTransId="{FE72972F-0E03-4B52-BC62-5B811D4E38BF}"/>
    <dgm:cxn modelId="{39961F62-F808-4BE5-AE98-B687C5F5123E}" type="presOf" srcId="{16A1A177-88A3-49CC-BCC0-ADE88C2F8CA9}" destId="{798B0D47-4FE6-41C3-A909-9B39F84289EB}" srcOrd="0" destOrd="0" presId="urn:microsoft.com/office/officeart/2005/8/layout/vList5"/>
    <dgm:cxn modelId="{67EEA176-8FC1-47EB-812C-8CE5C481D5F6}" srcId="{CBC7FFEB-AEFD-48F5-91F1-1CC85090232D}" destId="{266B54B3-E105-4ADA-8BB7-DC9FD088C844}" srcOrd="0" destOrd="0" parTransId="{A2B16FD1-0BD4-4954-9308-A80D62109A7D}" sibTransId="{33F225BC-706E-4E74-BB82-05C29E50EC76}"/>
    <dgm:cxn modelId="{7AE3360F-55B2-4FEF-A471-8F15EE2B9C26}" type="presOf" srcId="{BBF8AE16-AED4-4DF6-B9A0-752BA92C1C5C}" destId="{437C5E2A-3547-44C7-B955-42380928EF49}" srcOrd="0" destOrd="0" presId="urn:microsoft.com/office/officeart/2005/8/layout/vList5"/>
    <dgm:cxn modelId="{4D40AB1D-AF2F-4BD6-AB9B-224D3BEFDBA2}" type="presOf" srcId="{D6E77E2D-D9C3-4EF7-8094-8818D6DB5471}" destId="{A4BCA716-B8A9-416F-83C3-2B9EFAE5D72B}" srcOrd="0" destOrd="1" presId="urn:microsoft.com/office/officeart/2005/8/layout/vList5"/>
    <dgm:cxn modelId="{D1FF2A47-746F-4F1C-9DA5-E22EACC95FB1}" srcId="{BBF8AE16-AED4-4DF6-B9A0-752BA92C1C5C}" destId="{D6E77E2D-D9C3-4EF7-8094-8818D6DB5471}" srcOrd="1" destOrd="0" parTransId="{BA8E8C7E-7AB7-491B-922F-B804A54DA748}" sibTransId="{B9E5F1CA-636C-451F-8B9B-2B046306C1DD}"/>
    <dgm:cxn modelId="{F3B782D4-A7E4-45D7-93E2-99C15807AC75}" srcId="{16A1A177-88A3-49CC-BCC0-ADE88C2F8CA9}" destId="{CBC7FFEB-AEFD-48F5-91F1-1CC85090232D}" srcOrd="1" destOrd="0" parTransId="{6A0AF017-C387-4403-8A46-5B72910A0BBD}" sibTransId="{918F59D2-DAEF-4ACE-9571-A2BF502D8276}"/>
    <dgm:cxn modelId="{82DF2A32-2ABA-4A3A-96B4-38016314110E}" type="presOf" srcId="{906B5FE3-FEAC-4B92-8E50-18EA48F9E734}" destId="{A4BCA716-B8A9-416F-83C3-2B9EFAE5D72B}" srcOrd="0" destOrd="0" presId="urn:microsoft.com/office/officeart/2005/8/layout/vList5"/>
    <dgm:cxn modelId="{058A4503-CD4A-4723-8AE7-EF1C2EBD1204}" srcId="{16A1A177-88A3-49CC-BCC0-ADE88C2F8CA9}" destId="{BBF8AE16-AED4-4DF6-B9A0-752BA92C1C5C}" srcOrd="0" destOrd="0" parTransId="{B716AE59-861F-42F8-B1C9-DC135373BBDB}" sibTransId="{3AD04435-1368-4E76-8F7E-6127C751EC68}"/>
    <dgm:cxn modelId="{FB5A91D4-2F5D-4600-BC27-B24F3C3A37D6}" type="presOf" srcId="{CBC7FFEB-AEFD-48F5-91F1-1CC85090232D}" destId="{B9929720-590C-4CE7-AD62-4B5E424AF964}" srcOrd="0" destOrd="0" presId="urn:microsoft.com/office/officeart/2005/8/layout/vList5"/>
    <dgm:cxn modelId="{A9F39748-C6DF-4318-84C9-169B4CCF79C9}" type="presParOf" srcId="{798B0D47-4FE6-41C3-A909-9B39F84289EB}" destId="{BEA000D6-5F4C-4564-A3A6-4E246F6C6D8B}" srcOrd="0" destOrd="0" presId="urn:microsoft.com/office/officeart/2005/8/layout/vList5"/>
    <dgm:cxn modelId="{B903E1EB-2008-4212-971D-637218B6D433}" type="presParOf" srcId="{BEA000D6-5F4C-4564-A3A6-4E246F6C6D8B}" destId="{437C5E2A-3547-44C7-B955-42380928EF49}" srcOrd="0" destOrd="0" presId="urn:microsoft.com/office/officeart/2005/8/layout/vList5"/>
    <dgm:cxn modelId="{1D3FBAB2-5CDE-498B-84DC-662553F68E54}" type="presParOf" srcId="{BEA000D6-5F4C-4564-A3A6-4E246F6C6D8B}" destId="{A4BCA716-B8A9-416F-83C3-2B9EFAE5D72B}" srcOrd="1" destOrd="0" presId="urn:microsoft.com/office/officeart/2005/8/layout/vList5"/>
    <dgm:cxn modelId="{AE9EB897-0B3E-43F8-85AC-8B5A3DE94CEB}" type="presParOf" srcId="{798B0D47-4FE6-41C3-A909-9B39F84289EB}" destId="{10F72787-8D0C-4190-AB9D-FFC736947767}" srcOrd="1" destOrd="0" presId="urn:microsoft.com/office/officeart/2005/8/layout/vList5"/>
    <dgm:cxn modelId="{011E1B6F-6BE9-4C56-9E7F-6F29306AD385}" type="presParOf" srcId="{798B0D47-4FE6-41C3-A909-9B39F84289EB}" destId="{EB130A56-4278-4E22-B2A1-EA21FAFF71E4}" srcOrd="2" destOrd="0" presId="urn:microsoft.com/office/officeart/2005/8/layout/vList5"/>
    <dgm:cxn modelId="{85C99DCF-A511-4A7D-BAA7-854CA177D91F}" type="presParOf" srcId="{EB130A56-4278-4E22-B2A1-EA21FAFF71E4}" destId="{B9929720-590C-4CE7-AD62-4B5E424AF964}" srcOrd="0" destOrd="0" presId="urn:microsoft.com/office/officeart/2005/8/layout/vList5"/>
    <dgm:cxn modelId="{3146BEB5-11B5-4D6D-B71F-F7CAC743564D}" type="presParOf" srcId="{EB130A56-4278-4E22-B2A1-EA21FAFF71E4}" destId="{DC0FA253-C66E-40A0-9C0F-73EA5DEE44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9B290-E830-4C45-9703-32756887FA7E}">
      <dsp:nvSpPr>
        <dsp:cNvPr id="0" name=""/>
        <dsp:cNvSpPr/>
      </dsp:nvSpPr>
      <dsp:spPr>
        <a:xfrm rot="5400000">
          <a:off x="2645602" y="1155867"/>
          <a:ext cx="1351217" cy="14754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0A104-DE74-402C-8921-B4AB2F81DAC7}">
      <dsp:nvSpPr>
        <dsp:cNvPr id="0" name=""/>
        <dsp:cNvSpPr/>
      </dsp:nvSpPr>
      <dsp:spPr>
        <a:xfrm>
          <a:off x="2113053" y="21398"/>
          <a:ext cx="1692602" cy="11847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Разработка материалов</a:t>
          </a:r>
          <a:endParaRPr lang="ru-RU" sz="1900" kern="1200" dirty="0"/>
        </a:p>
      </dsp:txBody>
      <dsp:txXfrm>
        <a:off x="2170899" y="79244"/>
        <a:ext cx="1576910" cy="1069074"/>
      </dsp:txXfrm>
    </dsp:sp>
    <dsp:sp modelId="{A4FD2870-34F1-4006-A29B-E62667B6BC57}">
      <dsp:nvSpPr>
        <dsp:cNvPr id="0" name=""/>
        <dsp:cNvSpPr/>
      </dsp:nvSpPr>
      <dsp:spPr>
        <a:xfrm>
          <a:off x="3841971" y="120421"/>
          <a:ext cx="3993289" cy="95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Период реализации: 2019-2020 </a:t>
          </a:r>
          <a:r>
            <a:rPr lang="ru-RU" sz="1500" kern="1200" dirty="0" err="1" smtClean="0"/>
            <a:t>гг</a:t>
          </a:r>
          <a:r>
            <a:rPr lang="en-US" sz="1500" kern="1200" dirty="0" smtClean="0"/>
            <a:t>.</a:t>
          </a:r>
          <a:endParaRPr lang="ru-RU" sz="1500" kern="1200" dirty="0"/>
        </a:p>
      </dsp:txBody>
      <dsp:txXfrm>
        <a:off x="3841971" y="120421"/>
        <a:ext cx="3993289" cy="957580"/>
      </dsp:txXfrm>
    </dsp:sp>
    <dsp:sp modelId="{7DCE16D0-926E-43D4-9AC7-66A8AB97D1BA}">
      <dsp:nvSpPr>
        <dsp:cNvPr id="0" name=""/>
        <dsp:cNvSpPr/>
      </dsp:nvSpPr>
      <dsp:spPr>
        <a:xfrm rot="5400000">
          <a:off x="4787781" y="2543713"/>
          <a:ext cx="1247614" cy="16623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60CB4-EE38-410A-96EB-4D359074A100}">
      <dsp:nvSpPr>
        <dsp:cNvPr id="0" name=""/>
        <dsp:cNvSpPr/>
      </dsp:nvSpPr>
      <dsp:spPr>
        <a:xfrm>
          <a:off x="4241389" y="1525161"/>
          <a:ext cx="1692602" cy="11847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Апробация</a:t>
          </a:r>
          <a:endParaRPr lang="ru-RU" sz="1900" kern="1200" dirty="0"/>
        </a:p>
      </dsp:txBody>
      <dsp:txXfrm>
        <a:off x="4299235" y="1583007"/>
        <a:ext cx="1576910" cy="1069074"/>
      </dsp:txXfrm>
    </dsp:sp>
    <dsp:sp modelId="{C0B80695-D8DD-4E97-94CC-F797171269E2}">
      <dsp:nvSpPr>
        <dsp:cNvPr id="0" name=""/>
        <dsp:cNvSpPr/>
      </dsp:nvSpPr>
      <dsp:spPr>
        <a:xfrm>
          <a:off x="5945360" y="1641746"/>
          <a:ext cx="3652501" cy="95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Период реализации: 2019-2020 гг.</a:t>
          </a:r>
          <a:endParaRPr lang="ru-RU" sz="1500" kern="1200" dirty="0"/>
        </a:p>
      </dsp:txBody>
      <dsp:txXfrm>
        <a:off x="5945360" y="1641746"/>
        <a:ext cx="3652501" cy="957580"/>
      </dsp:txXfrm>
    </dsp:sp>
    <dsp:sp modelId="{600F0302-3CD3-4049-BAD1-903692872BB1}">
      <dsp:nvSpPr>
        <dsp:cNvPr id="0" name=""/>
        <dsp:cNvSpPr/>
      </dsp:nvSpPr>
      <dsp:spPr>
        <a:xfrm>
          <a:off x="6245628" y="2977122"/>
          <a:ext cx="1692602" cy="11847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Масштабный мониторинг</a:t>
          </a:r>
          <a:endParaRPr lang="ru-RU" sz="1900" kern="1200" dirty="0"/>
        </a:p>
      </dsp:txBody>
      <dsp:txXfrm>
        <a:off x="6303474" y="3034968"/>
        <a:ext cx="1576910" cy="1069074"/>
      </dsp:txXfrm>
    </dsp:sp>
    <dsp:sp modelId="{5EC15E4F-3988-4215-8E64-B794D9CA7A7E}">
      <dsp:nvSpPr>
        <dsp:cNvPr id="0" name=""/>
        <dsp:cNvSpPr/>
      </dsp:nvSpPr>
      <dsp:spPr>
        <a:xfrm>
          <a:off x="7889955" y="3072545"/>
          <a:ext cx="2651618" cy="95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Период реализации: 2020-2023 гг.</a:t>
          </a:r>
          <a:endParaRPr lang="ru-RU" sz="2000" kern="1200" dirty="0"/>
        </a:p>
      </dsp:txBody>
      <dsp:txXfrm>
        <a:off x="7889955" y="3072545"/>
        <a:ext cx="2651618" cy="957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B33D2-CA84-4CA3-B2F6-E77CE6A002FA}">
      <dsp:nvSpPr>
        <dsp:cNvPr id="0" name=""/>
        <dsp:cNvSpPr/>
      </dsp:nvSpPr>
      <dsp:spPr>
        <a:xfrm rot="5400000">
          <a:off x="5266815" y="-3031449"/>
          <a:ext cx="3005141" cy="90694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2400" kern="1200" dirty="0" smtClean="0"/>
            <a:t> формирование 6 команд разработчиков по каждому направлению функциональной грамотности (математическая, читательская, естественнонаучная, финансовая грамотность, глобальные компетенции, креативное и критическое мышление) + 1 команда методологов</a:t>
          </a:r>
          <a:endParaRPr lang="ru-RU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/>
            <a:t> разработка инструментария по 6 направлениям функциональной грамотности для уровня 5 и 7 классов, разработка цифровой платформы мониторинга</a:t>
          </a:r>
          <a:endParaRPr lang="ru-RU" sz="2400" kern="1200" dirty="0"/>
        </a:p>
      </dsp:txBody>
      <dsp:txXfrm rot="-5400000">
        <a:off x="2234653" y="147412"/>
        <a:ext cx="8922768" cy="2711743"/>
      </dsp:txXfrm>
    </dsp:sp>
    <dsp:sp modelId="{EEB9A9B3-552D-40CF-86E5-D5A1FFE11A67}">
      <dsp:nvSpPr>
        <dsp:cNvPr id="0" name=""/>
        <dsp:cNvSpPr/>
      </dsp:nvSpPr>
      <dsp:spPr>
        <a:xfrm>
          <a:off x="197334" y="563124"/>
          <a:ext cx="2037317" cy="1871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ноябрь 2018 – март 2019</a:t>
          </a:r>
          <a:endParaRPr lang="ru-RU" sz="2000" kern="1200" dirty="0"/>
        </a:p>
      </dsp:txBody>
      <dsp:txXfrm>
        <a:off x="288705" y="654495"/>
        <a:ext cx="1854575" cy="1689004"/>
      </dsp:txXfrm>
    </dsp:sp>
    <dsp:sp modelId="{B426B9F8-B045-4BF9-93EA-6C1FE36E8168}">
      <dsp:nvSpPr>
        <dsp:cNvPr id="0" name=""/>
        <dsp:cNvSpPr/>
      </dsp:nvSpPr>
      <dsp:spPr>
        <a:xfrm rot="5400000">
          <a:off x="5846817" y="-503850"/>
          <a:ext cx="1857985" cy="90783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Апробация системы мониторинга 5</a:t>
          </a:r>
          <a:r>
            <a:rPr lang="ru-RU" sz="2400" kern="1200" dirty="0" smtClean="0"/>
            <a:t>, 7 </a:t>
          </a:r>
          <a:r>
            <a:rPr lang="ru-RU" sz="2400" kern="1200" dirty="0"/>
            <a:t>классов, с минимальной выборкой 16 регионов по 10 образовательных организаций из каждого региона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Подготовка и повышение квалификации региональных команд регионов-участников</a:t>
          </a:r>
          <a:endParaRPr lang="ru-RU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2236644" y="3197022"/>
        <a:ext cx="8987633" cy="1676587"/>
      </dsp:txXfrm>
    </dsp:sp>
    <dsp:sp modelId="{F13DC76D-A742-4ADC-A252-7E1FA99C5E7A}">
      <dsp:nvSpPr>
        <dsp:cNvPr id="0" name=""/>
        <dsp:cNvSpPr/>
      </dsp:nvSpPr>
      <dsp:spPr>
        <a:xfrm>
          <a:off x="197334" y="3098881"/>
          <a:ext cx="2039309" cy="1871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 март-май 2019 </a:t>
          </a:r>
        </a:p>
      </dsp:txBody>
      <dsp:txXfrm>
        <a:off x="288705" y="3190252"/>
        <a:ext cx="1856567" cy="1689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CA716-B8A9-416F-83C3-2B9EFAE5D72B}">
      <dsp:nvSpPr>
        <dsp:cNvPr id="0" name=""/>
        <dsp:cNvSpPr/>
      </dsp:nvSpPr>
      <dsp:spPr>
        <a:xfrm rot="5400000">
          <a:off x="5805727" y="-3326476"/>
          <a:ext cx="1940207" cy="90783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 </a:t>
          </a:r>
          <a:r>
            <a:rPr lang="ru-RU" sz="2400" kern="1200" dirty="0" smtClean="0"/>
            <a:t>Обработка результатов </a:t>
          </a:r>
          <a:r>
            <a:rPr lang="ru-RU" sz="2400" kern="1200" dirty="0" err="1" smtClean="0"/>
            <a:t>апробациии</a:t>
          </a:r>
          <a:endParaRPr lang="ru-RU" sz="2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/>
            <a:t> Оценка методических результатов апробации инструментария в части достоверности, надежности, </a:t>
          </a:r>
          <a:r>
            <a:rPr lang="ru-RU" sz="2400" kern="1200" dirty="0" err="1" smtClean="0"/>
            <a:t>валидности</a:t>
          </a:r>
          <a:r>
            <a:rPr lang="ru-RU" sz="2400" kern="1200" dirty="0" smtClean="0"/>
            <a:t> инструментария, организационной модели, технологии проведения </a:t>
          </a:r>
          <a:endParaRPr lang="ru-RU" sz="2400" kern="1200" dirty="0"/>
        </a:p>
      </dsp:txBody>
      <dsp:txXfrm rot="-5400000">
        <a:off x="2236665" y="337299"/>
        <a:ext cx="8983619" cy="1750781"/>
      </dsp:txXfrm>
    </dsp:sp>
    <dsp:sp modelId="{437C5E2A-3547-44C7-B955-42380928EF49}">
      <dsp:nvSpPr>
        <dsp:cNvPr id="0" name=""/>
        <dsp:cNvSpPr/>
      </dsp:nvSpPr>
      <dsp:spPr>
        <a:xfrm>
          <a:off x="197314" y="60"/>
          <a:ext cx="2039350" cy="2425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июнь-июль 2019</a:t>
          </a:r>
          <a:endParaRPr lang="ru-RU" sz="2000" kern="1200" dirty="0"/>
        </a:p>
      </dsp:txBody>
      <dsp:txXfrm>
        <a:off x="296867" y="99613"/>
        <a:ext cx="1840244" cy="2226153"/>
      </dsp:txXfrm>
    </dsp:sp>
    <dsp:sp modelId="{DC0FA253-C66E-40A0-9C0F-73EA5DEE44D2}">
      <dsp:nvSpPr>
        <dsp:cNvPr id="0" name=""/>
        <dsp:cNvSpPr/>
      </dsp:nvSpPr>
      <dsp:spPr>
        <a:xfrm rot="5400000">
          <a:off x="5805700" y="-670016"/>
          <a:ext cx="1940207" cy="89468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Обсуждение содержательных результатов апробации </a:t>
          </a:r>
          <a:br>
            <a:rPr lang="ru-RU" sz="2400" kern="1200" dirty="0" smtClean="0"/>
          </a:br>
          <a:r>
            <a:rPr lang="ru-RU" sz="2400" kern="1200" dirty="0" smtClean="0"/>
            <a:t>(в рамках семинаров, </a:t>
          </a:r>
          <a:r>
            <a:rPr lang="ru-RU" sz="2400" kern="1200" dirty="0" err="1" smtClean="0"/>
            <a:t>вебинаров</a:t>
          </a:r>
          <a:r>
            <a:rPr lang="ru-RU" sz="2400" kern="1200" dirty="0" smtClean="0"/>
            <a:t>, педагогических конференций)</a:t>
          </a:r>
          <a:endParaRPr lang="ru-RU" sz="2400" kern="1200" dirty="0"/>
        </a:p>
      </dsp:txBody>
      <dsp:txXfrm rot="-5400000">
        <a:off x="2302396" y="2928001"/>
        <a:ext cx="8852103" cy="1750781"/>
      </dsp:txXfrm>
    </dsp:sp>
    <dsp:sp modelId="{B9929720-590C-4CE7-AD62-4B5E424AF964}">
      <dsp:nvSpPr>
        <dsp:cNvPr id="0" name=""/>
        <dsp:cNvSpPr/>
      </dsp:nvSpPr>
      <dsp:spPr>
        <a:xfrm>
          <a:off x="197314" y="2546582"/>
          <a:ext cx="2039309" cy="2425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август 2019 </a:t>
          </a:r>
          <a:endParaRPr lang="ru-RU" sz="2000" kern="1200" dirty="0"/>
        </a:p>
      </dsp:txBody>
      <dsp:txXfrm>
        <a:off x="296865" y="2646133"/>
        <a:ext cx="1840207" cy="2226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1784-54F6-426E-87DC-1A3CF8FA5B1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E22A-C109-4224-9CC9-5E37112E0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8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46F4-3602-4837-BFFD-3E3B4BA3A09D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744538"/>
            <a:ext cx="61722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err="1"/>
              <a:t>Енка</a:t>
            </a:r>
            <a:r>
              <a:rPr lang="ru-RU" dirty="0"/>
              <a:t> </a:t>
            </a:r>
            <a:r>
              <a:rPr lang="ru-RU" dirty="0" err="1"/>
              <a:t>стра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0C06-5FE1-4F23-A7EB-1A222EB9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7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4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1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2738" y="744538"/>
            <a:ext cx="6172200" cy="3722687"/>
          </a:xfrm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9" y="9429672"/>
            <a:ext cx="2946400" cy="496966"/>
          </a:xfrm>
          <a:prstGeom prst="rect">
            <a:avLst/>
          </a:prstGeom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44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695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225605"/>
            <a:ext cx="10098723" cy="15357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0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8" y="286908"/>
            <a:ext cx="2673191" cy="611294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286908"/>
            <a:ext cx="7821560" cy="61129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77500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8" y="4603785"/>
            <a:ext cx="10098723" cy="142292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8" y="3036576"/>
            <a:ext cx="10098723" cy="156721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7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5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5" y="1603698"/>
            <a:ext cx="5249437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5" y="2272043"/>
            <a:ext cx="5249437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9" y="1603698"/>
            <a:ext cx="5251501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9" y="2272043"/>
            <a:ext cx="5251501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6" y="285251"/>
            <a:ext cx="3908718" cy="121396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4" y="285251"/>
            <a:ext cx="6641725" cy="611460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6" y="1499216"/>
            <a:ext cx="3908718" cy="4900641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3"/>
            <a:ext cx="7128510" cy="5920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/>
          <a:lstStyle>
            <a:lvl1pPr marL="0" indent="0">
              <a:buNone/>
              <a:defRPr sz="3600"/>
            </a:lvl1pPr>
            <a:lvl2pPr marL="521284" indent="0">
              <a:buNone/>
              <a:defRPr sz="3200"/>
            </a:lvl2pPr>
            <a:lvl3pPr marL="1042569" indent="0">
              <a:buNone/>
              <a:defRPr sz="2700"/>
            </a:lvl3pPr>
            <a:lvl4pPr marL="1563853" indent="0">
              <a:buNone/>
              <a:defRPr sz="2300"/>
            </a:lvl4pPr>
            <a:lvl5pPr marL="2085137" indent="0">
              <a:buNone/>
              <a:defRPr sz="2300"/>
            </a:lvl5pPr>
            <a:lvl6pPr marL="2606422" indent="0">
              <a:buNone/>
              <a:defRPr sz="2300"/>
            </a:lvl6pPr>
            <a:lvl7pPr marL="3127706" indent="0">
              <a:buNone/>
              <a:defRPr sz="2300"/>
            </a:lvl7pPr>
            <a:lvl8pPr marL="3648990" indent="0">
              <a:buNone/>
              <a:defRPr sz="2300"/>
            </a:lvl8pPr>
            <a:lvl9pPr marL="417027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31"/>
            <a:ext cx="7128510" cy="840819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19406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4" y="1671693"/>
            <a:ext cx="10692765" cy="4728165"/>
          </a:xfrm>
          <a:prstGeom prst="rect">
            <a:avLst/>
          </a:prstGeom>
        </p:spPr>
        <p:txBody>
          <a:bodyPr vert="horz" lIns="104257" tIns="52128" rIns="104257" bIns="5212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2" y="6640325"/>
            <a:ext cx="3762269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11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56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64" indent="-390964" algn="l" defTabSz="104256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87" indent="-325803" algn="l" defTabSz="104256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11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494" indent="-260643" algn="l" defTabSz="104256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779" indent="-260643" algn="l" defTabSz="104256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06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349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63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917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84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69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53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137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422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706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99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275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po@instrao.ru" TargetMode="External"/><Relationship Id="rId2" Type="http://schemas.openxmlformats.org/officeDocument/2006/relationships/hyperlink" Target="http://www.instrao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yskills.ru/account/logi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myskills.ru/account/logi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na-oz.ru/2012/4/funkcionalnaya--gramotnost-shkolnikov-i-problemy-vysshey-shkol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yskills.ru/account/logi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siorao.ru/" TargetMode="External"/><Relationship Id="rId2" Type="http://schemas.openxmlformats.org/officeDocument/2006/relationships/hyperlink" Target="http://www.centerok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enteroko@mail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560180" y="2091407"/>
            <a:ext cx="11140885" cy="300295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 defTabSz="1222451">
              <a:spcBef>
                <a:spcPts val="0"/>
              </a:spcBef>
              <a:buSzTx/>
              <a:buNone/>
              <a:defRPr sz="4512" b="1"/>
            </a:lvl1pPr>
          </a:lstStyle>
          <a:p>
            <a:endParaRPr 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апробации инструментария и технологии  мониторинга формирования функциональной грамотности учащихся в образовательных организациях в 23 регионах Российской Федерации</a:t>
            </a:r>
            <a:endParaRPr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2816" cy="17099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826" y="5526410"/>
            <a:ext cx="1080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73" indent="-101973" algn="ctr">
              <a:defRPr/>
            </a:pPr>
            <a:r>
              <a:rPr lang="ru-RU" sz="3200" dirty="0" err="1" smtClean="0"/>
              <a:t>Вебинар</a:t>
            </a:r>
            <a:r>
              <a:rPr lang="ru-RU" sz="3200" dirty="0" smtClean="0"/>
              <a:t> г. Москва  30 апреля 2019 г.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/>
        </p:blipFill>
        <p:spPr>
          <a:xfrm>
            <a:off x="6224979" y="125810"/>
            <a:ext cx="5440911" cy="19655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апробации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Все </a:t>
            </a:r>
            <a:r>
              <a:rPr lang="ru-RU" sz="3200" dirty="0" smtClean="0">
                <a:solidFill>
                  <a:srgbClr val="FF0000"/>
                </a:solidFill>
              </a:rPr>
              <a:t>материалы будут открыты </a:t>
            </a:r>
            <a:r>
              <a:rPr lang="ru-RU" sz="3200" dirty="0" smtClean="0"/>
              <a:t>для обсуждения и использования в учебном процессе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Разрабатывается система повышения квалификации</a:t>
            </a:r>
            <a:r>
              <a:rPr lang="ru-RU" sz="3200" dirty="0" smtClean="0"/>
              <a:t> учителей и разработчиков измерительных материалов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Готовятся публикации</a:t>
            </a:r>
            <a:r>
              <a:rPr lang="ru-RU" sz="3200" dirty="0" smtClean="0"/>
              <a:t> в издательстве «Просвещение» по формированию функциональной грамотности учащихся основной школы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910"/>
            <a:ext cx="11880850" cy="77500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Система повышения квалификации педагогических кадров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5" y="1205931"/>
            <a:ext cx="10692765" cy="595845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целях сопровождения реализации проекта «Мониторинг формирования функциональной грамотности», инициированного Министерством просвещения Российской Федерации, Институт стратегии развития образования РАО представляет программы повышения квалификации «Формирование и оценка функциональной грамотности школьников».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Программы адресованы специалистам органов управления образованием, службы надзора и контроля в сфере образования, центров оценки качества образования, методистам, преподавателям педагогических вузов, институтов развития образования, руководителям и учителям образовательных организаций.</a:t>
            </a:r>
          </a:p>
          <a:p>
            <a:r>
              <a:rPr lang="ru-RU" dirty="0" smtClean="0"/>
              <a:t>Даты проведения: 18-21.06.2019, 24-27.09.2019, 15-18.10.2019 </a:t>
            </a:r>
          </a:p>
          <a:p>
            <a:r>
              <a:rPr lang="ru-RU" dirty="0" smtClean="0"/>
              <a:t>Подробная информация и регистрация на курсы на сайте: </a:t>
            </a:r>
            <a:r>
              <a:rPr lang="ru-RU" u="sng" dirty="0" smtClean="0">
                <a:hlinkClick r:id="rId2"/>
              </a:rPr>
              <a:t>www.instrao.ru</a:t>
            </a:r>
            <a:r>
              <a:rPr lang="ru-RU" dirty="0" smtClean="0"/>
              <a:t>,</a:t>
            </a:r>
            <a:r>
              <a:rPr lang="ru-RU" b="1" dirty="0" smtClean="0"/>
              <a:t> </a:t>
            </a:r>
            <a:r>
              <a:rPr lang="ru-RU" dirty="0" smtClean="0"/>
              <a:t>по электронной почте: </a:t>
            </a:r>
            <a:r>
              <a:rPr lang="ru-RU" u="sng" dirty="0" smtClean="0">
                <a:hlinkClick r:id="rId3"/>
              </a:rPr>
              <a:t>dpo@instrao.ru</a:t>
            </a:r>
            <a:r>
              <a:rPr lang="ru-RU" dirty="0" smtClean="0"/>
              <a:t>, по тел.: 8-495-625-19-06, 8-985-122-31-51.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B27CD4-867D-4F0C-B6F9-6B4FD35A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/>
              <a:t>Основа проекта 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120489-5A77-4DB6-9B26-4B863AA24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34" y="1349946"/>
            <a:ext cx="10692765" cy="31056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7100" dirty="0"/>
              <a:t>идеи и инструментарий международного исследования </a:t>
            </a:r>
            <a:r>
              <a:rPr lang="en-US" sz="7100" dirty="0"/>
              <a:t>PISA</a:t>
            </a:r>
            <a:endParaRPr lang="ru-RU" sz="71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074" t="63661" r="32670" b="16389"/>
          <a:stretch>
            <a:fillRect/>
          </a:stretch>
        </p:blipFill>
        <p:spPr bwMode="auto">
          <a:xfrm>
            <a:off x="3924201" y="4662314"/>
            <a:ext cx="41764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83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DB3E9E-AE65-42B7-B96B-28A7190F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45" y="286910"/>
            <a:ext cx="10692765" cy="135106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Основные составляющие функциональной грамотности, по которым разрабатываются учебно-методические материалы </a:t>
            </a:r>
            <a:br>
              <a:rPr lang="ru-RU" dirty="0" smtClean="0"/>
            </a:b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8FE19D-895C-4AE3-A3CC-60B03E418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Математическая грамотность</a:t>
            </a:r>
          </a:p>
          <a:p>
            <a:pPr marL="0" indent="0">
              <a:buNone/>
            </a:pPr>
            <a:r>
              <a:rPr lang="ru-RU" dirty="0"/>
              <a:t>Естественнонаучная грамотность</a:t>
            </a:r>
          </a:p>
          <a:p>
            <a:pPr marL="0" indent="0">
              <a:buNone/>
            </a:pPr>
            <a:r>
              <a:rPr lang="ru-RU" dirty="0"/>
              <a:t>Читательская грамотность</a:t>
            </a:r>
          </a:p>
          <a:p>
            <a:pPr marL="0" indent="0">
              <a:buNone/>
            </a:pPr>
            <a:r>
              <a:rPr lang="ru-RU" dirty="0"/>
              <a:t>Финансовая грамотность</a:t>
            </a:r>
          </a:p>
          <a:p>
            <a:pPr marL="0" indent="0">
              <a:buNone/>
            </a:pPr>
            <a:r>
              <a:rPr lang="ru-RU" dirty="0"/>
              <a:t>Глобальные компетенции</a:t>
            </a:r>
          </a:p>
          <a:p>
            <a:pPr marL="0" indent="0">
              <a:buNone/>
            </a:pPr>
            <a:r>
              <a:rPr lang="ru-RU" dirty="0"/>
              <a:t>Креативное мышление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54025" b="65620"/>
          <a:stretch/>
        </p:blipFill>
        <p:spPr>
          <a:xfrm>
            <a:off x="8532713" y="2718098"/>
            <a:ext cx="2448272" cy="19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5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Особенности инструментария мониторинга для апробации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Всего </a:t>
            </a:r>
            <a:r>
              <a:rPr lang="ru-RU" dirty="0">
                <a:ea typeface="Calibri"/>
                <a:cs typeface="Times New Roman"/>
              </a:rPr>
              <a:t>в каждом варианте работы 4 блока, связанных с разными составляющими функциональной грамотности. На выполнение каждого блока отводится 20 мин.</a:t>
            </a:r>
            <a:endParaRPr lang="ru-RU" sz="32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Блок заданий включает в себя описание реальной ситуации, представленное, как правило, в проблемном ключе, и ряд вопросов-заданий, относящихся к этой ситуации.</a:t>
            </a:r>
            <a:endParaRPr lang="ru-RU" sz="32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79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Особенности инструментария мониторинга для апробации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Компоновка блоков в работе: в каждый вариант работы 7 класса </a:t>
            </a:r>
            <a:r>
              <a:rPr lang="ru-RU" dirty="0" err="1">
                <a:ea typeface="Calibri"/>
                <a:cs typeface="Times New Roman"/>
              </a:rPr>
              <a:t>включен</a:t>
            </a:r>
            <a:r>
              <a:rPr lang="ru-RU" dirty="0">
                <a:ea typeface="Calibri"/>
                <a:cs typeface="Times New Roman"/>
              </a:rPr>
              <a:t> блок по математической грамотности и блок по креативному мышлению, а в каждый вариант работы 5 класса – блок по естественнонаучной грамотности и блок по креативному мышлению.</a:t>
            </a:r>
            <a:endParaRPr lang="ru-RU" sz="32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12529"/>
                </a:solidFill>
                <a:ea typeface="Calibri"/>
                <a:cs typeface="Times New Roman"/>
              </a:rPr>
              <a:t>После выполнения работы учащиеся могут ознакомиться с результатами выполнения отдельных заданий.</a:t>
            </a:r>
            <a:endParaRPr lang="ru-RU" sz="3200" dirty="0">
              <a:ea typeface="Calibri"/>
              <a:cs typeface="Times New Roman"/>
            </a:endParaRPr>
          </a:p>
          <a:p>
            <a:r>
              <a:rPr lang="ru-RU" dirty="0">
                <a:ea typeface="Calibri"/>
              </a:rPr>
              <a:t>Результаты выполнения работы определяются по </a:t>
            </a:r>
            <a:r>
              <a:rPr lang="ru-RU" dirty="0" smtClean="0">
                <a:ea typeface="Calibri"/>
              </a:rPr>
              <a:t>каждой части отдельно.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553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1"/>
            <a:ext cx="10692765" cy="917898"/>
          </a:xfrm>
        </p:spPr>
        <p:txBody>
          <a:bodyPr/>
          <a:lstStyle/>
          <a:p>
            <a:r>
              <a:rPr lang="ru-RU" dirty="0" smtClean="0"/>
              <a:t>Апробация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989906"/>
            <a:ext cx="10692765" cy="540995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dirty="0" smtClean="0"/>
              <a:t>В 2019 году ДОБРОВОЛЬНО принимают участие </a:t>
            </a:r>
            <a:r>
              <a:rPr lang="ru-RU" sz="3200" dirty="0" smtClean="0">
                <a:solidFill>
                  <a:srgbClr val="C00000"/>
                </a:solidFill>
              </a:rPr>
              <a:t>23 региона </a:t>
            </a:r>
            <a:r>
              <a:rPr lang="ru-RU" sz="3200" dirty="0" smtClean="0"/>
              <a:t>(339 образовательных организаций, около 25 000 учащихся 5 и 7 классов) и гимназия Чеченской Республики</a:t>
            </a:r>
          </a:p>
          <a:p>
            <a:pPr>
              <a:buNone/>
            </a:pP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841" y="2358058"/>
          <a:ext cx="2880319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Центральный</a:t>
                      </a:r>
                      <a:r>
                        <a:rPr lang="ru-RU" b="1" baseline="0" dirty="0" smtClean="0"/>
                        <a:t> ФО:</a:t>
                      </a:r>
                    </a:p>
                    <a:p>
                      <a:r>
                        <a:rPr lang="ru-RU" baseline="0" dirty="0" smtClean="0"/>
                        <a:t>Владимирская область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Костромская область</a:t>
                      </a:r>
                    </a:p>
                    <a:p>
                      <a:r>
                        <a:rPr lang="ru-RU" baseline="0" dirty="0" smtClean="0"/>
                        <a:t>Ивановская область</a:t>
                      </a:r>
                    </a:p>
                    <a:p>
                      <a:r>
                        <a:rPr lang="ru-RU" baseline="0" dirty="0" smtClean="0"/>
                        <a:t>Московская область</a:t>
                      </a:r>
                    </a:p>
                    <a:p>
                      <a:r>
                        <a:rPr lang="ru-RU" baseline="0" dirty="0" smtClean="0"/>
                        <a:t>Смоленская область</a:t>
                      </a:r>
                    </a:p>
                    <a:p>
                      <a:r>
                        <a:rPr lang="ru-RU" baseline="0" dirty="0" smtClean="0"/>
                        <a:t>Тамбовская область</a:t>
                      </a:r>
                    </a:p>
                    <a:p>
                      <a:r>
                        <a:rPr lang="ru-RU" baseline="0" dirty="0" smtClean="0"/>
                        <a:t>Тверская область</a:t>
                      </a:r>
                    </a:p>
                    <a:p>
                      <a:r>
                        <a:rPr lang="ru-RU" baseline="0" dirty="0" smtClean="0"/>
                        <a:t>Ярославская область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4281" y="2358058"/>
          <a:ext cx="2880319" cy="233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Сибирский</a:t>
                      </a:r>
                      <a:r>
                        <a:rPr lang="ru-RU" b="1" baseline="0" dirty="0" smtClean="0"/>
                        <a:t> ФО: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/>
                        <a:t>Республика Алтай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/>
                        <a:t>Красноярский край </a:t>
                      </a:r>
                    </a:p>
                    <a:p>
                      <a:r>
                        <a:rPr lang="ru-RU" b="0" baseline="0" dirty="0" smtClean="0"/>
                        <a:t>Иркутская </a:t>
                      </a:r>
                      <a:r>
                        <a:rPr lang="ru-RU" baseline="0" dirty="0" smtClean="0"/>
                        <a:t>область</a:t>
                      </a:r>
                      <a:endParaRPr lang="ru-RU" b="0" baseline="0" dirty="0" smtClean="0"/>
                    </a:p>
                    <a:p>
                      <a:r>
                        <a:rPr lang="ru-RU" b="0" baseline="0" dirty="0" smtClean="0"/>
                        <a:t>Кемеровская </a:t>
                      </a:r>
                      <a:r>
                        <a:rPr lang="ru-RU" baseline="0" dirty="0" smtClean="0"/>
                        <a:t>область</a:t>
                      </a:r>
                      <a:endParaRPr lang="ru-RU" b="0" baseline="0" dirty="0" smtClean="0"/>
                    </a:p>
                    <a:p>
                      <a:r>
                        <a:rPr lang="ru-RU" b="0" baseline="0" dirty="0" smtClean="0"/>
                        <a:t>Новосибирская </a:t>
                      </a:r>
                      <a:r>
                        <a:rPr lang="ru-RU" baseline="0" dirty="0" smtClean="0"/>
                        <a:t>область</a:t>
                      </a:r>
                      <a:endParaRPr lang="ru-RU" b="0" baseline="0" dirty="0" smtClean="0"/>
                    </a:p>
                    <a:p>
                      <a:r>
                        <a:rPr lang="ru-RU" b="0" baseline="0" dirty="0" smtClean="0"/>
                        <a:t>Омская </a:t>
                      </a:r>
                      <a:r>
                        <a:rPr lang="ru-RU" baseline="0" dirty="0" smtClean="0"/>
                        <a:t>область</a:t>
                      </a:r>
                      <a:endParaRPr lang="ru-RU" b="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44681" y="2430066"/>
          <a:ext cx="2880319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baseline="0" dirty="0" smtClean="0"/>
                        <a:t>Дальневосточный ФО: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/>
                        <a:t>Приморский край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/>
                        <a:t>Сахалинская область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/>
                        <a:t>Забайкальский край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273" y="5310386"/>
          <a:ext cx="2880319" cy="105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baseline="0" dirty="0" smtClean="0"/>
                        <a:t>Южный ФО: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/>
                        <a:t>Краснодарский край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/>
                        <a:t>Ростовская область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841" y="5670426"/>
          <a:ext cx="2880319" cy="105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baseline="0" dirty="0" smtClean="0"/>
                        <a:t>Северо-западный ФО: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/>
                        <a:t>Псковская область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/>
                        <a:t>Г. Санкт-Петербург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388697" y="4374282"/>
          <a:ext cx="2880319" cy="105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baseline="0" dirty="0" smtClean="0"/>
                        <a:t>Уральский ФО: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/>
                        <a:t>Свердловская область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/>
                        <a:t>Ямало-Ненецкий АО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388697" y="5886450"/>
          <a:ext cx="2880319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19"/>
              </a:tblGrid>
              <a:tr h="720080">
                <a:tc>
                  <a:txBody>
                    <a:bodyPr/>
                    <a:lstStyle/>
                    <a:p>
                      <a:r>
                        <a:rPr lang="ru-RU" b="1" baseline="0" dirty="0" smtClean="0"/>
                        <a:t>Приволжский ФО: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/>
                        <a:t>Республика Татарстан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Tx/>
              <a:buNone/>
            </a:pPr>
            <a:r>
              <a:rPr lang="ru-RU" u="sng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Сроки проведения</a:t>
            </a:r>
            <a:r>
              <a:rPr lang="ru-RU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2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>
              <a:buClr>
                <a:srgbClr val="000080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 13 по 18 мая 2019 года</a:t>
            </a:r>
          </a:p>
          <a:p>
            <a:pPr lvl="1">
              <a:buClr>
                <a:srgbClr val="000080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20, 21 мая – резервные дни </a:t>
            </a:r>
            <a:endParaRPr lang="ru-RU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700"/>
              </a:spcAft>
              <a:buClr>
                <a:srgbClr val="000080"/>
              </a:buClr>
              <a:buFontTx/>
              <a:buNone/>
            </a:pPr>
            <a:r>
              <a:rPr lang="ru-RU" u="sng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Время проведения</a:t>
            </a:r>
            <a:r>
              <a:rPr lang="ru-RU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3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700"/>
              </a:spcAft>
              <a:buClr>
                <a:srgbClr val="000080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Доступ к системе компьютерного тестирования будет открыт круглосуточно</a:t>
            </a:r>
          </a:p>
          <a:p>
            <a:pPr lvl="1" algn="just">
              <a:spcAft>
                <a:spcPts val="700"/>
              </a:spcAft>
              <a:buClr>
                <a:srgbClr val="000080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Проведение тестирование осуществляется в соответствии с графиком проведения тестирования, составленным в образовательной организации региона</a:t>
            </a:r>
            <a:endParaRPr lang="ru-RU" sz="3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833" y="557858"/>
            <a:ext cx="10692765" cy="108012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Сроки проведения мониторинга в ОО регионов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Условия проведения компьютерного тестирования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833" y="1854002"/>
            <a:ext cx="10692765" cy="4728165"/>
          </a:xfrm>
        </p:spPr>
        <p:txBody>
          <a:bodyPr>
            <a:normAutofit fontScale="85000" lnSpcReduction="20000"/>
          </a:bodyPr>
          <a:lstStyle/>
          <a:p>
            <a:pPr lvl="1" algn="just">
              <a:spcAft>
                <a:spcPts val="700"/>
              </a:spcAft>
              <a:buClr>
                <a:srgbClr val="000080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 недостаточном количестве компьютеров проведение тестирования в одном 5 или 7 классе возможно в несколько сессий или даже на следующий день.</a:t>
            </a:r>
          </a:p>
          <a:p>
            <a:pPr lvl="1" algn="just">
              <a:spcAft>
                <a:spcPts val="700"/>
              </a:spcAft>
              <a:buClr>
                <a:srgbClr val="000080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каждой образовательной организации должны быть компьютеры с выходом в Интернет, так как тестирование будет проходить в режиме онлайн.</a:t>
            </a:r>
          </a:p>
          <a:p>
            <a:pPr lvl="1" algn="just">
              <a:spcAft>
                <a:spcPts val="700"/>
              </a:spcAft>
              <a:buClr>
                <a:srgbClr val="000080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 компьютерам </a:t>
            </a:r>
            <a:r>
              <a:rPr lang="ru-RU" sz="3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предъявляются следующие технические требования</a:t>
            </a:r>
            <a:r>
              <a:rPr lang="ru-RU" sz="31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57200" indent="449580" algn="just"/>
            <a:r>
              <a:rPr lang="ru-RU" sz="3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Минимальное разрешение экрана: 1024</a:t>
            </a:r>
            <a:r>
              <a:rPr lang="en-US" sz="3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ru-RU" sz="3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768;</a:t>
            </a:r>
          </a:p>
          <a:p>
            <a:pPr marL="457200" lvl="0" indent="449580" algn="just"/>
            <a:r>
              <a:rPr lang="ru-RU" sz="3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используемые браузеры </a:t>
            </a:r>
            <a:r>
              <a:rPr lang="en-US" sz="31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FireFox</a:t>
            </a:r>
            <a:r>
              <a:rPr lang="ru-RU" sz="3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Opera</a:t>
            </a:r>
            <a:r>
              <a:rPr lang="ru-RU" sz="3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или </a:t>
            </a:r>
            <a:r>
              <a:rPr lang="en-US" sz="3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Chrome</a:t>
            </a:r>
            <a:endParaRPr lang="ru-RU" sz="31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449580" algn="just"/>
            <a:r>
              <a:rPr lang="ru-RU" sz="3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не рекомендуем использовать браузеры </a:t>
            </a:r>
            <a:r>
              <a:rPr lang="en-US" sz="3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Internet Explorer</a:t>
            </a:r>
            <a:r>
              <a:rPr lang="ru-RU" sz="3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или </a:t>
            </a:r>
            <a:r>
              <a:rPr lang="ru-RU" sz="31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Safari</a:t>
            </a:r>
            <a:r>
              <a:rPr lang="ru-RU" sz="3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lvl="0" indent="449580" algn="just"/>
            <a:endParaRPr lang="ru-RU" sz="33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1" algn="just">
              <a:spcAft>
                <a:spcPts val="700"/>
              </a:spcAft>
              <a:buClr>
                <a:srgbClr val="000080"/>
              </a:buClr>
              <a:buFont typeface="Wingdings" panose="05000000000000000000" pitchFamily="2" charset="2"/>
              <a:buChar char="Ø"/>
            </a:pPr>
            <a:endParaRPr lang="ru-RU" sz="3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493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Подготовка в образовательных организациях регионов к апробации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Для организации и проведения компьютерного тестирования учащихся по функциональной грамотности подготовлены следующие материалы:</a:t>
            </a:r>
          </a:p>
          <a:p>
            <a:pPr lvl="0" algn="just"/>
            <a:r>
              <a:rPr lang="ru-RU" dirty="0" smtClean="0"/>
              <a:t>12 вариантов </a:t>
            </a:r>
            <a:r>
              <a:rPr lang="ru-RU" dirty="0" err="1" smtClean="0"/>
              <a:t>апробационных</a:t>
            </a:r>
            <a:r>
              <a:rPr lang="ru-RU" dirty="0" smtClean="0"/>
              <a:t> работ по функциональной грамотности для учащихся 5 класса.</a:t>
            </a:r>
          </a:p>
          <a:p>
            <a:pPr lvl="0" algn="just"/>
            <a:r>
              <a:rPr lang="ru-RU" dirty="0" smtClean="0"/>
              <a:t>12 вариантов </a:t>
            </a:r>
            <a:r>
              <a:rPr lang="ru-RU" dirty="0" err="1" smtClean="0"/>
              <a:t>апробационных</a:t>
            </a:r>
            <a:r>
              <a:rPr lang="ru-RU" dirty="0" smtClean="0"/>
              <a:t> работ по функциональной грамотности для учащихся 7 класса.</a:t>
            </a:r>
          </a:p>
          <a:p>
            <a:pPr lvl="0" algn="just"/>
            <a:r>
              <a:rPr lang="ru-RU" dirty="0" smtClean="0"/>
              <a:t>Рекомендации по организации и проведению апробации инструментария и технологии мониторинга формирования функциональной грамотности учащихся. </a:t>
            </a:r>
          </a:p>
          <a:p>
            <a:pPr algn="just"/>
            <a:r>
              <a:rPr lang="ru-RU" dirty="0" smtClean="0"/>
              <a:t>Список с логинами и паролями для входа в систему компьютерного тестирования для участников мониторинга.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28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Механизмы повышения качества общего образования в России</a:t>
            </a:r>
            <a:endParaRPr lang="ru-RU" dirty="0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251794" y="1277939"/>
            <a:ext cx="11629058" cy="5121918"/>
          </a:xfrm>
        </p:spPr>
        <p:txBody>
          <a:bodyPr>
            <a:noAutofit/>
          </a:bodyPr>
          <a:lstStyle/>
          <a:p>
            <a:pPr marL="612080" indent="-612080">
              <a:buFontTx/>
              <a:buAutoNum type="arabicPeriod"/>
            </a:pPr>
            <a:r>
              <a:rPr lang="ru-RU" sz="2400" dirty="0" smtClean="0">
                <a:latin typeface="+mj-lt"/>
              </a:rPr>
              <a:t>Обновление учебных и методических материалов с учетом переориентации системы образования на новые результаты, связанные с «навыками 21 века», – функциональной грамотностью учащихся и развитием позитивных установок, мотивации обучения и стратегий поведения учащихся в различных ситуациях, готовности жить в эпоху перемен</a:t>
            </a:r>
          </a:p>
          <a:p>
            <a:pPr marL="612080" indent="-612080">
              <a:buFontTx/>
              <a:buAutoNum type="arabicPeriod"/>
            </a:pPr>
            <a:r>
              <a:rPr lang="ru-RU" sz="2400" dirty="0" smtClean="0">
                <a:latin typeface="+mj-lt"/>
              </a:rPr>
              <a:t>Целенаправленное повышение квалификации учителей через систему подготовки, переподготовки и повышения квалификации учителей, в которых требуется кардинальное обновление содержания и методов обучения, направленное на повышение качества и эффективности работы учителей</a:t>
            </a:r>
          </a:p>
          <a:p>
            <a:pPr marL="612080" indent="-612080">
              <a:buFontTx/>
              <a:buAutoNum type="arabicPeriod"/>
            </a:pPr>
            <a:r>
              <a:rPr lang="ru-RU" sz="2400" dirty="0" smtClean="0">
                <a:latin typeface="+mj-lt"/>
              </a:rPr>
              <a:t>Введение комплексного мониторинга образовательных достижений учащихся и качества образования с использованием  современных измерителей для комплексной оценки предметных, метапредметных и личностных результатов</a:t>
            </a:r>
          </a:p>
          <a:p>
            <a:pPr marL="612080" indent="-612080">
              <a:buFontTx/>
              <a:buAutoNum type="arabicPeriod"/>
            </a:pPr>
            <a:r>
              <a:rPr lang="ru-RU" sz="2400" dirty="0" smtClean="0">
                <a:latin typeface="+mj-lt"/>
              </a:rPr>
              <a:t>Широкое информирование профессионального сообщества и общественности о результатах и инструментарии международных исследований </a:t>
            </a:r>
          </a:p>
          <a:p>
            <a:pPr marL="612080" indent="-612080">
              <a:buNone/>
            </a:pPr>
            <a:endParaRPr lang="ru-RU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0630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Список участников мониторинга формирования функциональной грамотности: учетные записи учащихся в сервисе тестирования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19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01" y="1565970"/>
            <a:ext cx="67687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7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9910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Учетные записи учащихся для доступа в сервис тестирования</a:t>
            </a:r>
            <a:endParaRPr lang="ru-RU" dirty="0"/>
          </a:p>
        </p:txBody>
      </p:sp>
      <p:pic>
        <p:nvPicPr>
          <p:cNvPr id="409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009" y="1565970"/>
            <a:ext cx="69847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61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Распределение времени на проведению компьютерного тестирования в 5 и 7 классах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87897" y="1969707"/>
          <a:ext cx="8640960" cy="4033770"/>
        </p:xfrm>
        <a:graphic>
          <a:graphicData uri="http://schemas.openxmlformats.org/drawingml/2006/table">
            <a:tbl>
              <a:tblPr/>
              <a:tblGrid>
                <a:gridCol w="6756570"/>
                <a:gridCol w="1884390"/>
              </a:tblGrid>
              <a:tr h="39237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MS Mincho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MS Mincho"/>
                        </a:rPr>
                        <a:t>Вид </a:t>
                      </a:r>
                      <a:r>
                        <a:rPr lang="ru-RU" sz="2400" b="1" dirty="0">
                          <a:latin typeface="Times New Roman"/>
                          <a:ea typeface="MS Mincho"/>
                        </a:rPr>
                        <a:t>работы</a:t>
                      </a:r>
                      <a:endParaRPr lang="ru-RU" sz="2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Время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1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000" i="1" dirty="0" smtClean="0">
                        <a:latin typeface="+mn-lt"/>
                        <a:ea typeface="MS Mincho"/>
                      </a:endParaRP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+mn-lt"/>
                          <a:ea typeface="MS Mincho"/>
                        </a:rPr>
                        <a:t>1</a:t>
                      </a:r>
                      <a:r>
                        <a:rPr lang="ru-RU" sz="2000" b="1" i="1" dirty="0">
                          <a:latin typeface="+mn-lt"/>
                          <a:ea typeface="MS Mincho"/>
                        </a:rPr>
                        <a:t>. Организационная част: подготовка компьютеров, раздача индивидуальных логинов и паролей, распределение учащихся по рабочим местам, ввод логинов и паролей и т.д. </a:t>
                      </a:r>
                      <a:endParaRPr lang="ru-RU" sz="2000" b="1" dirty="0">
                        <a:latin typeface="+mn-lt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latin typeface="Times New Roman"/>
                          <a:ea typeface="Times New Roman"/>
                        </a:rPr>
                        <a:t>≈ 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5 </a:t>
                      </a:r>
                      <a:r>
                        <a:rPr lang="en-US" sz="2000" b="1" i="1" dirty="0" smtClean="0">
                          <a:latin typeface="Times New Roman"/>
                          <a:ea typeface="Times New Roman"/>
                        </a:rPr>
                        <a:t>мин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8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000" dirty="0" smtClean="0">
                        <a:latin typeface="+mn-lt"/>
                        <a:ea typeface="MS Mincho"/>
                      </a:endParaRP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MS Mincho"/>
                        </a:rPr>
                        <a:t>2</a:t>
                      </a:r>
                      <a:r>
                        <a:rPr lang="ru-RU" sz="2000" b="1" dirty="0">
                          <a:latin typeface="+mn-lt"/>
                          <a:ea typeface="MS Mincho"/>
                        </a:rPr>
                        <a:t>. Выполнение первой части теста (блок 1, блок 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40 </a:t>
                      </a:r>
                      <a:r>
                        <a:rPr lang="en-US" sz="2000" b="1" i="1" dirty="0">
                          <a:latin typeface="Times New Roman"/>
                          <a:ea typeface="Times New Roman"/>
                        </a:rPr>
                        <a:t>мин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Times New Roman"/>
                        </a:rPr>
                        <a:t>3. Перерыв (Длительность перерыва по усмотрению администрации школы).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latin typeface="Times New Roman"/>
                          <a:ea typeface="Times New Roman"/>
                        </a:rPr>
                        <a:t>≈ 10-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15</a:t>
                      </a:r>
                      <a:r>
                        <a:rPr lang="en-US" sz="2000" b="1" i="1" dirty="0">
                          <a:latin typeface="Times New Roman"/>
                          <a:ea typeface="Times New Roman"/>
                        </a:rPr>
                        <a:t> мин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1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000" i="1" dirty="0" smtClean="0">
                        <a:latin typeface="+mn-lt"/>
                        <a:ea typeface="MS Mincho"/>
                      </a:endParaRP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+mn-lt"/>
                          <a:ea typeface="MS Mincho"/>
                        </a:rPr>
                        <a:t>4</a:t>
                      </a:r>
                      <a:r>
                        <a:rPr lang="ru-RU" sz="2000" b="1" i="1" dirty="0">
                          <a:latin typeface="+mn-lt"/>
                          <a:ea typeface="MS Mincho"/>
                        </a:rPr>
                        <a:t>. Организационная часть: распределение учащихся по рабочим местам, переход ко второй части тестирования и т.д. </a:t>
                      </a:r>
                      <a:endParaRPr lang="ru-RU" sz="2000" b="1" dirty="0">
                        <a:latin typeface="+mn-lt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latin typeface="Times New Roman"/>
                          <a:ea typeface="Times New Roman"/>
                        </a:rPr>
                        <a:t>≈ 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3-5</a:t>
                      </a:r>
                      <a:r>
                        <a:rPr lang="en-US" sz="2000" b="1" i="1" dirty="0">
                          <a:latin typeface="Times New Roman"/>
                          <a:ea typeface="Times New Roman"/>
                        </a:rPr>
                        <a:t> мин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</a:rPr>
                        <a:t>5. Выполнение второй части теста (блок 3, блок 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40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 мин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</a:rPr>
                        <a:t>Итого: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105 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891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Структура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Каждый вариант работы состоит из 2 частей: часть 1 (блок 1, блок 2) и часть 2 (блок 3, блок 4).</a:t>
            </a:r>
          </a:p>
          <a:p>
            <a:r>
              <a:rPr lang="ru-RU" dirty="0" smtClean="0"/>
              <a:t> Каждая часть длится 40 минут. Части не связаны между собой.</a:t>
            </a:r>
          </a:p>
          <a:p>
            <a:r>
              <a:rPr lang="ru-RU" dirty="0" smtClean="0"/>
              <a:t> Учащиеся выполняют часть 1, получают результат по части 1, затем идёт перерыв, примерно 10-15 мин (не фиксируется). После этого учащиеся выбирают часть 2 и получают результат по части 2.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13504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График проведения 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err="1" smtClean="0">
                <a:solidFill>
                  <a:srgbClr val="002060"/>
                </a:solidFill>
              </a:rPr>
              <a:t>интернет-тестирования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3200" dirty="0" smtClean="0"/>
              <a:t>Тестирование учащихся по функциональной грамотности будет проводиться с 13 по 18 мая в режиме </a:t>
            </a:r>
            <a:r>
              <a:rPr lang="ru-RU" sz="3200" dirty="0" err="1" smtClean="0"/>
              <a:t>онлайн</a:t>
            </a:r>
            <a:r>
              <a:rPr lang="ru-RU" sz="3200" dirty="0" smtClean="0"/>
              <a:t>. 20-21 мая – резервные дни.  Адрес сайта, на котором проводится интернет-тестирование: </a:t>
            </a:r>
            <a:r>
              <a:rPr lang="en-US" sz="3200" u="sng" dirty="0" smtClean="0">
                <a:hlinkClick r:id="rId2"/>
              </a:rPr>
              <a:t>https</a:t>
            </a:r>
            <a:r>
              <a:rPr lang="ru-RU" sz="3200" u="sng" dirty="0" smtClean="0">
                <a:hlinkClick r:id="rId2"/>
              </a:rPr>
              <a:t>://</a:t>
            </a:r>
            <a:r>
              <a:rPr lang="en-US" sz="3200" u="sng" dirty="0" err="1" smtClean="0">
                <a:hlinkClick r:id="rId2"/>
              </a:rPr>
              <a:t>myskills</a:t>
            </a:r>
            <a:r>
              <a:rPr lang="ru-RU" sz="3200" u="sng" dirty="0" smtClean="0">
                <a:hlinkClick r:id="rId2"/>
              </a:rPr>
              <a:t>.</a:t>
            </a:r>
            <a:r>
              <a:rPr lang="en-US" sz="3200" u="sng" dirty="0" err="1" smtClean="0">
                <a:hlinkClick r:id="rId2"/>
              </a:rPr>
              <a:t>ru</a:t>
            </a:r>
            <a:r>
              <a:rPr lang="ru-RU" sz="3200" u="sng" dirty="0" smtClean="0">
                <a:hlinkClick r:id="rId2"/>
              </a:rPr>
              <a:t>/</a:t>
            </a:r>
            <a:r>
              <a:rPr lang="en-US" sz="3200" u="sng" dirty="0" smtClean="0">
                <a:hlinkClick r:id="rId2"/>
              </a:rPr>
              <a:t>account</a:t>
            </a:r>
            <a:r>
              <a:rPr lang="ru-RU" sz="3200" u="sng" dirty="0" smtClean="0">
                <a:hlinkClick r:id="rId2"/>
              </a:rPr>
              <a:t>/</a:t>
            </a:r>
            <a:r>
              <a:rPr lang="en-US" sz="3200" u="sng" dirty="0" smtClean="0">
                <a:hlinkClick r:id="rId2"/>
              </a:rPr>
              <a:t>login</a:t>
            </a:r>
            <a:r>
              <a:rPr lang="ru-RU" sz="3200" dirty="0" smtClean="0"/>
              <a:t>.</a:t>
            </a:r>
          </a:p>
          <a:p>
            <a:pPr marL="0" indent="0"/>
            <a:r>
              <a:rPr lang="ru-RU" sz="3200" dirty="0" smtClean="0"/>
              <a:t>Доступ к сайту в день тестирования учащихся будет открыт круглосуточно.</a:t>
            </a:r>
          </a:p>
          <a:p>
            <a:pPr marL="0" indent="0"/>
            <a:r>
              <a:rPr lang="ru-RU" sz="3200" dirty="0" smtClean="0"/>
              <a:t>Тестирование учащихся в регионах будет проводиться в соответствии с графиком проведения, который был составлен в образовательных организациях регионов.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66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проводит тестирование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  <a:buNone/>
            </a:pPr>
            <a:r>
              <a:rPr lang="ru-RU" dirty="0" smtClean="0"/>
              <a:t>Любой </a:t>
            </a:r>
            <a:r>
              <a:rPr lang="ru-RU" dirty="0"/>
              <a:t>учитель </a:t>
            </a:r>
            <a:r>
              <a:rPr lang="ru-RU" dirty="0" smtClean="0"/>
              <a:t>основной школы, предварительно </a:t>
            </a:r>
            <a:r>
              <a:rPr lang="ru-RU" dirty="0"/>
              <a:t>ознакомленный с методикой проведения тестирования</a:t>
            </a:r>
          </a:p>
          <a:p>
            <a:pPr lvl="1">
              <a:buClr>
                <a:schemeClr val="tx1"/>
              </a:buClr>
              <a:buNone/>
            </a:pPr>
            <a:r>
              <a:rPr lang="ru-RU" sz="2800" dirty="0"/>
              <a:t>    			</a:t>
            </a:r>
            <a:endParaRPr lang="ru-RU" sz="2800" dirty="0" smtClean="0"/>
          </a:p>
          <a:p>
            <a:pPr lvl="1">
              <a:buClr>
                <a:schemeClr val="tx1"/>
              </a:buClr>
              <a:buNone/>
            </a:pPr>
            <a:r>
              <a:rPr lang="ru-RU" dirty="0" smtClean="0"/>
              <a:t> </a:t>
            </a:r>
            <a:r>
              <a:rPr lang="ru-RU" i="1" dirty="0"/>
              <a:t>ИЛИ </a:t>
            </a:r>
          </a:p>
          <a:p>
            <a:pPr lvl="1">
              <a:buClr>
                <a:schemeClr val="tx1"/>
              </a:buClr>
              <a:buNone/>
            </a:pPr>
            <a:r>
              <a:rPr lang="ru-RU" dirty="0"/>
              <a:t>	Школьный координатор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953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Организация проведения компьютерного тестирования учащихся 5 и 7 классов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Для проведения компьютерного тестирования учащихся каждая образовательная организация должна иметь следующие материалы:</a:t>
            </a:r>
          </a:p>
          <a:p>
            <a:pPr lvl="0"/>
            <a:r>
              <a:rPr lang="ru-RU" dirty="0" smtClean="0"/>
              <a:t>Рекомендации по организации и проведению апробации инструментария мониторинга формирования функциональной грамотности учащихся 5 и 7 классов.</a:t>
            </a:r>
          </a:p>
          <a:p>
            <a:pPr lvl="0"/>
            <a:r>
              <a:rPr lang="ru-RU" dirty="0" smtClean="0"/>
              <a:t>Список с логинами и паролями и индивидуальные карточки с логинами и паролями для входа в систему компьютерного тестирования для участников мониторинга.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867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Организация проведения компьютерного тестирования учащихся 5 и 7 классов (продолжение)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defTabSz="914400" fontAlgn="base">
              <a:spcAft>
                <a:spcPct val="0"/>
              </a:spcAft>
              <a:buClr>
                <a:srgbClr val="000000"/>
              </a:buClr>
              <a:buNone/>
            </a:pPr>
            <a:endParaRPr lang="ru-RU" sz="2800" dirty="0" smtClean="0"/>
          </a:p>
          <a:p>
            <a:pPr marL="457200" lvl="1" indent="0" algn="just" defTabSz="914400" fontAlgn="base"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800" dirty="0" smtClean="0"/>
              <a:t>Предварительно необходимо распечатать списки классов с логинами и паролями для доступа к системе компьютерного тестирования и вписать в список фамилии и имена учащихся для удобства передачи логинов и паролей учащимся.</a:t>
            </a:r>
          </a:p>
          <a:p>
            <a:pPr marL="457200" lvl="1" indent="0" algn="just" defTabSz="914400" fontAlgn="base"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800" dirty="0" smtClean="0"/>
              <a:t> Индивидуальные карточки с логинами и паролями должны быть розданы учащимся в классе непосредственно перед тестированием.</a:t>
            </a:r>
            <a:endParaRPr lang="ru-RU" sz="2600" i="1" dirty="0" smtClean="0">
              <a:solidFill>
                <a:srgbClr val="000000"/>
              </a:solidFill>
            </a:endParaRPr>
          </a:p>
          <a:p>
            <a:pPr marL="457200" lvl="1" indent="0" defTabSz="914400" fontAlgn="base"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endParaRPr lang="ru-RU" sz="2800" dirty="0" smtClean="0"/>
          </a:p>
          <a:p>
            <a:pPr marL="457200" lvl="1" indent="0" defTabSz="914400" fontAlgn="base">
              <a:spcAft>
                <a:spcPct val="0"/>
              </a:spcAft>
              <a:buClr>
                <a:srgbClr val="000000"/>
              </a:buClr>
              <a:buNone/>
            </a:pP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885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Подготовка компьютеров к работе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14400" lvl="2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900" dirty="0">
              <a:solidFill>
                <a:srgbClr val="000000"/>
              </a:solidFill>
              <a:latin typeface="Times" pitchFamily="18" charset="0"/>
            </a:endParaRPr>
          </a:p>
          <a:p>
            <a:pPr marL="914400" lvl="2" indent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900" dirty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sz="3200" dirty="0" smtClean="0"/>
              <a:t>Перед проведением учитель-организатор входит на каждом компьютере на сайт </a:t>
            </a:r>
            <a:r>
              <a:rPr lang="en-US" sz="3200" u="sng" dirty="0" smtClean="0">
                <a:hlinkClick r:id="rId2"/>
              </a:rPr>
              <a:t>https://myskills.ru/account/login</a:t>
            </a:r>
            <a:r>
              <a:rPr lang="en-US" sz="3200" u="sng" dirty="0" smtClean="0"/>
              <a:t>.</a:t>
            </a:r>
            <a:endParaRPr lang="ru-RU" sz="3200" u="sng" dirty="0" smtClean="0"/>
          </a:p>
          <a:p>
            <a:pPr marL="914400" lvl="2" indent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/>
              <a:t> </a:t>
            </a:r>
            <a:r>
              <a:rPr lang="ru-RU" sz="3200" dirty="0" smtClean="0"/>
              <a:t>Н</a:t>
            </a:r>
            <a:r>
              <a:rPr lang="en-US" sz="3200" dirty="0" smtClean="0"/>
              <a:t>а всех компьютерах, соответствующих минимальным требованиям к конфигурации , будет запущен сайт </a:t>
            </a:r>
            <a:r>
              <a:rPr lang="en-US" sz="3200" u="sng" dirty="0" smtClean="0">
                <a:hlinkClick r:id="rId2"/>
              </a:rPr>
              <a:t>https://myskills.ru/account/login</a:t>
            </a:r>
            <a:r>
              <a:rPr lang="en-US" sz="3200" i="1" dirty="0" smtClean="0"/>
              <a:t>,</a:t>
            </a:r>
            <a:r>
              <a:rPr lang="en-US" sz="3200" dirty="0" smtClean="0"/>
              <a:t> и на мониторах появится экран с надписью «Авторизуйтесь для входа в сервис»</a:t>
            </a:r>
            <a:r>
              <a:rPr lang="ru-RU" sz="3200" dirty="0" smtClean="0"/>
              <a:t>.</a:t>
            </a:r>
            <a:r>
              <a:rPr lang="ru-RU" sz="2900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endParaRPr lang="ru-RU" sz="3200" dirty="0" smtClean="0"/>
          </a:p>
          <a:p>
            <a:pPr marL="914400" lvl="2" indent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/>
              <a:t>Затем учащиеся заходят в </a:t>
            </a:r>
            <a:r>
              <a:rPr lang="en-US" sz="3200" dirty="0" err="1" smtClean="0"/>
              <a:t>класс</a:t>
            </a:r>
            <a:r>
              <a:rPr lang="ru-RU" sz="3200" dirty="0" smtClean="0"/>
              <a:t>.</a:t>
            </a:r>
          </a:p>
          <a:p>
            <a:pPr marL="914400" lvl="2" indent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/>
              <a:t> </a:t>
            </a:r>
            <a:r>
              <a:rPr lang="ru-RU" sz="3200" dirty="0" smtClean="0"/>
              <a:t>Учащиеся входят </a:t>
            </a:r>
            <a:r>
              <a:rPr lang="en-US" sz="3200" dirty="0" err="1" smtClean="0"/>
              <a:t>на</a:t>
            </a:r>
            <a:r>
              <a:rPr lang="en-US" sz="3200" dirty="0" smtClean="0"/>
              <a:t> </a:t>
            </a:r>
            <a:r>
              <a:rPr lang="en-US" sz="3200" dirty="0" err="1" smtClean="0"/>
              <a:t>сервис</a:t>
            </a:r>
            <a:r>
              <a:rPr lang="en-US" sz="3200" dirty="0" smtClean="0"/>
              <a:t> </a:t>
            </a:r>
            <a:r>
              <a:rPr lang="en-US" sz="3200" dirty="0" err="1" smtClean="0"/>
              <a:t>компьютерного</a:t>
            </a:r>
            <a:r>
              <a:rPr lang="en-US" sz="3200" dirty="0" smtClean="0"/>
              <a:t> </a:t>
            </a:r>
            <a:r>
              <a:rPr lang="en-US" sz="3200" dirty="0" err="1" smtClean="0"/>
              <a:t>тестирования</a:t>
            </a:r>
            <a:r>
              <a:rPr lang="ru-RU" sz="3200" dirty="0" smtClean="0"/>
              <a:t> </a:t>
            </a:r>
            <a:r>
              <a:rPr lang="ru-RU" sz="3200" dirty="0" err="1" smtClean="0"/>
              <a:t>п</a:t>
            </a:r>
            <a:r>
              <a:rPr lang="en-US" sz="3200" dirty="0" smtClean="0"/>
              <a:t>о своим логином и </a:t>
            </a:r>
            <a:r>
              <a:rPr lang="en-US" sz="3200" dirty="0" err="1" smtClean="0"/>
              <a:t>паролем</a:t>
            </a:r>
            <a:r>
              <a:rPr lang="ru-RU" sz="3200" dirty="0" smtClean="0"/>
              <a:t>.</a:t>
            </a:r>
          </a:p>
          <a:p>
            <a:pPr marL="914400" lvl="2" indent="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/>
              <a:t> Учащиеся могут пользоваться черновиками.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507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Проведение компьютерного тестирования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31775" lvl="0" indent="-231775" algn="just" defTabSz="914400" fontAlgn="base">
              <a:spcAft>
                <a:spcPts val="1000"/>
              </a:spcAft>
              <a:buFontTx/>
              <a:buChar char="•"/>
            </a:pPr>
            <a:r>
              <a:rPr lang="ru-RU" kern="0" dirty="0" smtClean="0">
                <a:solidFill>
                  <a:srgbClr val="000000"/>
                </a:solidFill>
                <a:ea typeface="ＭＳ Ｐゴシック" charset="-128"/>
              </a:rPr>
              <a:t>Тестирование должно проходить строго по </a:t>
            </a:r>
            <a:r>
              <a:rPr lang="ru-RU" b="1" kern="0" dirty="0" smtClean="0">
                <a:solidFill>
                  <a:srgbClr val="FF0000"/>
                </a:solidFill>
                <a:ea typeface="ＭＳ Ｐゴシック" charset="-128"/>
              </a:rPr>
              <a:t>Сценарию</a:t>
            </a:r>
            <a:r>
              <a:rPr lang="ru-RU" kern="0" dirty="0" smtClean="0">
                <a:solidFill>
                  <a:srgbClr val="000000"/>
                </a:solidFill>
                <a:ea typeface="ＭＳ Ｐゴシック" charset="-128"/>
              </a:rPr>
              <a:t>, приведённому в Руководстве по проведению тестирования</a:t>
            </a:r>
          </a:p>
          <a:p>
            <a:pPr marL="231775" indent="-231775" algn="just" defTabSz="914400" fontAlgn="base">
              <a:spcAft>
                <a:spcPts val="1000"/>
              </a:spcAft>
              <a:buFontTx/>
              <a:buChar char="•"/>
            </a:pPr>
            <a:r>
              <a:rPr lang="ru-RU" kern="0" dirty="0" smtClean="0">
                <a:solidFill>
                  <a:srgbClr val="000000"/>
                </a:solidFill>
                <a:ea typeface="ＭＳ Ｐゴシック" charset="-128"/>
              </a:rPr>
              <a:t>Во время тестирования можно отвечать на вопросы только по процедуре тестирования, </a:t>
            </a:r>
            <a:r>
              <a:rPr lang="ru-RU" kern="0" smtClean="0">
                <a:solidFill>
                  <a:srgbClr val="000000"/>
                </a:solidFill>
                <a:ea typeface="ＭＳ Ｐゴシック" charset="-128"/>
              </a:rPr>
              <a:t>но не </a:t>
            </a:r>
            <a:r>
              <a:rPr lang="ru-RU" kern="0" dirty="0" smtClean="0">
                <a:solidFill>
                  <a:srgbClr val="000000"/>
                </a:solidFill>
                <a:ea typeface="ＭＳ Ｐゴシック" charset="-128"/>
              </a:rPr>
              <a:t>по содержанию вопроса</a:t>
            </a:r>
          </a:p>
          <a:p>
            <a:pPr marL="231775" indent="-231775" algn="just" defTabSz="914400" fontAlgn="base">
              <a:spcAft>
                <a:spcPts val="1000"/>
              </a:spcAft>
              <a:buFontTx/>
              <a:buChar char="•"/>
            </a:pPr>
            <a:r>
              <a:rPr lang="ru-RU" kern="0" dirty="0" smtClean="0">
                <a:solidFill>
                  <a:srgbClr val="000000"/>
                </a:solidFill>
                <a:ea typeface="ＭＳ Ｐゴシック" charset="-128"/>
              </a:rPr>
              <a:t>Очень важно, чтобы после первых 20 минут учащиеся перешли к выполнению следующего блока независимо от того, закончили ли они выполнение заданий предыдущего блока или нет.</a:t>
            </a:r>
          </a:p>
          <a:p>
            <a:pPr marL="231775" lvl="0" indent="-231775" algn="just" defTabSz="914400" fontAlgn="base">
              <a:spcAft>
                <a:spcPts val="1000"/>
              </a:spcAft>
              <a:buFontTx/>
              <a:buChar char="•"/>
            </a:pPr>
            <a:r>
              <a:rPr lang="ru-RU" kern="0" dirty="0" smtClean="0">
                <a:solidFill>
                  <a:srgbClr val="000000"/>
                </a:solidFill>
                <a:ea typeface="ＭＳ Ｐゴシック" charset="-128"/>
              </a:rPr>
              <a:t>Если учащийся завершил тестирование раньше времени, то после проверки работы он может закончить тестирование, нажав на кнопку «закончить».</a:t>
            </a:r>
          </a:p>
        </p:txBody>
      </p:sp>
    </p:spTree>
    <p:extLst>
      <p:ext uri="{BB962C8B-B14F-4D97-AF65-F5344CB8AC3E}">
        <p14:creationId xmlns:p14="http://schemas.microsoft.com/office/powerpoint/2010/main" val="155795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Заголовок 1"/>
          <p:cNvSpPr txBox="1">
            <a:spLocks noGrp="1"/>
          </p:cNvSpPr>
          <p:nvPr>
            <p:ph type="title"/>
          </p:nvPr>
        </p:nvSpPr>
        <p:spPr>
          <a:xfrm>
            <a:off x="467818" y="341835"/>
            <a:ext cx="11366914" cy="1224136"/>
          </a:xfrm>
          <a:prstGeom prst="rect">
            <a:avLst/>
          </a:prstGeom>
        </p:spPr>
        <p:txBody>
          <a:bodyPr/>
          <a:lstStyle>
            <a:lvl1pPr defTabSz="1053388">
              <a:defRPr sz="5022"/>
            </a:lvl1pPr>
          </a:lstStyle>
          <a:p>
            <a:r>
              <a:rPr dirty="0" err="1"/>
              <a:t>Функциональная</a:t>
            </a:r>
            <a:r>
              <a:rPr dirty="0"/>
              <a:t> </a:t>
            </a:r>
            <a:r>
              <a:rPr dirty="0" err="1"/>
              <a:t>грамотность</a:t>
            </a:r>
            <a:endParaRPr dirty="0"/>
          </a:p>
        </p:txBody>
      </p:sp>
      <p:sp>
        <p:nvSpPr>
          <p:cNvPr id="248" name="Объект 2"/>
          <p:cNvSpPr txBox="1">
            <a:spLocks noGrp="1"/>
          </p:cNvSpPr>
          <p:nvPr>
            <p:ph type="body" idx="1"/>
          </p:nvPr>
        </p:nvSpPr>
        <p:spPr>
          <a:xfrm>
            <a:off x="594042" y="1781995"/>
            <a:ext cx="10692768" cy="5040559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ru-RU" sz="4000" dirty="0" smtClean="0"/>
              <a:t>А. А. Леонтьев: «Функционально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</a:t>
            </a:r>
            <a:r>
              <a:rPr lang="ru-RU" sz="4000" u="sng" dirty="0" smtClean="0">
                <a:hlinkClick r:id="rId2"/>
              </a:rPr>
              <a:t>[</a:t>
            </a:r>
            <a:r>
              <a:rPr lang="ru-RU" sz="4000" i="1" dirty="0" smtClean="0"/>
              <a:t>Образовательная система «Школа 2100». Педагогика здравого смысла / под ред. А. А. Леонтьева. М.: </a:t>
            </a:r>
            <a:r>
              <a:rPr lang="ru-RU" sz="4000" i="1" dirty="0" err="1" smtClean="0"/>
              <a:t>Баласс</a:t>
            </a:r>
            <a:r>
              <a:rPr lang="ru-RU" sz="4000" i="1" dirty="0" smtClean="0"/>
              <a:t>, 2003. С. 35.</a:t>
            </a:r>
            <a:r>
              <a:rPr lang="ru-RU" sz="4000" i="1" u="sng" dirty="0" smtClean="0">
                <a:hlinkClick r:id="rId2"/>
              </a:rPr>
              <a:t>]</a:t>
            </a:r>
            <a:r>
              <a:rPr lang="ru-RU" sz="4000" i="1" dirty="0" smtClean="0"/>
              <a:t>.</a:t>
            </a:r>
            <a:endParaRPr lang="ru-RU" sz="4000" i="1" dirty="0"/>
          </a:p>
        </p:txBody>
      </p:sp>
      <p:sp>
        <p:nvSpPr>
          <p:cNvPr id="24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1072093" y="5880403"/>
            <a:ext cx="214717" cy="27687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6512" tIns="38255" rIns="76512" bIns="38255"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Этапы тестирования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SzPct val="55000"/>
            </a:pPr>
            <a:r>
              <a:rPr lang="ru-RU" dirty="0"/>
              <a:t>1. Организационная часть: раздача </a:t>
            </a:r>
            <a:r>
              <a:rPr lang="ru-RU" dirty="0" smtClean="0"/>
              <a:t>индивидуальных логинов и паролей, ознакомление с работой и </a:t>
            </a:r>
            <a:r>
              <a:rPr lang="ru-RU" dirty="0"/>
              <a:t>т.д.				</a:t>
            </a:r>
            <a:r>
              <a:rPr lang="ru-RU" b="1" dirty="0" smtClean="0">
                <a:solidFill>
                  <a:schemeClr val="tx2"/>
                </a:solidFill>
              </a:rPr>
              <a:t>5 </a:t>
            </a:r>
            <a:r>
              <a:rPr lang="ru-RU" b="1" dirty="0">
                <a:solidFill>
                  <a:schemeClr val="tx2"/>
                </a:solidFill>
              </a:rPr>
              <a:t>мин</a:t>
            </a:r>
          </a:p>
          <a:p>
            <a:pPr>
              <a:buClr>
                <a:schemeClr val="tx1"/>
              </a:buClr>
              <a:buSzPct val="55000"/>
            </a:pPr>
            <a:r>
              <a:rPr lang="ru-RU" dirty="0"/>
              <a:t>2. Выполнение первой части теста        </a:t>
            </a:r>
            <a:r>
              <a:rPr lang="ru-RU" b="1" dirty="0" smtClean="0">
                <a:solidFill>
                  <a:schemeClr val="tx2"/>
                </a:solidFill>
              </a:rPr>
              <a:t>40 </a:t>
            </a:r>
            <a:r>
              <a:rPr lang="ru-RU" b="1" dirty="0">
                <a:solidFill>
                  <a:schemeClr val="tx2"/>
                </a:solidFill>
              </a:rPr>
              <a:t>мин</a:t>
            </a:r>
            <a:endParaRPr lang="ru-RU" dirty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  <a:buSzPct val="55000"/>
            </a:pPr>
            <a:r>
              <a:rPr lang="ru-RU" dirty="0"/>
              <a:t>3. Перерыв           				</a:t>
            </a:r>
            <a:r>
              <a:rPr lang="ru-RU" b="1" dirty="0" smtClean="0">
                <a:solidFill>
                  <a:schemeClr val="tx2"/>
                </a:solidFill>
              </a:rPr>
              <a:t>10-15 </a:t>
            </a:r>
            <a:r>
              <a:rPr lang="ru-RU" b="1" dirty="0">
                <a:solidFill>
                  <a:schemeClr val="tx2"/>
                </a:solidFill>
              </a:rPr>
              <a:t>мин</a:t>
            </a:r>
            <a:endParaRPr lang="ru-RU" dirty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  <a:buSzPct val="55000"/>
            </a:pPr>
            <a:r>
              <a:rPr lang="ru-RU" dirty="0"/>
              <a:t>4. Организационная часть: подготовка учащихся к выполнению второй части теста	</a:t>
            </a:r>
            <a:r>
              <a:rPr lang="ru-RU" b="1" dirty="0">
                <a:solidFill>
                  <a:schemeClr val="tx2"/>
                </a:solidFill>
              </a:rPr>
              <a:t>5 мин</a:t>
            </a:r>
            <a:endParaRPr lang="ru-RU" dirty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  <a:buSzPct val="55000"/>
            </a:pPr>
            <a:r>
              <a:rPr lang="ru-RU" dirty="0"/>
              <a:t>5. Выполнение второй части теста	</a:t>
            </a:r>
            <a:r>
              <a:rPr lang="ru-RU" b="1" dirty="0" smtClean="0">
                <a:solidFill>
                  <a:schemeClr val="tx2"/>
                </a:solidFill>
              </a:rPr>
              <a:t>40 </a:t>
            </a:r>
            <a:r>
              <a:rPr lang="ru-RU" b="1" dirty="0">
                <a:solidFill>
                  <a:schemeClr val="tx2"/>
                </a:solidFill>
              </a:rPr>
              <a:t>мин</a:t>
            </a:r>
            <a:endParaRPr lang="ru-RU" dirty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  <a:buSzPct val="55000"/>
            </a:pPr>
            <a:r>
              <a:rPr lang="ru-RU" dirty="0" smtClean="0"/>
              <a:t>Всего</a:t>
            </a:r>
            <a:r>
              <a:rPr lang="ru-RU" dirty="0"/>
              <a:t>: 					</a:t>
            </a:r>
            <a:r>
              <a:rPr lang="ru-RU" b="1" dirty="0" smtClean="0">
                <a:solidFill>
                  <a:srgbClr val="FF0000"/>
                </a:solidFill>
              </a:rPr>
              <a:t>105 </a:t>
            </a:r>
            <a:r>
              <a:rPr lang="ru-RU" b="1" dirty="0">
                <a:solidFill>
                  <a:srgbClr val="FF0000"/>
                </a:solidFill>
              </a:rPr>
              <a:t>мин</a:t>
            </a:r>
            <a:endParaRPr lang="ru-RU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1A2027-1264-4A8F-B07D-E26A6001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Сервис тестирования</a:t>
            </a:r>
            <a:r>
              <a:rPr lang="en-US" sz="6000" dirty="0" smtClean="0">
                <a:solidFill>
                  <a:srgbClr val="002060"/>
                </a:solidFill>
              </a:rPr>
              <a:t/>
            </a:r>
            <a:br>
              <a:rPr lang="en-US" sz="60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Для авторизации перейдите по ссылке: </a:t>
            </a:r>
            <a:r>
              <a:rPr lang="en-US" sz="1800" dirty="0">
                <a:hlinkClick r:id="rId2"/>
              </a:rPr>
              <a:t>https://myskills.ru/account/login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29030"/>
            <a:ext cx="9554145" cy="573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46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4" y="1061915"/>
            <a:ext cx="11712384" cy="5976662"/>
          </a:xfrm>
        </p:spPr>
      </p:pic>
    </p:spTree>
    <p:extLst>
      <p:ext uri="{BB962C8B-B14F-4D97-AF65-F5344CB8AC3E}">
        <p14:creationId xmlns:p14="http://schemas.microsoft.com/office/powerpoint/2010/main" val="3115555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881" y="1421954"/>
            <a:ext cx="9001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1690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33" y="72787"/>
            <a:ext cx="10692765" cy="77500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Описание работы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921" y="773882"/>
            <a:ext cx="8568952" cy="56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63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B27CD4-867D-4F0C-B6F9-6B4FD35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33" y="66361"/>
            <a:ext cx="10692765" cy="77500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Инструкция к работе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120489-5A77-4DB6-9B26-4B863AA24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33" y="1349946"/>
            <a:ext cx="10692765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945" y="1061914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1839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53" y="1061914"/>
            <a:ext cx="8640960" cy="5544616"/>
          </a:xfrm>
        </p:spPr>
      </p:pic>
    </p:spTree>
    <p:extLst>
      <p:ext uri="{BB962C8B-B14F-4D97-AF65-F5344CB8AC3E}">
        <p14:creationId xmlns:p14="http://schemas.microsoft.com/office/powerpoint/2010/main" val="2758239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45" y="1671638"/>
            <a:ext cx="7989360" cy="4727575"/>
          </a:xfrm>
        </p:spPr>
      </p:pic>
    </p:spTree>
    <p:extLst>
      <p:ext uri="{BB962C8B-B14F-4D97-AF65-F5344CB8AC3E}">
        <p14:creationId xmlns:p14="http://schemas.microsoft.com/office/powerpoint/2010/main" val="3559654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97" y="618742"/>
            <a:ext cx="9442115" cy="6007865"/>
          </a:xfrm>
        </p:spPr>
      </p:pic>
    </p:spTree>
    <p:extLst>
      <p:ext uri="{BB962C8B-B14F-4D97-AF65-F5344CB8AC3E}">
        <p14:creationId xmlns:p14="http://schemas.microsoft.com/office/powerpoint/2010/main" val="1525188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881" y="1061914"/>
            <a:ext cx="8856984" cy="610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011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02E332-CBF7-4BA4-B0F2-64629685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положения проекта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CE1AA6-5A00-4566-B2D4-B5F629383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5" y="1061916"/>
            <a:ext cx="10692765" cy="5337944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794" y="1205931"/>
            <a:ext cx="11377264" cy="7971407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marL="355600" indent="-355600"/>
            <a:r>
              <a:rPr lang="ru-RU" sz="2400" dirty="0" smtClean="0"/>
              <a:t>1. </a:t>
            </a:r>
            <a:r>
              <a:rPr lang="ru-RU" sz="2800" dirty="0" smtClean="0"/>
              <a:t>Мониторинг формирования функциональной грамотности –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это проект, направленный </a:t>
            </a:r>
            <a:r>
              <a:rPr lang="ru-RU" sz="2800" dirty="0" smtClean="0">
                <a:solidFill>
                  <a:srgbClr val="C00000"/>
                </a:solidFill>
              </a:rPr>
              <a:t>на формирование </a:t>
            </a:r>
            <a:r>
              <a:rPr lang="ru-RU" sz="2800" dirty="0" smtClean="0"/>
              <a:t>способности учащихся </a:t>
            </a:r>
            <a:r>
              <a:rPr lang="ru-RU" sz="2800" dirty="0" smtClean="0">
                <a:solidFill>
                  <a:srgbClr val="C00000"/>
                </a:solidFill>
              </a:rPr>
              <a:t>применять в жизни </a:t>
            </a:r>
            <a:r>
              <a:rPr lang="ru-RU" sz="2800" dirty="0" smtClean="0"/>
              <a:t>полученные в школе знания.</a:t>
            </a:r>
          </a:p>
          <a:p>
            <a:pPr marL="355600" indent="-355600"/>
            <a:r>
              <a:rPr lang="ru-RU" sz="2800" dirty="0" smtClean="0"/>
              <a:t>2. Мониторинг формирования функциональной грамотности – это </a:t>
            </a:r>
            <a:r>
              <a:rPr lang="ru-RU" sz="2800" dirty="0" smtClean="0">
                <a:solidFill>
                  <a:srgbClr val="C00000"/>
                </a:solidFill>
              </a:rPr>
              <a:t>не контроль и не проверка. </a:t>
            </a:r>
            <a:r>
              <a:rPr lang="ru-RU" sz="2800" dirty="0" smtClean="0"/>
              <a:t>Это </a:t>
            </a:r>
            <a:r>
              <a:rPr lang="ru-RU" sz="2800" dirty="0" smtClean="0">
                <a:solidFill>
                  <a:srgbClr val="C00000"/>
                </a:solidFill>
              </a:rPr>
              <a:t>поддержка и обеспечение </a:t>
            </a:r>
            <a:r>
              <a:rPr lang="ru-RU" sz="2800" dirty="0" smtClean="0"/>
              <a:t>формирования функциональной грамотности. </a:t>
            </a:r>
          </a:p>
          <a:p>
            <a:pPr marL="355600" indent="-355600"/>
            <a:r>
              <a:rPr lang="ru-RU" sz="2800" dirty="0" smtClean="0"/>
              <a:t>3. Проект реализуется с </a:t>
            </a:r>
            <a:r>
              <a:rPr lang="ru-RU" sz="2800" dirty="0" smtClean="0">
                <a:solidFill>
                  <a:srgbClr val="C00000"/>
                </a:solidFill>
              </a:rPr>
              <a:t>целью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повышения качества </a:t>
            </a:r>
            <a:r>
              <a:rPr lang="ru-RU" sz="2800" dirty="0" smtClean="0"/>
              <a:t>и конкурентоспособности   </a:t>
            </a:r>
            <a:r>
              <a:rPr lang="ru-RU" sz="2800" dirty="0" smtClean="0">
                <a:solidFill>
                  <a:srgbClr val="C00000"/>
                </a:solidFill>
              </a:rPr>
              <a:t>российского образования </a:t>
            </a:r>
            <a:r>
              <a:rPr lang="ru-RU" sz="2800" dirty="0" smtClean="0"/>
              <a:t>в мире.</a:t>
            </a:r>
          </a:p>
          <a:p>
            <a:pPr marL="355600" indent="-355600"/>
            <a:r>
              <a:rPr lang="ru-RU" sz="2800" dirty="0" smtClean="0"/>
              <a:t>4. Главная </a:t>
            </a:r>
            <a:r>
              <a:rPr lang="ru-RU" sz="2800" dirty="0" smtClean="0">
                <a:solidFill>
                  <a:srgbClr val="C00000"/>
                </a:solidFill>
              </a:rPr>
              <a:t>задача</a:t>
            </a:r>
            <a:r>
              <a:rPr lang="ru-RU" sz="2800" dirty="0" smtClean="0"/>
              <a:t> - разработка </a:t>
            </a:r>
            <a:r>
              <a:rPr lang="ru-RU" sz="2800" dirty="0" smtClean="0">
                <a:solidFill>
                  <a:srgbClr val="C00000"/>
                </a:solidFill>
              </a:rPr>
              <a:t>системы заданий </a:t>
            </a:r>
            <a:r>
              <a:rPr lang="ru-RU" sz="2800" dirty="0" smtClean="0"/>
              <a:t>для учащихся 5-9 классов - основы для </a:t>
            </a:r>
            <a:r>
              <a:rPr lang="ru-RU" sz="2800" dirty="0" smtClean="0">
                <a:solidFill>
                  <a:srgbClr val="C00000"/>
                </a:solidFill>
              </a:rPr>
              <a:t>новых методик формирования </a:t>
            </a:r>
            <a:r>
              <a:rPr lang="ru-RU" sz="2800" dirty="0" smtClean="0"/>
              <a:t>функциональной грамотности.</a:t>
            </a:r>
          </a:p>
          <a:p>
            <a:pPr marL="355600" indent="-355600"/>
            <a:r>
              <a:rPr lang="ru-RU" sz="2800" dirty="0" smtClean="0"/>
              <a:t>5. Основа проекта - идеи и инструментарий международного исследования </a:t>
            </a:r>
            <a:r>
              <a:rPr lang="en-US" sz="2800" dirty="0" smtClean="0">
                <a:solidFill>
                  <a:srgbClr val="C00000"/>
                </a:solidFill>
              </a:rPr>
              <a:t>PISA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</a:p>
          <a:p>
            <a:pPr marL="355600" indent="-355600"/>
            <a:endParaRPr lang="ru-RU" sz="2800" dirty="0" smtClean="0"/>
          </a:p>
          <a:p>
            <a:pPr marL="355600" indent="-355600"/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7111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Результаты по функциональной грамотности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8" y="1854002"/>
            <a:ext cx="10287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733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1" y="485850"/>
            <a:ext cx="9433048" cy="63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89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«Удалённая» проверка работ учащихся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Проверка работ учащихся будет осуществляться с помощью компьютера авторами заданий, учителями, возможно экспертами из регионов-участников</a:t>
            </a:r>
          </a:p>
          <a:p>
            <a:pPr algn="just"/>
            <a:r>
              <a:rPr lang="ru-RU" dirty="0" smtClean="0"/>
              <a:t>Сроки проверки работ учащихся – июнь 2019 года</a:t>
            </a:r>
          </a:p>
          <a:p>
            <a:pPr algn="just"/>
            <a:r>
              <a:rPr lang="ru-RU" dirty="0" smtClean="0"/>
              <a:t>Проверка работ будет осуществляться  в соответствии с критериями оценки заданий, разработанными разработчиками заданий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AC5333-3219-465F-80BB-4F6C60BBD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/>
              <a:t>Подробная информация: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E3D7EF-E53E-4996-A016-7631570B6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4" y="1671693"/>
            <a:ext cx="10692765" cy="520578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http://www.centeroko.ru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http://skiv.isiorao.ru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B16BB0A-B1A6-4EBB-A0D4-2DB49854C9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001" t="4724" r="14240" b="72638"/>
          <a:stretch/>
        </p:blipFill>
        <p:spPr>
          <a:xfrm>
            <a:off x="594041" y="1671314"/>
            <a:ext cx="9000813" cy="15121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AC268F1-1703-40E1-B523-B6CE17D2BC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4724" r="15453" b="70482"/>
          <a:stretch/>
        </p:blipFill>
        <p:spPr>
          <a:xfrm>
            <a:off x="594041" y="4230266"/>
            <a:ext cx="10044881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8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794" y="763263"/>
            <a:ext cx="11214543" cy="1602401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solidFill>
                  <a:srgbClr val="A50021"/>
                </a:solidFill>
              </a:rPr>
              <a:t>Спасибо за внимание!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946427" y="6693746"/>
            <a:ext cx="292632" cy="274597"/>
          </a:xfrm>
          <a:prstGeom prst="rect">
            <a:avLst/>
          </a:prstGeom>
          <a:noFill/>
        </p:spPr>
        <p:txBody>
          <a:bodyPr vert="horz" lIns="80246" tIns="40122" rIns="80246" bIns="40122" rtlCol="0" anchor="ctr"/>
          <a:lstStyle/>
          <a:p>
            <a:fld id="{3794D34D-6F29-4C4A-96B0-9B0417D6C66B}" type="slidenum">
              <a:rPr lang="ru-RU" smtClean="0"/>
              <a:pPr/>
              <a:t>44</a:t>
            </a:fld>
            <a:endParaRPr lang="ru-RU" smtClean="0"/>
          </a:p>
        </p:txBody>
      </p:sp>
      <p:pic>
        <p:nvPicPr>
          <p:cNvPr id="5" name="Рисунок 7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2754" y="2452261"/>
            <a:ext cx="2389904" cy="330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39825" y="1926010"/>
            <a:ext cx="8136904" cy="468052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2" tIns="359933" rIns="91422" bIns="45712" rtlCol="0" anchor="ctr"/>
          <a:lstStyle/>
          <a:p>
            <a:pPr algn="just"/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Руководитель проекта - Ковалева Галина Сергеевна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, руководитель Центра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оценки качества 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образования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Института стратегии развития образования  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РАО</a:t>
            </a:r>
          </a:p>
          <a:p>
            <a:pPr algn="just"/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Нурминская Наталья Владленовна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, аналитик Центра оценки качества образования Института стратегии развития образования РАО</a:t>
            </a:r>
          </a:p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электронная почта – </a:t>
            </a:r>
            <a:r>
              <a:rPr lang="en-US" sz="2900" u="sng" dirty="0" err="1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centeroko</a:t>
            </a:r>
            <a:r>
              <a:rPr lang="ru-RU" sz="29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@</a:t>
            </a:r>
            <a:r>
              <a:rPr lang="en-US" sz="29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mail</a:t>
            </a:r>
            <a:r>
              <a:rPr lang="ru-RU" sz="29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.</a:t>
            </a:r>
            <a:r>
              <a:rPr lang="en-US" sz="2900" u="sng" dirty="0" err="1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ru</a:t>
            </a:r>
            <a:endParaRPr lang="en-US" sz="2900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Тел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.: +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7-495-621-76-36 </a:t>
            </a:r>
            <a:endParaRPr lang="ru-RU" sz="29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проекте участвуют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5" y="1061916"/>
            <a:ext cx="10692765" cy="533794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Минпросвещения</a:t>
            </a:r>
            <a:r>
              <a:rPr lang="ru-RU" dirty="0" smtClean="0"/>
              <a:t> России </a:t>
            </a:r>
          </a:p>
          <a:p>
            <a:endParaRPr lang="ru-RU" dirty="0" smtClean="0"/>
          </a:p>
          <a:p>
            <a:r>
              <a:rPr lang="ru-RU" dirty="0" smtClean="0"/>
              <a:t>ИСРО РАО</a:t>
            </a:r>
          </a:p>
          <a:p>
            <a:endParaRPr lang="ru-RU" dirty="0" smtClean="0"/>
          </a:p>
          <a:p>
            <a:r>
              <a:rPr lang="ru-RU" dirty="0" smtClean="0"/>
              <a:t>МЦКО</a:t>
            </a:r>
          </a:p>
          <a:p>
            <a:endParaRPr lang="ru-RU" dirty="0" smtClean="0"/>
          </a:p>
          <a:p>
            <a:r>
              <a:rPr lang="ru-RU" dirty="0" smtClean="0"/>
              <a:t>НИУ ВШЭ</a:t>
            </a:r>
          </a:p>
          <a:p>
            <a:endParaRPr lang="ru-RU" dirty="0" smtClean="0"/>
          </a:p>
          <a:p>
            <a:r>
              <a:rPr lang="ru-RU" dirty="0" smtClean="0"/>
              <a:t>Издательство Просвещение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3382" t="15362" r="51181" b="69938"/>
          <a:stretch>
            <a:fillRect/>
          </a:stretch>
        </p:blipFill>
        <p:spPr bwMode="auto">
          <a:xfrm>
            <a:off x="7452593" y="1133923"/>
            <a:ext cx="3168351" cy="73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9879" t="10112" r="33463" b="69938"/>
          <a:stretch>
            <a:fillRect/>
          </a:stretch>
        </p:blipFill>
        <p:spPr bwMode="auto">
          <a:xfrm>
            <a:off x="7452594" y="2142035"/>
            <a:ext cx="3149404" cy="7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12201" t="13262" r="59450" b="74138"/>
          <a:stretch>
            <a:fillRect/>
          </a:stretch>
        </p:blipFill>
        <p:spPr bwMode="auto">
          <a:xfrm>
            <a:off x="7452593" y="3150146"/>
            <a:ext cx="316835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 l="9247" t="15362" r="64766" b="72038"/>
          <a:stretch>
            <a:fillRect/>
          </a:stretch>
        </p:blipFill>
        <p:spPr bwMode="auto">
          <a:xfrm>
            <a:off x="7452593" y="4158258"/>
            <a:ext cx="31683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 l="19879" t="12212" r="67718" b="79388"/>
          <a:stretch>
            <a:fillRect/>
          </a:stretch>
        </p:blipFill>
        <p:spPr bwMode="auto">
          <a:xfrm>
            <a:off x="7452593" y="5310386"/>
            <a:ext cx="3096344" cy="117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611833" y="269827"/>
            <a:ext cx="10937818" cy="1941251"/>
          </a:xfrm>
          <a:prstGeom prst="rect">
            <a:avLst/>
          </a:prstGeom>
        </p:spPr>
        <p:txBody>
          <a:bodyPr>
            <a:normAutofit/>
          </a:bodyPr>
          <a:lstStyle>
            <a:lvl1pPr defTabSz="923340">
              <a:defRPr sz="3124"/>
            </a:lvl1pPr>
          </a:lstStyle>
          <a:p>
            <a:pPr>
              <a:lnSpc>
                <a:spcPct val="80000"/>
              </a:lnSpc>
            </a:pPr>
            <a:r>
              <a:rPr sz="4000" dirty="0" err="1"/>
              <a:t>Механизмы</a:t>
            </a:r>
            <a:r>
              <a:rPr sz="4000" dirty="0"/>
              <a:t> </a:t>
            </a:r>
            <a:r>
              <a:rPr sz="4000" dirty="0" err="1"/>
              <a:t>эффективного</a:t>
            </a:r>
            <a:r>
              <a:rPr sz="4000" dirty="0"/>
              <a:t> </a:t>
            </a:r>
            <a:r>
              <a:rPr sz="4000" dirty="0" err="1"/>
              <a:t>проведения</a:t>
            </a:r>
            <a:r>
              <a:rPr sz="4000" dirty="0"/>
              <a:t> </a:t>
            </a:r>
            <a:r>
              <a:rPr sz="4000" dirty="0" err="1"/>
              <a:t>мониторинга</a:t>
            </a:r>
            <a:r>
              <a:rPr sz="4000" dirty="0"/>
              <a:t> </a:t>
            </a:r>
            <a:r>
              <a:rPr sz="4000" dirty="0" err="1"/>
              <a:t>формирования</a:t>
            </a:r>
            <a:r>
              <a:rPr sz="4000" dirty="0"/>
              <a:t> </a:t>
            </a:r>
            <a:r>
              <a:rPr sz="4000" dirty="0" err="1"/>
              <a:t>функциональной</a:t>
            </a:r>
            <a:r>
              <a:rPr sz="4000" dirty="0"/>
              <a:t> </a:t>
            </a:r>
            <a:r>
              <a:rPr sz="4000" dirty="0" err="1"/>
              <a:t>грамотности</a:t>
            </a:r>
            <a:endParaRPr sz="4000" dirty="0"/>
          </a:p>
        </p:txBody>
      </p:sp>
      <p:sp>
        <p:nvSpPr>
          <p:cNvPr id="260" name="Объект 2"/>
          <p:cNvSpPr txBox="1">
            <a:spLocks noGrp="1"/>
          </p:cNvSpPr>
          <p:nvPr>
            <p:ph type="body" idx="1"/>
          </p:nvPr>
        </p:nvSpPr>
        <p:spPr>
          <a:xfrm>
            <a:off x="594042" y="2510237"/>
            <a:ext cx="10692768" cy="409629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02182" indent="-402182" defTabSz="892288">
              <a:spcBef>
                <a:spcPts val="837"/>
              </a:spcBef>
              <a:defRPr sz="4100"/>
            </a:pPr>
            <a:r>
              <a:rPr lang="ru-RU" dirty="0" smtClean="0"/>
              <a:t>Добровольность участия регионов и образовательных организаций («мягкий мониторинг»)</a:t>
            </a:r>
          </a:p>
          <a:p>
            <a:pPr marL="402182" indent="-402182" defTabSz="892288">
              <a:spcBef>
                <a:spcPts val="837"/>
              </a:spcBef>
              <a:defRPr sz="4100"/>
            </a:pPr>
            <a:r>
              <a:rPr dirty="0" err="1" smtClean="0"/>
              <a:t>Доступность</a:t>
            </a:r>
            <a:r>
              <a:rPr dirty="0" smtClean="0"/>
              <a:t>  </a:t>
            </a:r>
            <a:r>
              <a:rPr dirty="0" err="1"/>
              <a:t>материалов</a:t>
            </a:r>
            <a:endParaRPr dirty="0"/>
          </a:p>
          <a:p>
            <a:pPr marL="402182" indent="-402182" defTabSz="892288">
              <a:spcBef>
                <a:spcPts val="837"/>
              </a:spcBef>
              <a:defRPr sz="4100"/>
            </a:pPr>
            <a:r>
              <a:rPr dirty="0" err="1"/>
              <a:t>Научно-методическое</a:t>
            </a:r>
            <a:r>
              <a:rPr dirty="0"/>
              <a:t> </a:t>
            </a:r>
            <a:r>
              <a:rPr dirty="0" err="1"/>
              <a:t>сопровождение</a:t>
            </a:r>
            <a:endParaRPr dirty="0"/>
          </a:p>
          <a:p>
            <a:pPr marL="402182" indent="-402182" defTabSz="892288">
              <a:spcBef>
                <a:spcPts val="837"/>
              </a:spcBef>
              <a:defRPr sz="4100"/>
            </a:pPr>
            <a:r>
              <a:rPr dirty="0" err="1"/>
              <a:t>Компьютерный</a:t>
            </a:r>
            <a:r>
              <a:rPr dirty="0"/>
              <a:t> </a:t>
            </a:r>
            <a:r>
              <a:rPr dirty="0" err="1"/>
              <a:t>формат</a:t>
            </a:r>
            <a:r>
              <a:rPr dirty="0"/>
              <a:t> </a:t>
            </a:r>
            <a:r>
              <a:rPr dirty="0" err="1"/>
              <a:t>материалов</a:t>
            </a:r>
            <a:r>
              <a:rPr dirty="0"/>
              <a:t> и </a:t>
            </a:r>
            <a:r>
              <a:rPr dirty="0" err="1"/>
              <a:t>процедур</a:t>
            </a:r>
            <a:r>
              <a:rPr dirty="0"/>
              <a:t> </a:t>
            </a:r>
            <a:r>
              <a:rPr dirty="0" err="1"/>
              <a:t>мониторинга</a:t>
            </a:r>
            <a:endParaRPr dirty="0"/>
          </a:p>
        </p:txBody>
      </p:sp>
      <p:sp>
        <p:nvSpPr>
          <p:cNvPr id="261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1072093" y="5880403"/>
            <a:ext cx="214717" cy="27687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6512" tIns="38255" rIns="76512" bIns="38255"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866" y="557859"/>
            <a:ext cx="9793088" cy="895549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этапы мониторинга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36799522"/>
              </p:ext>
            </p:extLst>
          </p:nvPr>
        </p:nvGraphicFramePr>
        <p:xfrm>
          <a:off x="-111762" y="2154094"/>
          <a:ext cx="11992612" cy="418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95192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858" y="567316"/>
            <a:ext cx="10755113" cy="895549"/>
          </a:xfrm>
        </p:spPr>
        <p:txBody>
          <a:bodyPr>
            <a:normAutofit/>
          </a:bodyPr>
          <a:lstStyle/>
          <a:p>
            <a:r>
              <a:rPr lang="ru-RU" sz="2700" dirty="0"/>
              <a:t>Этапы </a:t>
            </a:r>
            <a:r>
              <a:rPr lang="ru-RU" sz="2700" dirty="0" smtClean="0"/>
              <a:t>организации и проведения мониторинга</a:t>
            </a:r>
            <a:r>
              <a:rPr lang="en-US" sz="2700" dirty="0" smtClean="0"/>
              <a:t> (1)</a:t>
            </a:r>
            <a:endParaRPr lang="ru-RU" sz="27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5424062"/>
              </p:ext>
            </p:extLst>
          </p:nvPr>
        </p:nvGraphicFramePr>
        <p:xfrm>
          <a:off x="217162" y="1783846"/>
          <a:ext cx="11512312" cy="497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3657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985" y="629866"/>
            <a:ext cx="8800208" cy="895549"/>
          </a:xfrm>
        </p:spPr>
        <p:txBody>
          <a:bodyPr>
            <a:normAutofit/>
          </a:bodyPr>
          <a:lstStyle/>
          <a:p>
            <a:r>
              <a:rPr lang="ru-RU" sz="2700" dirty="0"/>
              <a:t>Этапы </a:t>
            </a:r>
            <a:r>
              <a:rPr lang="ru-RU" sz="2700" dirty="0" smtClean="0"/>
              <a:t>организации </a:t>
            </a:r>
            <a:r>
              <a:rPr lang="ru-RU" sz="2700" dirty="0"/>
              <a:t>и проведения </a:t>
            </a:r>
            <a:r>
              <a:rPr lang="ru-RU" sz="2700" dirty="0" smtClean="0"/>
              <a:t>мониторинга</a:t>
            </a:r>
            <a:r>
              <a:rPr lang="en-US" sz="2700" dirty="0" smtClean="0"/>
              <a:t> (2)</a:t>
            </a:r>
            <a:endParaRPr lang="ru-RU" sz="27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38752937"/>
              </p:ext>
            </p:extLst>
          </p:nvPr>
        </p:nvGraphicFramePr>
        <p:xfrm>
          <a:off x="217162" y="1783846"/>
          <a:ext cx="11512312" cy="497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102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13740</TotalTime>
  <Words>1804</Words>
  <Application>Microsoft Office PowerPoint</Application>
  <PresentationFormat>Произвольный</PresentationFormat>
  <Paragraphs>227</Paragraphs>
  <Slides>44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Механизмы повышения качества общего образования в России</vt:lpstr>
      <vt:lpstr>Функциональная грамотность</vt:lpstr>
      <vt:lpstr>Основные положения проекта</vt:lpstr>
      <vt:lpstr>В проекте участвуют</vt:lpstr>
      <vt:lpstr>Механизмы эффективного проведения мониторинга формирования функциональной грамотности</vt:lpstr>
      <vt:lpstr>Основные этапы мониторинга</vt:lpstr>
      <vt:lpstr>Этапы организации и проведения мониторинга (1)</vt:lpstr>
      <vt:lpstr>Этапы организации и проведения мониторинга (2)</vt:lpstr>
      <vt:lpstr>После апробации</vt:lpstr>
      <vt:lpstr>Система повышения квалификации педагогических кадров</vt:lpstr>
      <vt:lpstr>Основа проекта -</vt:lpstr>
      <vt:lpstr>Основные составляющие функциональной грамотности, по которым разрабатываются учебно-методические материалы  </vt:lpstr>
      <vt:lpstr>Особенности инструментария мониторинга для апробации</vt:lpstr>
      <vt:lpstr>Особенности инструментария мониторинга для апробации</vt:lpstr>
      <vt:lpstr>Апробация</vt:lpstr>
      <vt:lpstr>Сроки проведения мониторинга в ОО регионов</vt:lpstr>
      <vt:lpstr>Условия проведения компьютерного тестирования</vt:lpstr>
      <vt:lpstr> Подготовка в образовательных организациях регионов к апробации </vt:lpstr>
      <vt:lpstr>Список участников мониторинга формирования функциональной грамотности: учетные записи учащихся в сервисе тестирования</vt:lpstr>
      <vt:lpstr>Учетные записи учащихся для доступа в сервис тестирования</vt:lpstr>
      <vt:lpstr>Распределение времени на проведению компьютерного тестирования в 5 и 7 классах</vt:lpstr>
      <vt:lpstr>Структура работы</vt:lpstr>
      <vt:lpstr>График проведения  интернет-тестирования</vt:lpstr>
      <vt:lpstr>Кто проводит тестирование</vt:lpstr>
      <vt:lpstr> Организация проведения компьютерного тестирования учащихся 5 и 7 классов</vt:lpstr>
      <vt:lpstr>Организация проведения компьютерного тестирования учащихся 5 и 7 классов (продолжение)</vt:lpstr>
      <vt:lpstr>Подготовка компьютеров к работе</vt:lpstr>
      <vt:lpstr>Проведение компьютерного тестирования </vt:lpstr>
      <vt:lpstr>Этапы тестирования</vt:lpstr>
      <vt:lpstr>Сервис тестирования Для авторизации перейдите по ссылке: https://myskills.ru/account/login</vt:lpstr>
      <vt:lpstr>Презентация PowerPoint</vt:lpstr>
      <vt:lpstr>Презентация PowerPoint</vt:lpstr>
      <vt:lpstr>Описание работы</vt:lpstr>
      <vt:lpstr>Инструкция к работе</vt:lpstr>
      <vt:lpstr>Презентация PowerPoint</vt:lpstr>
      <vt:lpstr>Презентация PowerPoint</vt:lpstr>
      <vt:lpstr>Презентация PowerPoint</vt:lpstr>
      <vt:lpstr>Презентация PowerPoint</vt:lpstr>
      <vt:lpstr> Результаты по функциональной грамотности</vt:lpstr>
      <vt:lpstr>Презентация PowerPoint</vt:lpstr>
      <vt:lpstr>«Удалённая» проверка работ учащихся</vt:lpstr>
      <vt:lpstr>Подробная информация: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Трухина Светлана Валентиновна</cp:lastModifiedBy>
  <cp:revision>393</cp:revision>
  <dcterms:created xsi:type="dcterms:W3CDTF">2016-12-10T16:25:45Z</dcterms:created>
  <dcterms:modified xsi:type="dcterms:W3CDTF">2019-05-06T04:59:15Z</dcterms:modified>
</cp:coreProperties>
</file>