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6FED2-B5C9-42CD-ADA0-8D87ED572542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99D67-B77D-45F6-9FF7-DEDCAFB7E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9EA5-3ED7-4E1B-9C89-4E0EE0E430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33686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Читательский дневник как прием работы по формированию читательской грамотности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392906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err="1" smtClean="0"/>
              <a:t>Богучарская</a:t>
            </a:r>
            <a:r>
              <a:rPr lang="ru-RU" sz="3200" dirty="0" smtClean="0"/>
              <a:t> Евгения Владимировна</a:t>
            </a:r>
          </a:p>
          <a:p>
            <a:pPr algn="just"/>
            <a:r>
              <a:rPr lang="ru-RU" sz="3200" dirty="0" smtClean="0"/>
              <a:t> учитель русского языка и литературы</a:t>
            </a:r>
          </a:p>
          <a:p>
            <a:pPr algn="just"/>
            <a:r>
              <a:rPr lang="ru-RU" sz="3200" dirty="0" smtClean="0"/>
              <a:t> МБОУ СШ № 27, г. Красноярск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Принцип № 2. Читательский дневник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читательская конференция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019800" y="14478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л\Desktop\школа № 27 фотографии\5Б ноябрь\20181117_132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791" b="18153"/>
          <a:stretch>
            <a:fillRect/>
          </a:stretch>
        </p:blipFill>
        <p:spPr bwMode="auto">
          <a:xfrm>
            <a:off x="762000" y="2819400"/>
            <a:ext cx="7467599" cy="376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ds02.infourok.ru/uploads/ex/0201/00055930-636b8e9d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Варианты заданий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257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Сочинить аннотацию книги</a:t>
            </a:r>
          </a:p>
          <a:p>
            <a:pPr>
              <a:buFontTx/>
              <a:buChar char="-"/>
            </a:pPr>
            <a:r>
              <a:rPr lang="ru-RU" dirty="0" smtClean="0"/>
              <a:t>Нарисовать рекламный плакат</a:t>
            </a:r>
          </a:p>
          <a:p>
            <a:pPr>
              <a:buFontTx/>
              <a:buChar char="-"/>
            </a:pPr>
            <a:r>
              <a:rPr lang="ru-RU" dirty="0" smtClean="0"/>
              <a:t>Ответить, похож ли ты на главного героя книги</a:t>
            </a:r>
          </a:p>
          <a:p>
            <a:pPr>
              <a:buFontTx/>
              <a:buChar char="-"/>
            </a:pPr>
            <a:r>
              <a:rPr lang="ru-RU" dirty="0" smtClean="0"/>
              <a:t>Привести 5 аргументов, почему эту книгу стоит прочитать</a:t>
            </a:r>
          </a:p>
          <a:p>
            <a:pPr>
              <a:buFontTx/>
              <a:buChar char="-"/>
            </a:pPr>
            <a:r>
              <a:rPr lang="ru-RU" dirty="0" smtClean="0"/>
              <a:t>Провести аналогии с другими прочитанными книгами</a:t>
            </a:r>
          </a:p>
          <a:p>
            <a:pPr>
              <a:buFontTx/>
              <a:buChar char="-"/>
            </a:pPr>
            <a:r>
              <a:rPr lang="ru-RU" dirty="0" smtClean="0"/>
              <a:t> Найти 3 значимых и интересных цитаты</a:t>
            </a:r>
          </a:p>
          <a:p>
            <a:pPr>
              <a:buFontTx/>
              <a:buChar char="-"/>
            </a:pPr>
            <a:r>
              <a:rPr lang="ru-RU" dirty="0" smtClean="0"/>
              <a:t> Определить, чему учит эта книга</a:t>
            </a:r>
          </a:p>
          <a:p>
            <a:pPr>
              <a:buFontTx/>
              <a:buChar char="-"/>
            </a:pPr>
            <a:r>
              <a:rPr lang="ru-RU" dirty="0" smtClean="0"/>
              <a:t> Составить вопросы по прочитанному и т.д.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Принцип № 3. </a:t>
            </a:r>
            <a:r>
              <a:rPr lang="ru-RU" b="1" dirty="0" err="1" smtClean="0">
                <a:solidFill>
                  <a:srgbClr val="0070C0"/>
                </a:solidFill>
              </a:rPr>
              <a:t>Поэтапность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5 – 6 классы – свобода выбора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6626" name="Picture 2" descr="https://fisheyesing.ru/images/product_images/popup_images/25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362200"/>
            <a:ext cx="3276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s://7books.ru/wp-content/uploads/2020/05/Metro-2033128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2282342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s://coollib.net/i/23/442023/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514600"/>
            <a:ext cx="1905000" cy="296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7 класс – усложнение формата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dirty="0" smtClean="0"/>
              <a:t>Работа на результат, а не на время</a:t>
            </a:r>
          </a:p>
          <a:p>
            <a:pPr marL="514350" indent="-514350" algn="ctr">
              <a:buNone/>
            </a:pPr>
            <a:r>
              <a:rPr lang="ru-RU" dirty="0" smtClean="0"/>
              <a:t>ИЛИ</a:t>
            </a:r>
          </a:p>
          <a:p>
            <a:pPr marL="514350" indent="-514350" algn="ctr">
              <a:buNone/>
            </a:pPr>
            <a:r>
              <a:rPr lang="ru-RU" dirty="0" smtClean="0"/>
              <a:t>Усложнение формата дневника</a:t>
            </a:r>
          </a:p>
          <a:p>
            <a:pPr marL="514350" indent="-514350" algn="ctr">
              <a:buNone/>
            </a:pPr>
            <a:r>
              <a:rPr lang="ru-RU" dirty="0" smtClean="0"/>
              <a:t>ИЛИ</a:t>
            </a:r>
          </a:p>
          <a:p>
            <a:pPr marL="514350" indent="-514350" algn="ctr">
              <a:buNone/>
            </a:pPr>
            <a:r>
              <a:rPr lang="ru-RU" dirty="0" smtClean="0"/>
              <a:t>Определенный список книг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Примерный список книг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А. </a:t>
            </a:r>
            <a:r>
              <a:rPr lang="ru-RU" dirty="0" err="1" smtClean="0"/>
              <a:t>Гавальда</a:t>
            </a:r>
            <a:r>
              <a:rPr lang="ru-RU" dirty="0" smtClean="0"/>
              <a:t> «35 кило надежды»</a:t>
            </a:r>
          </a:p>
          <a:p>
            <a:pPr>
              <a:buFontTx/>
              <a:buChar char="-"/>
            </a:pPr>
            <a:r>
              <a:rPr lang="ru-RU" dirty="0" smtClean="0"/>
              <a:t>Д. </a:t>
            </a:r>
            <a:r>
              <a:rPr lang="ru-RU" dirty="0" err="1" smtClean="0"/>
              <a:t>Сабитова</a:t>
            </a:r>
            <a:r>
              <a:rPr lang="ru-RU" dirty="0" smtClean="0"/>
              <a:t> «Где нет зимы»</a:t>
            </a:r>
          </a:p>
          <a:p>
            <a:pPr>
              <a:buFontTx/>
              <a:buChar char="-"/>
            </a:pPr>
            <a:r>
              <a:rPr lang="ru-RU" dirty="0" smtClean="0"/>
              <a:t>Н. </a:t>
            </a:r>
            <a:r>
              <a:rPr lang="ru-RU" dirty="0" err="1" smtClean="0"/>
              <a:t>Дашевская</a:t>
            </a:r>
            <a:r>
              <a:rPr lang="ru-RU" dirty="0" smtClean="0"/>
              <a:t> «Я не тормоз»</a:t>
            </a:r>
          </a:p>
          <a:p>
            <a:pPr>
              <a:buFontTx/>
              <a:buChar char="-"/>
            </a:pPr>
            <a:r>
              <a:rPr lang="ru-RU" dirty="0" smtClean="0"/>
              <a:t> С. </a:t>
            </a:r>
            <a:r>
              <a:rPr lang="ru-RU" dirty="0" err="1" smtClean="0"/>
              <a:t>Пеннипакет</a:t>
            </a:r>
            <a:r>
              <a:rPr lang="ru-RU" dirty="0" smtClean="0"/>
              <a:t> «</a:t>
            </a:r>
            <a:r>
              <a:rPr lang="ru-RU" dirty="0" err="1" smtClean="0"/>
              <a:t>Пакс</a:t>
            </a:r>
            <a:r>
              <a:rPr lang="ru-RU" dirty="0" smtClean="0"/>
              <a:t>»</a:t>
            </a:r>
          </a:p>
          <a:p>
            <a:pPr>
              <a:buFontTx/>
              <a:buChar char="-"/>
            </a:pPr>
            <a:r>
              <a:rPr lang="ru-RU" dirty="0" smtClean="0"/>
              <a:t>Л. </a:t>
            </a:r>
            <a:r>
              <a:rPr lang="ru-RU" dirty="0" err="1" smtClean="0"/>
              <a:t>Кристенсен</a:t>
            </a:r>
            <a:r>
              <a:rPr lang="ru-RU" dirty="0" smtClean="0"/>
              <a:t> «Герман»</a:t>
            </a:r>
          </a:p>
          <a:p>
            <a:pPr>
              <a:buFontTx/>
              <a:buChar char="-"/>
            </a:pPr>
            <a:r>
              <a:rPr lang="ru-RU" dirty="0" smtClean="0"/>
              <a:t> А. </a:t>
            </a:r>
            <a:r>
              <a:rPr lang="ru-RU" dirty="0" err="1" smtClean="0"/>
              <a:t>Жвалевский</a:t>
            </a:r>
            <a:r>
              <a:rPr lang="ru-RU" dirty="0" smtClean="0"/>
              <a:t>, Е. Пастернак «Время всегда хорошее», «Гимназия № 13»</a:t>
            </a:r>
          </a:p>
          <a:p>
            <a:pPr>
              <a:buFontTx/>
              <a:buChar char="-"/>
            </a:pPr>
            <a:r>
              <a:rPr lang="ru-RU" dirty="0" smtClean="0"/>
              <a:t> Е. Мурашова «Класс коррекции»</a:t>
            </a:r>
          </a:p>
          <a:p>
            <a:pPr>
              <a:buFontTx/>
              <a:buChar char="-"/>
            </a:pPr>
            <a:r>
              <a:rPr lang="ru-RU" dirty="0" smtClean="0"/>
              <a:t>Э. </a:t>
            </a:r>
            <a:r>
              <a:rPr lang="ru-RU" dirty="0" err="1" smtClean="0"/>
              <a:t>Веркин</a:t>
            </a:r>
            <a:r>
              <a:rPr lang="ru-RU" dirty="0" smtClean="0"/>
              <a:t> «Облачный полк»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Количество перерастает в качество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dologs.com/wp-content/uploads/2019/01/shest-prichin-v-polzu-kachestvenn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3152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1746" name="Picture 2" descr="https://3.bp.blogspot.com/-k4r5fpGkBoY/V1vgldXdVqI/AAAAAAAABWU/g5gpVTCEFoovAOGC0pTxMWaefqN7G5lBQCLcB/s1600/aWFhac4uUV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9400"/>
            <a:ext cx="8686800" cy="3854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я\Documents\Lightshot\Screenshot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791200" cy="4740245"/>
          </a:xfrm>
          <a:prstGeom prst="rect">
            <a:avLst/>
          </a:prstGeom>
          <a:noFill/>
        </p:spPr>
      </p:pic>
      <p:pic>
        <p:nvPicPr>
          <p:cNvPr id="1027" name="Picture 3" descr="C:\Users\Евгения\Documents\Lightshot\Screenshot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956960"/>
            <a:ext cx="6096000" cy="1901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Почему?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371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Дом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1371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Школа</a:t>
            </a:r>
            <a:endParaRPr lang="ru-RU" sz="4000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59" t="4558" r="6085" b="4280"/>
          <a:stretch>
            <a:fillRect/>
          </a:stretch>
        </p:blipFill>
        <p:spPr bwMode="auto">
          <a:xfrm>
            <a:off x="533400" y="2743200"/>
            <a:ext cx="2667000" cy="367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s://i1.wp.com/jolamble.com/wordpress/wp-content/uploads/2012/04/teenagers-study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124200"/>
            <a:ext cx="2593975" cy="2326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Что делать?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Заставить / мотивировать больше читать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9050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Давать интересные тексты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7400" y="4038600"/>
            <a:ext cx="5105400" cy="1524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0200" y="4572000"/>
            <a:ext cx="6404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Читательский дневник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000108"/>
            <a:ext cx="3471890" cy="17145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Ян </a:t>
            </a:r>
            <a:r>
              <a:rPr lang="ru-RU" b="1" dirty="0" err="1" smtClean="0">
                <a:solidFill>
                  <a:srgbClr val="0070C0"/>
                </a:solidFill>
              </a:rPr>
              <a:t>Амос</a:t>
            </a:r>
            <a:r>
              <a:rPr lang="ru-RU" b="1" dirty="0" smtClean="0">
                <a:solidFill>
                  <a:srgbClr val="0070C0"/>
                </a:solidFill>
              </a:rPr>
              <a:t> Коменский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876"/>
            <a:ext cx="8615394" cy="307183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/>
              <a:t>     </a:t>
            </a:r>
            <a:r>
              <a:rPr lang="ru-RU" dirty="0" smtClean="0"/>
              <a:t>«пользоваться дневниками, то есть книжками, куда ты постоянно будешь записывать все прекрасное из прочитанного... Просматривая дневник, ты будешь с удовольствие видеть, насколько продвинулся за каждый день»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85775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Новый формат + система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08" t="4428" r="7064" b="5542"/>
          <a:stretch>
            <a:fillRect/>
          </a:stretch>
        </p:blipFill>
        <p:spPr bwMode="auto">
          <a:xfrm>
            <a:off x="304800" y="1440958"/>
            <a:ext cx="8458200" cy="491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Принцип № 1. Принуждение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2133600"/>
          <a:ext cx="8610600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981200"/>
                <a:gridCol w="1676400"/>
                <a:gridCol w="2011680"/>
                <a:gridCol w="1722120"/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Дата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Название, автор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Кол-во страниц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Подпись родителя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Подпись учителя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90048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Принуждение?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571612"/>
            <a:ext cx="3157566" cy="147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Родители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90600" y="3200400"/>
            <a:ext cx="19288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ФГОС?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14876" y="5000636"/>
            <a:ext cx="4143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Сопротивление?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5000636"/>
            <a:ext cx="4143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Адский труд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142984"/>
            <a:ext cx="498164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8382000" cy="4983163"/>
          </a:xfrm>
        </p:spPr>
        <p:txBody>
          <a:bodyPr/>
          <a:lstStyle/>
          <a:p>
            <a:pPr lvl="1" algn="just">
              <a:buNone/>
            </a:pPr>
            <a:r>
              <a:rPr lang="ru-RU" dirty="0" smtClean="0"/>
              <a:t>		</a:t>
            </a:r>
            <a:r>
              <a:rPr lang="ru-RU" sz="3600" dirty="0" smtClean="0"/>
              <a:t>Пока ты делаешь что-либо под влиянием настроения — ты уязвим. Вещи надо делать просто потому, что надо. НА-ДО — это два слога надёжности. Если бы солнце светило по настроению, все мы давно были бы на кладбище.</a:t>
            </a:r>
          </a:p>
          <a:p>
            <a:pPr lvl="1" algn="r">
              <a:buNone/>
            </a:pPr>
            <a:r>
              <a:rPr lang="ru-RU" sz="3600" dirty="0" smtClean="0"/>
              <a:t>Дмитрий </a:t>
            </a:r>
            <a:r>
              <a:rPr lang="ru-RU" sz="3600" dirty="0" err="1" smtClean="0"/>
              <a:t>Емец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286</Words>
  <PresentationFormat>Экран (4:3)</PresentationFormat>
  <Paragraphs>57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Читательский дневник как прием работы по формированию читательской грамотности</vt:lpstr>
      <vt:lpstr>Слайд 2</vt:lpstr>
      <vt:lpstr>Почему? </vt:lpstr>
      <vt:lpstr>Что делать? </vt:lpstr>
      <vt:lpstr>Ян Амос Коменский</vt:lpstr>
      <vt:lpstr>Новый формат + система</vt:lpstr>
      <vt:lpstr>Принцип № 1. Принуждение</vt:lpstr>
      <vt:lpstr>Принуждение?</vt:lpstr>
      <vt:lpstr>Слайд 9</vt:lpstr>
      <vt:lpstr>Принцип № 2. Читательский дневник  читательская конференция</vt:lpstr>
      <vt:lpstr>Слайд 11</vt:lpstr>
      <vt:lpstr>Варианты заданий</vt:lpstr>
      <vt:lpstr>Принцип № 3. Поэтапность</vt:lpstr>
      <vt:lpstr>7 класс – усложнение формата</vt:lpstr>
      <vt:lpstr>Примерный список книг</vt:lpstr>
      <vt:lpstr>Количество перерастает в качество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Читательский дневник как прием работы по формированию читательской грамотности</dc:title>
  <dc:creator>Евгения</dc:creator>
  <cp:lastModifiedBy>Евгения</cp:lastModifiedBy>
  <cp:revision>14</cp:revision>
  <dcterms:created xsi:type="dcterms:W3CDTF">2020-08-20T05:43:43Z</dcterms:created>
  <dcterms:modified xsi:type="dcterms:W3CDTF">2020-08-20T07:50:38Z</dcterms:modified>
</cp:coreProperties>
</file>