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9" r:id="rId4"/>
    <p:sldId id="290" r:id="rId5"/>
    <p:sldId id="291" r:id="rId6"/>
    <p:sldId id="259" r:id="rId7"/>
    <p:sldId id="292" r:id="rId8"/>
    <p:sldId id="260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3" r:id="rId18"/>
    <p:sldId id="301" r:id="rId19"/>
    <p:sldId id="304" r:id="rId20"/>
    <p:sldId id="305" r:id="rId21"/>
    <p:sldId id="306" r:id="rId22"/>
    <p:sldId id="30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DDDDDD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 autoAdjust="0"/>
  </p:normalViewPr>
  <p:slideViewPr>
    <p:cSldViewPr>
      <p:cViewPr varScale="1">
        <p:scale>
          <a:sx n="65" d="100"/>
          <a:sy n="65" d="100"/>
        </p:scale>
        <p:origin x="-151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4252913" y="0"/>
          <a:ext cx="4891087" cy="4437063"/>
        </p:xfrm>
        <a:graphic>
          <a:graphicData uri="http://schemas.openxmlformats.org/presentationml/2006/ole">
            <p:oleObj spid="_x0000_s3089" name="Image" r:id="rId3" imgW="8228571" imgH="8711111" progId="">
              <p:embed/>
            </p:oleObj>
          </a:graphicData>
        </a:graphic>
      </p:graphicFrame>
      <p:sp>
        <p:nvSpPr>
          <p:cNvPr id="3090" name="Rectangle 18" descr="Light horizontal"/>
          <p:cNvSpPr>
            <a:spLocks noChangeArrowheads="1"/>
          </p:cNvSpPr>
          <p:nvPr/>
        </p:nvSpPr>
        <p:spPr bwMode="gray">
          <a:xfrm>
            <a:off x="0" y="9525"/>
            <a:ext cx="1476375" cy="6848475"/>
          </a:xfrm>
          <a:prstGeom prst="rect">
            <a:avLst/>
          </a:prstGeom>
          <a:pattFill prst="ltHorz">
            <a:fgClr>
              <a:schemeClr val="bg2"/>
            </a:fgClr>
            <a:bgClr>
              <a:srgbClr val="FFFFFF"/>
            </a:bgClr>
          </a:patt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ltGray">
          <a:xfrm flipV="1">
            <a:off x="0" y="4267200"/>
            <a:ext cx="9144000" cy="1106488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ltGray">
          <a:xfrm>
            <a:off x="1474788" y="5156200"/>
            <a:ext cx="7129462" cy="5048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381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447800" y="3548063"/>
            <a:ext cx="7239000" cy="1371600"/>
          </a:xfrm>
        </p:spPr>
        <p:txBody>
          <a:bodyPr/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614488" y="5224463"/>
            <a:ext cx="6858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4254500" y="6088063"/>
            <a:ext cx="1079500" cy="603250"/>
            <a:chOff x="2680" y="3678"/>
            <a:chExt cx="680" cy="380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gray">
            <a:xfrm>
              <a:off x="2680" y="3789"/>
              <a:ext cx="68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200" b="1">
                  <a:solidFill>
                    <a:schemeClr val="tx2"/>
                  </a:solidFill>
                  <a:latin typeface="Verdana" pitchFamily="34" charset="0"/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6C506-ED8F-48CC-A87C-B59358C7AC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61809-1E62-4C86-92F5-6E70842668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7688" y="319088"/>
            <a:ext cx="71628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667000" cy="2555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943600" y="64008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57600" y="6386513"/>
            <a:ext cx="2133600" cy="211137"/>
          </a:xfrm>
        </p:spPr>
        <p:txBody>
          <a:bodyPr/>
          <a:lstStyle>
            <a:lvl1pPr>
              <a:defRPr/>
            </a:lvl1pPr>
          </a:lstStyle>
          <a:p>
            <a:fld id="{18651818-6CE9-48D0-90B5-21E3E83CF6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6A08C-67CF-4DF1-BF57-E11471FEF4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4028F-993C-46CF-907C-62BB71829F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12CDA-2CC4-4DD4-BCC7-D579215D0D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4F00A-01DA-4A9E-ACAD-F3ECC36504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EBF9B-DD91-48B2-9991-FA812586ED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31BDF-7BA8-4CC4-99C4-DDD5C01058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C57AD-8FA2-454A-9FF7-724575FDC9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C4FDB-097D-4191-AE9D-3198E6DA9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 descr="Light horizontal"/>
          <p:cNvSpPr>
            <a:spLocks noChangeArrowheads="1"/>
          </p:cNvSpPr>
          <p:nvPr/>
        </p:nvSpPr>
        <p:spPr bwMode="gray">
          <a:xfrm>
            <a:off x="0" y="0"/>
            <a:ext cx="468313" cy="6858000"/>
          </a:xfrm>
          <a:prstGeom prst="rect">
            <a:avLst/>
          </a:prstGeom>
          <a:pattFill prst="ltHorz">
            <a:fgClr>
              <a:schemeClr val="bg2"/>
            </a:fgClr>
            <a:bgClr>
              <a:srgbClr val="FFFFFF"/>
            </a:bgClr>
          </a:patt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invGray">
          <a:xfrm>
            <a:off x="0" y="-26988"/>
            <a:ext cx="9144000" cy="692151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468313" y="6410325"/>
            <a:ext cx="8424862" cy="0"/>
          </a:xfrm>
          <a:prstGeom prst="line">
            <a:avLst/>
          </a:prstGeom>
          <a:noFill/>
          <a:ln w="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blackWhite">
          <a:xfrm>
            <a:off x="468313" y="233363"/>
            <a:ext cx="7488237" cy="7207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381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667000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4008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</a:defRPr>
            </a:lvl1pPr>
          </a:lstStyle>
          <a:p>
            <a:r>
              <a:rPr lang="en-US"/>
              <a:t>Company Name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386513"/>
            <a:ext cx="2133600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</a:defRPr>
            </a:lvl1pPr>
          </a:lstStyle>
          <a:p>
            <a:fld id="{EA4013D0-390F-435E-9415-ADB5C209041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547688" y="319088"/>
            <a:ext cx="71628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8153400" y="261938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ltGray">
          <a:xfrm rot="5400000">
            <a:off x="8397876" y="-136525"/>
            <a:ext cx="284162" cy="750887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2348880"/>
            <a:ext cx="7239000" cy="1371600"/>
          </a:xfrm>
        </p:spPr>
        <p:txBody>
          <a:bodyPr/>
          <a:lstStyle/>
          <a:p>
            <a:r>
              <a:rPr lang="ru-RU" sz="3600" dirty="0" smtClean="0"/>
              <a:t>Итоги ЕГЭ по русскому языку в 2019 году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5400" dirty="0">
                <a:solidFill>
                  <a:schemeClr val="bg1"/>
                </a:solidFill>
              </a:rPr>
              <a:t>Template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7704" y="5157192"/>
            <a:ext cx="6845944" cy="652809"/>
          </a:xfrm>
        </p:spPr>
        <p:txBody>
          <a:bodyPr>
            <a:noAutofit/>
          </a:bodyPr>
          <a:lstStyle/>
          <a:p>
            <a:r>
              <a:rPr lang="ru-RU" dirty="0" smtClean="0"/>
              <a:t>Наталья Игоревна </a:t>
            </a:r>
            <a:r>
              <a:rPr lang="ru-RU" dirty="0" err="1" smtClean="0"/>
              <a:t>Козаченко</a:t>
            </a:r>
            <a:r>
              <a:rPr lang="ru-RU" dirty="0" smtClean="0"/>
              <a:t> , заместитель председателя ПК ЕГЭ по русскому языку, учитель МБОУ </a:t>
            </a:r>
            <a:r>
              <a:rPr lang="ru-RU" sz="1600" dirty="0" smtClean="0"/>
              <a:t>СШ №5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Дата 3"/>
          <p:cNvSpPr>
            <a:spLocks noGrp="1"/>
          </p:cNvSpPr>
          <p:nvPr>
            <p:ph type="dt" sz="half" idx="10"/>
          </p:nvPr>
        </p:nvSpPr>
        <p:spPr>
          <a:xfrm>
            <a:off x="683568" y="6858000"/>
            <a:ext cx="2667000" cy="255588"/>
          </a:xfrm>
        </p:spPr>
        <p:txBody>
          <a:bodyPr/>
          <a:lstStyle/>
          <a:p>
            <a:r>
              <a:rPr lang="en-US" dirty="0"/>
              <a:t>www.themegallery.com</a:t>
            </a:r>
          </a:p>
        </p:txBody>
      </p:sp>
      <p:sp>
        <p:nvSpPr>
          <p:cNvPr id="2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248400" y="7101408"/>
            <a:ext cx="2895600" cy="228600"/>
          </a:xfrm>
        </p:spPr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Группа участников ЕГЭ,</a:t>
            </a:r>
            <a:br>
              <a:rPr lang="ru-RU" sz="2400" dirty="0" smtClean="0"/>
            </a:br>
            <a:r>
              <a:rPr lang="ru-RU" sz="2400" dirty="0" smtClean="0"/>
              <a:t> набравших 60-80 баллов</a:t>
            </a:r>
            <a:endParaRPr lang="en-US" sz="2400" dirty="0"/>
          </a:p>
        </p:txBody>
      </p:sp>
      <p:sp>
        <p:nvSpPr>
          <p:cNvPr id="69635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259632" y="3933056"/>
            <a:ext cx="20383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600" b="1" dirty="0" smtClean="0">
                <a:solidFill>
                  <a:srgbClr val="000000"/>
                </a:solidFill>
              </a:rPr>
              <a:t>15,88%</a:t>
            </a:r>
            <a:r>
              <a:rPr lang="ru-RU" sz="1600" dirty="0" smtClean="0">
                <a:solidFill>
                  <a:srgbClr val="000000"/>
                </a:solidFill>
              </a:rPr>
              <a:t> - задание </a:t>
            </a:r>
            <a:r>
              <a:rPr lang="ru-RU" sz="1600" b="1" dirty="0" smtClean="0">
                <a:solidFill>
                  <a:srgbClr val="000000"/>
                </a:solidFill>
              </a:rPr>
              <a:t>№21 </a:t>
            </a:r>
            <a:r>
              <a:rPr lang="ru-RU" sz="1600" dirty="0" smtClean="0">
                <a:solidFill>
                  <a:srgbClr val="000000"/>
                </a:solidFill>
              </a:rPr>
              <a:t>«Пунктуационный анализ»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9639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0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1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0" y="1600200"/>
            <a:ext cx="2998788" cy="1601788"/>
            <a:chOff x="1997" y="1314"/>
            <a:chExt cx="1889" cy="100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9644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9645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9646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9647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0"/>
                  </a:schemeClr>
                </a:gs>
                <a:gs pos="100000">
                  <a:schemeClr val="folHlink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9648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79216"/>
                    <a:invGamma/>
                  </a:schemeClr>
                </a:gs>
                <a:gs pos="100000">
                  <a:schemeClr val="folHlink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9649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100000">
                  <a:schemeClr val="folHlink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3685759" y="1828800"/>
            <a:ext cx="162961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rgbClr val="000000"/>
                </a:solidFill>
              </a:rPr>
              <a:t>Диапазон </a:t>
            </a:r>
          </a:p>
          <a:p>
            <a:pPr algn="ctr" eaLnBrk="0" hangingPunct="0"/>
            <a:r>
              <a:rPr lang="ru-RU" b="1" dirty="0" smtClean="0">
                <a:solidFill>
                  <a:srgbClr val="000000"/>
                </a:solidFill>
              </a:rPr>
              <a:t>выполнения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5724128" y="3356992"/>
            <a:ext cx="203835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600" b="1" dirty="0" smtClean="0">
                <a:solidFill>
                  <a:srgbClr val="000000"/>
                </a:solidFill>
              </a:rPr>
              <a:t>98,07%</a:t>
            </a:r>
            <a:r>
              <a:rPr lang="ru-RU" sz="1600" dirty="0" smtClean="0">
                <a:solidFill>
                  <a:srgbClr val="000000"/>
                </a:solidFill>
              </a:rPr>
              <a:t> - задание</a:t>
            </a:r>
          </a:p>
          <a:p>
            <a:pPr eaLnBrk="0" hangingPunct="0"/>
            <a:r>
              <a:rPr lang="ru-RU" sz="1600" b="1" dirty="0" smtClean="0">
                <a:solidFill>
                  <a:srgbClr val="000000"/>
                </a:solidFill>
              </a:rPr>
              <a:t>№7 </a:t>
            </a:r>
            <a:r>
              <a:rPr lang="ru-RU" sz="1600" dirty="0" smtClean="0">
                <a:solidFill>
                  <a:srgbClr val="000000"/>
                </a:solidFill>
              </a:rPr>
              <a:t>«Морфологические нормы», требующее исправления  формы существительного «торты» (вариант 302) 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67544" y="7029400"/>
            <a:ext cx="2667000" cy="255588"/>
          </a:xfrm>
        </p:spPr>
        <p:txBody>
          <a:bodyPr/>
          <a:lstStyle/>
          <a:p>
            <a:r>
              <a:rPr lang="en-US" dirty="0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940152" y="6858000"/>
            <a:ext cx="2895600" cy="228600"/>
          </a:xfrm>
        </p:spPr>
        <p:txBody>
          <a:bodyPr/>
          <a:lstStyle/>
          <a:p>
            <a:r>
              <a:rPr lang="en-US" dirty="0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162800" cy="563562"/>
          </a:xfrm>
        </p:spPr>
        <p:txBody>
          <a:bodyPr/>
          <a:lstStyle/>
          <a:p>
            <a:r>
              <a:rPr lang="ru-RU" sz="2400" dirty="0" smtClean="0"/>
              <a:t>Анализ выполнения заданий  по группе  набравших 60-80 баллов</a:t>
            </a:r>
            <a:endParaRPr lang="en-US" sz="24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052736"/>
            <a:ext cx="7824788" cy="4852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 dirty="0" smtClean="0"/>
              <a:t>Количество заданий, выполненных с результатом </a:t>
            </a:r>
            <a:r>
              <a:rPr lang="ru-RU" sz="2200" b="1" dirty="0" smtClean="0"/>
              <a:t>выше 80%</a:t>
            </a:r>
            <a:r>
              <a:rPr lang="ru-RU" sz="2200" dirty="0" smtClean="0"/>
              <a:t>, </a:t>
            </a:r>
            <a:r>
              <a:rPr lang="ru-RU" sz="2200" b="1" dirty="0" smtClean="0"/>
              <a:t>увеличилось на одно и составляет 12 </a:t>
            </a:r>
            <a:r>
              <a:rPr lang="ru-RU" sz="2200" dirty="0" smtClean="0"/>
              <a:t>– это задания </a:t>
            </a:r>
            <a:r>
              <a:rPr lang="ru-RU" sz="2200" b="1" dirty="0" smtClean="0"/>
              <a:t>№3,4,5,6,7,13,14,16,19,22,24,26</a:t>
            </a:r>
            <a:endParaRPr lang="ru-RU" sz="2200" dirty="0" smtClean="0"/>
          </a:p>
          <a:p>
            <a:pPr>
              <a:lnSpc>
                <a:spcPct val="80000"/>
              </a:lnSpc>
            </a:pPr>
            <a:r>
              <a:rPr lang="ru-RU" sz="2200" dirty="0" smtClean="0"/>
              <a:t>Как и у выпускников, не преодолевших минимальный балл, наблюдается </a:t>
            </a:r>
            <a:r>
              <a:rPr lang="ru-RU" sz="2200" b="1" dirty="0" smtClean="0"/>
              <a:t>положительная</a:t>
            </a:r>
            <a:r>
              <a:rPr lang="ru-RU" sz="2200" dirty="0" smtClean="0"/>
              <a:t> динамика в выполнении заданий </a:t>
            </a:r>
            <a:r>
              <a:rPr lang="ru-RU" sz="2200" b="1" dirty="0" smtClean="0"/>
              <a:t>№20 </a:t>
            </a:r>
            <a:r>
              <a:rPr lang="ru-RU" sz="2200" dirty="0" smtClean="0"/>
              <a:t>«Знаки препинания в сложном предложении с разными видами связи» и </a:t>
            </a:r>
            <a:r>
              <a:rPr lang="ru-RU" sz="2200" b="1" dirty="0" smtClean="0"/>
              <a:t>№8</a:t>
            </a:r>
            <a:r>
              <a:rPr lang="ru-RU" sz="2200" dirty="0" smtClean="0"/>
              <a:t> «Синтаксические нормы»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С выполнением </a:t>
            </a:r>
            <a:r>
              <a:rPr lang="ru-RU" sz="2200" b="1" dirty="0" smtClean="0"/>
              <a:t>остальных 12</a:t>
            </a:r>
            <a:r>
              <a:rPr lang="ru-RU" sz="2200" dirty="0" smtClean="0"/>
              <a:t> заданий участники этой группы справились </a:t>
            </a:r>
            <a:r>
              <a:rPr lang="ru-RU" sz="2200" b="1" dirty="0" smtClean="0"/>
              <a:t>хуже</a:t>
            </a:r>
            <a:r>
              <a:rPr lang="ru-RU" sz="2200" dirty="0" smtClean="0"/>
              <a:t>, чем в прошлом году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Если в 2018 году в диапазоне </a:t>
            </a:r>
            <a:r>
              <a:rPr lang="ru-RU" sz="2200" b="1" dirty="0" smtClean="0"/>
              <a:t>выше 50% </a:t>
            </a:r>
            <a:r>
              <a:rPr lang="ru-RU" sz="2200" dirty="0" smtClean="0"/>
              <a:t>находились </a:t>
            </a:r>
            <a:r>
              <a:rPr lang="ru-RU" sz="2200" b="1" dirty="0" smtClean="0"/>
              <a:t>12</a:t>
            </a:r>
            <a:r>
              <a:rPr lang="ru-RU" sz="2200" dirty="0" smtClean="0"/>
              <a:t> заданий, то в 2019 – </a:t>
            </a:r>
            <a:r>
              <a:rPr lang="ru-RU" sz="2200" b="1" dirty="0" smtClean="0"/>
              <a:t>только 8</a:t>
            </a:r>
            <a:endParaRPr lang="ru-RU" sz="2200" dirty="0" smtClean="0"/>
          </a:p>
          <a:p>
            <a:pPr>
              <a:lnSpc>
                <a:spcPct val="80000"/>
              </a:lnSpc>
            </a:pPr>
            <a:r>
              <a:rPr lang="ru-RU" sz="2200" dirty="0" smtClean="0"/>
              <a:t>Как в группе учащихся, не перешагнувших минимальный балл, процент выполнения </a:t>
            </a:r>
            <a:r>
              <a:rPr lang="ru-RU" sz="2200" b="1" dirty="0" smtClean="0"/>
              <a:t>нового</a:t>
            </a:r>
            <a:r>
              <a:rPr lang="ru-RU" sz="2200" dirty="0" smtClean="0"/>
              <a:t> </a:t>
            </a:r>
            <a:r>
              <a:rPr lang="ru-RU" sz="2200" b="1" dirty="0" smtClean="0"/>
              <a:t>задания №21 </a:t>
            </a:r>
            <a:r>
              <a:rPr lang="ru-RU" sz="2200" dirty="0" smtClean="0"/>
              <a:t>«Пунктуационный анализ» </a:t>
            </a:r>
            <a:r>
              <a:rPr lang="ru-RU" sz="2200" b="1" dirty="0" smtClean="0"/>
              <a:t>самый низкий</a:t>
            </a:r>
            <a:r>
              <a:rPr lang="ru-RU" sz="2200" dirty="0" smtClean="0"/>
              <a:t> из всех выполненных заданий (</a:t>
            </a:r>
            <a:r>
              <a:rPr lang="ru-RU" sz="2200" b="1" dirty="0" smtClean="0"/>
              <a:t>15,88%</a:t>
            </a:r>
            <a:r>
              <a:rPr lang="ru-RU" sz="2200" dirty="0" smtClean="0"/>
              <a:t>)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 lvl="1">
              <a:lnSpc>
                <a:spcPct val="80000"/>
              </a:lnSpc>
              <a:buNone/>
            </a:pPr>
            <a:r>
              <a:rPr lang="en-US" sz="2900" dirty="0"/>
              <a:t/>
            </a:r>
            <a:br>
              <a:rPr lang="en-US" sz="2900" dirty="0"/>
            </a:br>
            <a:endParaRPr lang="en-US" sz="2900" dirty="0"/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Дата 3"/>
          <p:cNvSpPr>
            <a:spLocks noGrp="1"/>
          </p:cNvSpPr>
          <p:nvPr>
            <p:ph type="dt" sz="half" idx="10"/>
          </p:nvPr>
        </p:nvSpPr>
        <p:spPr>
          <a:xfrm>
            <a:off x="683568" y="6858000"/>
            <a:ext cx="2667000" cy="255588"/>
          </a:xfrm>
        </p:spPr>
        <p:txBody>
          <a:bodyPr/>
          <a:lstStyle/>
          <a:p>
            <a:r>
              <a:rPr lang="en-US" dirty="0"/>
              <a:t>www.themegallery.com</a:t>
            </a:r>
          </a:p>
        </p:txBody>
      </p:sp>
      <p:sp>
        <p:nvSpPr>
          <p:cNvPr id="2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248400" y="7101408"/>
            <a:ext cx="2895600" cy="228600"/>
          </a:xfrm>
        </p:spPr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7162800" cy="563562"/>
          </a:xfrm>
        </p:spPr>
        <p:txBody>
          <a:bodyPr/>
          <a:lstStyle/>
          <a:p>
            <a:r>
              <a:rPr lang="ru-RU" sz="2400" dirty="0" smtClean="0"/>
              <a:t>Группа участников ЕГЭ,</a:t>
            </a:r>
            <a:br>
              <a:rPr lang="ru-RU" sz="2400" dirty="0" smtClean="0"/>
            </a:br>
            <a:r>
              <a:rPr lang="ru-RU" sz="2400" dirty="0" smtClean="0"/>
              <a:t> достигших результата 80-100 баллов</a:t>
            </a:r>
            <a:endParaRPr lang="en-US" sz="2400" dirty="0"/>
          </a:p>
        </p:txBody>
      </p:sp>
      <p:sp>
        <p:nvSpPr>
          <p:cNvPr id="69635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259632" y="3501008"/>
            <a:ext cx="20383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rgbClr val="000000"/>
                </a:solidFill>
              </a:rPr>
              <a:t>46% </a:t>
            </a:r>
            <a:r>
              <a:rPr lang="ru-RU" sz="2000" dirty="0" smtClean="0">
                <a:solidFill>
                  <a:srgbClr val="000000"/>
                </a:solidFill>
              </a:rPr>
              <a:t>- задание </a:t>
            </a:r>
            <a:r>
              <a:rPr lang="ru-RU" sz="2000" b="1" dirty="0" smtClean="0">
                <a:solidFill>
                  <a:srgbClr val="000000"/>
                </a:solidFill>
              </a:rPr>
              <a:t>№21 </a:t>
            </a:r>
            <a:r>
              <a:rPr lang="ru-RU" sz="2000" dirty="0" smtClean="0">
                <a:solidFill>
                  <a:srgbClr val="000000"/>
                </a:solidFill>
              </a:rPr>
              <a:t>«</a:t>
            </a:r>
            <a:r>
              <a:rPr lang="ru-RU" sz="2000" dirty="0" err="1" smtClean="0">
                <a:solidFill>
                  <a:srgbClr val="000000"/>
                </a:solidFill>
              </a:rPr>
              <a:t>Пунктуацион</a:t>
            </a:r>
            <a:r>
              <a:rPr lang="ru-RU" sz="2000" dirty="0" smtClean="0">
                <a:solidFill>
                  <a:srgbClr val="000000"/>
                </a:solidFill>
              </a:rPr>
              <a:t>-</a:t>
            </a:r>
          </a:p>
          <a:p>
            <a:pPr eaLnBrk="0" hangingPunct="0"/>
            <a:r>
              <a:rPr lang="ru-RU" sz="2000" dirty="0" err="1" smtClean="0">
                <a:solidFill>
                  <a:srgbClr val="000000"/>
                </a:solidFill>
              </a:rPr>
              <a:t>ный</a:t>
            </a:r>
            <a:r>
              <a:rPr lang="ru-RU" sz="2000" dirty="0" smtClean="0">
                <a:solidFill>
                  <a:srgbClr val="000000"/>
                </a:solidFill>
              </a:rPr>
              <a:t> анализ»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9639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0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1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0" y="1600200"/>
            <a:ext cx="2998788" cy="1601788"/>
            <a:chOff x="1997" y="1314"/>
            <a:chExt cx="1889" cy="100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9644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9645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9646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9647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0"/>
                  </a:schemeClr>
                </a:gs>
                <a:gs pos="100000">
                  <a:schemeClr val="folHlink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9648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79216"/>
                    <a:invGamma/>
                  </a:schemeClr>
                </a:gs>
                <a:gs pos="100000">
                  <a:schemeClr val="folHlink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9649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100000">
                  <a:schemeClr val="folHlink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3685759" y="1828800"/>
            <a:ext cx="162961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rgbClr val="000000"/>
                </a:solidFill>
              </a:rPr>
              <a:t>Диапазон </a:t>
            </a:r>
          </a:p>
          <a:p>
            <a:pPr algn="ctr" eaLnBrk="0" hangingPunct="0"/>
            <a:r>
              <a:rPr lang="ru-RU" b="1" dirty="0" smtClean="0">
                <a:solidFill>
                  <a:srgbClr val="000000"/>
                </a:solidFill>
              </a:rPr>
              <a:t>выполнения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5724128" y="3356992"/>
            <a:ext cx="203835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600" b="1" dirty="0" smtClean="0">
                <a:solidFill>
                  <a:srgbClr val="000000"/>
                </a:solidFill>
              </a:rPr>
              <a:t>100%</a:t>
            </a:r>
            <a:r>
              <a:rPr lang="ru-RU" sz="1600" dirty="0" smtClean="0">
                <a:solidFill>
                  <a:srgbClr val="000000"/>
                </a:solidFill>
              </a:rPr>
              <a:t> - задание</a:t>
            </a:r>
          </a:p>
          <a:p>
            <a:pPr eaLnBrk="0" hangingPunct="0"/>
            <a:r>
              <a:rPr lang="ru-RU" sz="1600" b="1" dirty="0" smtClean="0">
                <a:solidFill>
                  <a:srgbClr val="000000"/>
                </a:solidFill>
              </a:rPr>
              <a:t>№7 </a:t>
            </a:r>
            <a:r>
              <a:rPr lang="ru-RU" sz="1600" dirty="0" smtClean="0">
                <a:solidFill>
                  <a:srgbClr val="000000"/>
                </a:solidFill>
              </a:rPr>
              <a:t>«Морфологические нормы», требующее исправления  формы существительного «торты» (вариант 302) 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67544" y="7029400"/>
            <a:ext cx="2667000" cy="255588"/>
          </a:xfrm>
        </p:spPr>
        <p:txBody>
          <a:bodyPr/>
          <a:lstStyle/>
          <a:p>
            <a:r>
              <a:rPr lang="en-US" dirty="0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940152" y="6858000"/>
            <a:ext cx="2895600" cy="228600"/>
          </a:xfrm>
        </p:spPr>
        <p:txBody>
          <a:bodyPr/>
          <a:lstStyle/>
          <a:p>
            <a:r>
              <a:rPr lang="en-US" dirty="0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162800" cy="563562"/>
          </a:xfrm>
        </p:spPr>
        <p:txBody>
          <a:bodyPr/>
          <a:lstStyle/>
          <a:p>
            <a:r>
              <a:rPr lang="ru-RU" sz="2400" dirty="0" smtClean="0"/>
              <a:t>Анализ выполнения заданий  по группе  набравших 80-100 баллов</a:t>
            </a:r>
            <a:endParaRPr lang="en-US" sz="24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484784"/>
            <a:ext cx="7824788" cy="4852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 dirty="0" smtClean="0"/>
              <a:t>Граница диапазона выполнения в 2019 году значительно </a:t>
            </a:r>
            <a:r>
              <a:rPr lang="ru-RU" sz="2200" b="1" dirty="0" smtClean="0"/>
              <a:t>снизилась до 46% </a:t>
            </a:r>
            <a:r>
              <a:rPr lang="ru-RU" sz="2200" dirty="0" smtClean="0"/>
              <a:t>(в 2018 году нижняя граница диапазона была 77,2%)</a:t>
            </a:r>
          </a:p>
          <a:p>
            <a:pPr>
              <a:lnSpc>
                <a:spcPct val="80000"/>
              </a:lnSpc>
            </a:pPr>
            <a:endParaRPr lang="ru-RU" sz="2200" dirty="0" smtClean="0"/>
          </a:p>
          <a:p>
            <a:pPr>
              <a:lnSpc>
                <a:spcPct val="80000"/>
              </a:lnSpc>
            </a:pPr>
            <a:r>
              <a:rPr lang="ru-RU" sz="2200" b="1" dirty="0" smtClean="0"/>
              <a:t>Лишь 17 </a:t>
            </a:r>
            <a:r>
              <a:rPr lang="ru-RU" sz="2200" dirty="0" smtClean="0"/>
              <a:t>из 26 тестовых заданий имеют процент выполнения </a:t>
            </a:r>
            <a:r>
              <a:rPr lang="ru-RU" sz="2200" b="1" dirty="0" smtClean="0"/>
              <a:t>более 90%</a:t>
            </a:r>
          </a:p>
          <a:p>
            <a:pPr>
              <a:lnSpc>
                <a:spcPct val="80000"/>
              </a:lnSpc>
            </a:pPr>
            <a:endParaRPr lang="ru-RU" sz="2200" dirty="0" smtClean="0"/>
          </a:p>
          <a:p>
            <a:pPr>
              <a:lnSpc>
                <a:spcPct val="80000"/>
              </a:lnSpc>
            </a:pPr>
            <a:r>
              <a:rPr lang="ru-RU" sz="2200" b="1" dirty="0" smtClean="0"/>
              <a:t>Хуже</a:t>
            </a:r>
            <a:r>
              <a:rPr lang="ru-RU" sz="2200" dirty="0" smtClean="0"/>
              <a:t> всего, кроме задания №21, учащиеся </a:t>
            </a:r>
            <a:r>
              <a:rPr lang="ru-RU" sz="2200" b="1" dirty="0" smtClean="0"/>
              <a:t>справились </a:t>
            </a:r>
            <a:r>
              <a:rPr lang="ru-RU" sz="2200" dirty="0" smtClean="0"/>
              <a:t>с заданиями 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/>
              <a:t>    </a:t>
            </a:r>
            <a:r>
              <a:rPr lang="ru-RU" sz="2200" b="1" dirty="0" smtClean="0"/>
              <a:t>№12</a:t>
            </a:r>
            <a:r>
              <a:rPr lang="ru-RU" sz="2200" dirty="0" smtClean="0"/>
              <a:t> (60,4% - 92,64% </a:t>
            </a:r>
            <a:r>
              <a:rPr lang="ru-RU" sz="2200" dirty="0" smtClean="0"/>
              <a:t>в 2018 </a:t>
            </a:r>
            <a:r>
              <a:rPr lang="ru-RU" sz="2200" dirty="0" smtClean="0"/>
              <a:t>году)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/>
              <a:t>    </a:t>
            </a:r>
            <a:r>
              <a:rPr lang="ru-RU" sz="2200" b="1" dirty="0" smtClean="0"/>
              <a:t>№25 </a:t>
            </a:r>
            <a:r>
              <a:rPr lang="ru-RU" sz="2200" dirty="0" smtClean="0"/>
              <a:t>(60,4% - 79,45% в 2018 году)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/>
              <a:t>    </a:t>
            </a:r>
            <a:r>
              <a:rPr lang="ru-RU" sz="2200" b="1" dirty="0" smtClean="0"/>
              <a:t>№23 </a:t>
            </a:r>
            <a:r>
              <a:rPr lang="ru-RU" sz="2200" dirty="0" smtClean="0"/>
              <a:t>(72% - 77,2% в 2018 году)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/>
              <a:t>    </a:t>
            </a:r>
            <a:r>
              <a:rPr lang="ru-RU" sz="2200" b="1" dirty="0" smtClean="0"/>
              <a:t>№2</a:t>
            </a:r>
            <a:r>
              <a:rPr lang="ru-RU" sz="2200" dirty="0" smtClean="0"/>
              <a:t> (79,2% - 92,77% в 2018 году)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 lvl="1">
              <a:lnSpc>
                <a:spcPct val="80000"/>
              </a:lnSpc>
              <a:buNone/>
            </a:pPr>
            <a:r>
              <a:rPr lang="en-US" sz="2900" dirty="0"/>
              <a:t/>
            </a:r>
            <a:br>
              <a:rPr lang="en-US" sz="2900" dirty="0"/>
            </a:br>
            <a:endParaRPr lang="en-US" sz="2900" dirty="0"/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Дата 3"/>
          <p:cNvSpPr>
            <a:spLocks noGrp="1"/>
          </p:cNvSpPr>
          <p:nvPr>
            <p:ph type="dt" sz="half" idx="10"/>
          </p:nvPr>
        </p:nvSpPr>
        <p:spPr>
          <a:xfrm>
            <a:off x="683568" y="6858000"/>
            <a:ext cx="2667000" cy="255588"/>
          </a:xfrm>
        </p:spPr>
        <p:txBody>
          <a:bodyPr/>
          <a:lstStyle/>
          <a:p>
            <a:r>
              <a:rPr lang="en-US" dirty="0"/>
              <a:t>www.themegallery.com</a:t>
            </a:r>
          </a:p>
        </p:txBody>
      </p:sp>
      <p:sp>
        <p:nvSpPr>
          <p:cNvPr id="2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940152" y="6858000"/>
            <a:ext cx="2895600" cy="228600"/>
          </a:xfrm>
        </p:spPr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Общие итоги выполнения тестовой части ЕГЭ-2019</a:t>
            </a:r>
            <a:endParaRPr lang="en-US" sz="24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31640" y="1983933"/>
            <a:ext cx="6477000" cy="3916224"/>
            <a:chOff x="624" y="1107"/>
            <a:chExt cx="4416" cy="2597"/>
          </a:xfrm>
        </p:grpSpPr>
        <p:sp>
          <p:nvSpPr>
            <p:cNvPr id="71684" name="AutoShape 4"/>
            <p:cNvSpPr>
              <a:spLocks noChangeArrowheads="1"/>
            </p:cNvSpPr>
            <p:nvPr/>
          </p:nvSpPr>
          <p:spPr bwMode="gray">
            <a:xfrm>
              <a:off x="2342" y="2591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85" name="AutoShape 5"/>
            <p:cNvSpPr>
              <a:spLocks noChangeArrowheads="1"/>
            </p:cNvSpPr>
            <p:nvPr/>
          </p:nvSpPr>
          <p:spPr bwMode="gray">
            <a:xfrm>
              <a:off x="2304" y="2160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86" name="AutoShape 6"/>
            <p:cNvSpPr>
              <a:spLocks noChangeArrowheads="1"/>
            </p:cNvSpPr>
            <p:nvPr/>
          </p:nvSpPr>
          <p:spPr bwMode="gray">
            <a:xfrm>
              <a:off x="2293" y="1683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b="1" dirty="0" smtClean="0"/>
                <a:t>   </a:t>
              </a:r>
              <a:r>
                <a:rPr lang="ru-RU" b="1" dirty="0" smtClean="0">
                  <a:solidFill>
                    <a:schemeClr val="bg1"/>
                  </a:solidFill>
                </a:rPr>
                <a:t>по всем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71687" name="Text Box 7"/>
            <p:cNvSpPr txBox="1">
              <a:spLocks noChangeArrowheads="1"/>
            </p:cNvSpPr>
            <p:nvPr/>
          </p:nvSpPr>
          <p:spPr bwMode="gray">
            <a:xfrm>
              <a:off x="2748" y="1970"/>
              <a:ext cx="12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1688" name="Text Box 8"/>
            <p:cNvSpPr txBox="1">
              <a:spLocks noChangeArrowheads="1"/>
            </p:cNvSpPr>
            <p:nvPr/>
          </p:nvSpPr>
          <p:spPr bwMode="gray">
            <a:xfrm>
              <a:off x="2458" y="2305"/>
              <a:ext cx="768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</a:rPr>
                <a:t>группам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1689" name="Text Box 9"/>
            <p:cNvSpPr txBox="1">
              <a:spLocks noChangeArrowheads="1"/>
            </p:cNvSpPr>
            <p:nvPr/>
          </p:nvSpPr>
          <p:spPr bwMode="gray">
            <a:xfrm>
              <a:off x="2342" y="2686"/>
              <a:ext cx="1020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chemeClr val="bg1"/>
                  </a:solidFill>
                </a:rPr>
                <a:t>участников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1690" name="AutoShape 10"/>
            <p:cNvSpPr>
              <a:spLocks noChangeArrowheads="1"/>
            </p:cNvSpPr>
            <p:nvPr/>
          </p:nvSpPr>
          <p:spPr bwMode="gray">
            <a:xfrm>
              <a:off x="1872" y="1680"/>
              <a:ext cx="336" cy="1296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91" name="AutoShape 11"/>
            <p:cNvSpPr>
              <a:spLocks noChangeArrowheads="1"/>
            </p:cNvSpPr>
            <p:nvPr/>
          </p:nvSpPr>
          <p:spPr bwMode="auto">
            <a:xfrm>
              <a:off x="624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ru-RU">
                <a:latin typeface="Verdana" pitchFamily="34" charset="0"/>
              </a:endParaRPr>
            </a:p>
          </p:txBody>
        </p:sp>
        <p:sp>
          <p:nvSpPr>
            <p:cNvPr id="71692" name="Text Box 12"/>
            <p:cNvSpPr txBox="1">
              <a:spLocks noChangeArrowheads="1"/>
            </p:cNvSpPr>
            <p:nvPr/>
          </p:nvSpPr>
          <p:spPr bwMode="auto">
            <a:xfrm>
              <a:off x="673" y="1492"/>
              <a:ext cx="1056" cy="18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1600" b="1" dirty="0" smtClean="0">
                  <a:solidFill>
                    <a:srgbClr val="001D3A"/>
                  </a:solidFill>
                  <a:latin typeface="Verdana" pitchFamily="34" charset="0"/>
                </a:rPr>
                <a:t>Низкий результат</a:t>
              </a:r>
            </a:p>
            <a:p>
              <a:pPr algn="ctr" eaLnBrk="0" hangingPunct="0"/>
              <a:r>
                <a:rPr lang="ru-RU" sz="1600" b="1" dirty="0" smtClean="0">
                  <a:solidFill>
                    <a:srgbClr val="001D3A"/>
                  </a:solidFill>
                  <a:latin typeface="Verdana" pitchFamily="34" charset="0"/>
                </a:rPr>
                <a:t> №21(19%)</a:t>
              </a:r>
            </a:p>
            <a:p>
              <a:pPr algn="ctr" eaLnBrk="0" hangingPunct="0"/>
              <a:r>
                <a:rPr lang="ru-RU" sz="1600" b="1" dirty="0" smtClean="0">
                  <a:solidFill>
                    <a:srgbClr val="001D3A"/>
                  </a:solidFill>
                  <a:latin typeface="Verdana" pitchFamily="34" charset="0"/>
                </a:rPr>
                <a:t>№12(27%)</a:t>
              </a:r>
            </a:p>
            <a:p>
              <a:pPr algn="ctr" eaLnBrk="0" hangingPunct="0"/>
              <a:r>
                <a:rPr lang="ru-RU" sz="1600" b="1" dirty="0" smtClean="0">
                  <a:solidFill>
                    <a:srgbClr val="001D3A"/>
                  </a:solidFill>
                  <a:latin typeface="Verdana" pitchFamily="34" charset="0"/>
                </a:rPr>
                <a:t>№25(28%)</a:t>
              </a:r>
            </a:p>
            <a:p>
              <a:pPr algn="ctr" eaLnBrk="0" hangingPunct="0"/>
              <a:r>
                <a:rPr lang="ru-RU" sz="1600" b="1" dirty="0" smtClean="0">
                  <a:solidFill>
                    <a:srgbClr val="001D3A"/>
                  </a:solidFill>
                  <a:latin typeface="Verdana" pitchFamily="34" charset="0"/>
                </a:rPr>
                <a:t>№15(47%)</a:t>
              </a:r>
            </a:p>
            <a:p>
              <a:pPr algn="ctr" eaLnBrk="0" hangingPunct="0"/>
              <a:r>
                <a:rPr lang="ru-RU" sz="1600" b="1" dirty="0" smtClean="0">
                  <a:solidFill>
                    <a:srgbClr val="001D3A"/>
                  </a:solidFill>
                  <a:latin typeface="Verdana" pitchFamily="34" charset="0"/>
                </a:rPr>
                <a:t>№23(48%)</a:t>
              </a:r>
            </a:p>
            <a:p>
              <a:pPr algn="ctr" eaLnBrk="0" hangingPunct="0"/>
              <a:r>
                <a:rPr lang="ru-RU" sz="1600" b="1" dirty="0" smtClean="0">
                  <a:solidFill>
                    <a:srgbClr val="001D3A"/>
                  </a:solidFill>
                  <a:latin typeface="Verdana" pitchFamily="34" charset="0"/>
                </a:rPr>
                <a:t>№9(49%)</a:t>
              </a:r>
            </a:p>
            <a:p>
              <a:pPr algn="ctr" eaLnBrk="0" hangingPunct="0"/>
              <a:endParaRPr lang="en-US" sz="1600" b="1" dirty="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/>
              <a:endParaRPr lang="en-US" dirty="0">
                <a:solidFill>
                  <a:srgbClr val="001D3A"/>
                </a:solidFill>
                <a:latin typeface="Verdana" pitchFamily="34" charset="0"/>
              </a:endParaRPr>
            </a:p>
          </p:txBody>
        </p:sp>
        <p:sp>
          <p:nvSpPr>
            <p:cNvPr id="71693" name="AutoShape 13"/>
            <p:cNvSpPr>
              <a:spLocks noChangeArrowheads="1"/>
            </p:cNvSpPr>
            <p:nvPr/>
          </p:nvSpPr>
          <p:spPr bwMode="auto">
            <a:xfrm>
              <a:off x="3888" y="1344"/>
              <a:ext cx="1152" cy="196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ru-RU">
                <a:latin typeface="Verdana" pitchFamily="34" charset="0"/>
              </a:endParaRPr>
            </a:p>
          </p:txBody>
        </p:sp>
        <p:sp>
          <p:nvSpPr>
            <p:cNvPr id="71694" name="Text Box 14"/>
            <p:cNvSpPr txBox="1">
              <a:spLocks noChangeArrowheads="1"/>
            </p:cNvSpPr>
            <p:nvPr/>
          </p:nvSpPr>
          <p:spPr bwMode="auto">
            <a:xfrm>
              <a:off x="3936" y="1488"/>
              <a:ext cx="1056" cy="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1600" b="1" dirty="0" smtClean="0">
                  <a:solidFill>
                    <a:srgbClr val="001D3A"/>
                  </a:solidFill>
                  <a:latin typeface="Verdana" pitchFamily="34" charset="0"/>
                </a:rPr>
                <a:t>Успешнее всего </a:t>
              </a:r>
            </a:p>
            <a:p>
              <a:pPr algn="ctr" eaLnBrk="0" hangingPunct="0"/>
              <a:endParaRPr lang="en-US" sz="1600" b="1" dirty="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>
                <a:buSzPct val="60000"/>
              </a:pPr>
              <a:r>
                <a:rPr lang="ru-RU" sz="1600" b="1" dirty="0" smtClean="0">
                  <a:solidFill>
                    <a:srgbClr val="001D3A"/>
                  </a:solidFill>
                  <a:latin typeface="Verdana" pitchFamily="34" charset="0"/>
                </a:rPr>
                <a:t>№ 3(92%)</a:t>
              </a:r>
            </a:p>
            <a:p>
              <a:pPr algn="ctr" eaLnBrk="0" hangingPunct="0">
                <a:buSzPct val="60000"/>
              </a:pPr>
              <a:endParaRPr lang="ru-RU" sz="1600" b="1" dirty="0" smtClean="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>
                <a:buSzPct val="60000"/>
              </a:pPr>
              <a:r>
                <a:rPr lang="ru-RU" sz="1600" b="1" dirty="0" smtClean="0">
                  <a:solidFill>
                    <a:srgbClr val="001D3A"/>
                  </a:solidFill>
                  <a:latin typeface="Verdana" pitchFamily="34" charset="0"/>
                </a:rPr>
                <a:t>№5(94%)</a:t>
              </a:r>
            </a:p>
            <a:p>
              <a:pPr algn="ctr" eaLnBrk="0" hangingPunct="0">
                <a:buSzPct val="60000"/>
              </a:pPr>
              <a:endParaRPr lang="ru-RU" sz="1600" b="1" dirty="0" smtClean="0">
                <a:solidFill>
                  <a:srgbClr val="001D3A"/>
                </a:solidFill>
                <a:latin typeface="Verdana" pitchFamily="34" charset="0"/>
              </a:endParaRPr>
            </a:p>
            <a:p>
              <a:pPr algn="ctr" eaLnBrk="0" hangingPunct="0">
                <a:buSzPct val="60000"/>
              </a:pPr>
              <a:r>
                <a:rPr lang="ru-RU" sz="1600" b="1" dirty="0" smtClean="0">
                  <a:solidFill>
                    <a:srgbClr val="001D3A"/>
                  </a:solidFill>
                  <a:latin typeface="Verdana" pitchFamily="34" charset="0"/>
                </a:rPr>
                <a:t>№7(97%)</a:t>
              </a:r>
              <a:endParaRPr lang="en-US" sz="1600" b="1" dirty="0">
                <a:solidFill>
                  <a:srgbClr val="001D3A"/>
                </a:solidFill>
                <a:latin typeface="Verdana" pitchFamily="34" charset="0"/>
              </a:endParaRPr>
            </a:p>
          </p:txBody>
        </p:sp>
        <p:sp>
          <p:nvSpPr>
            <p:cNvPr id="71695" name="AutoShape 15"/>
            <p:cNvSpPr>
              <a:spLocks noChangeArrowheads="1"/>
            </p:cNvSpPr>
            <p:nvPr/>
          </p:nvSpPr>
          <p:spPr bwMode="gray">
            <a:xfrm>
              <a:off x="3458" y="1680"/>
              <a:ext cx="334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97" name="AutoShape 17"/>
            <p:cNvSpPr>
              <a:spLocks noChangeArrowheads="1"/>
            </p:cNvSpPr>
            <p:nvPr/>
          </p:nvSpPr>
          <p:spPr bwMode="gray">
            <a:xfrm>
              <a:off x="2283" y="1440"/>
              <a:ext cx="1104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98" name="Text Box 18"/>
            <p:cNvSpPr txBox="1">
              <a:spLocks noChangeArrowheads="1"/>
            </p:cNvSpPr>
            <p:nvPr/>
          </p:nvSpPr>
          <p:spPr bwMode="gray">
            <a:xfrm>
              <a:off x="2604" y="1107"/>
              <a:ext cx="446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71700" name="Text Box 20"/>
            <p:cNvSpPr txBox="1">
              <a:spLocks noChangeArrowheads="1"/>
            </p:cNvSpPr>
            <p:nvPr/>
          </p:nvSpPr>
          <p:spPr bwMode="gray">
            <a:xfrm>
              <a:off x="2646" y="3459"/>
              <a:ext cx="36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 dirty="0" smtClean="0">
                  <a:solidFill>
                    <a:schemeClr val="bg1"/>
                  </a:solidFill>
                </a:rPr>
                <a:t>Txt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1701" name="AutoShape 21"/>
            <p:cNvSpPr>
              <a:spLocks noChangeArrowheads="1"/>
            </p:cNvSpPr>
            <p:nvPr/>
          </p:nvSpPr>
          <p:spPr bwMode="gray">
            <a:xfrm>
              <a:off x="2269" y="2928"/>
              <a:ext cx="1106" cy="331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67544" y="7029400"/>
            <a:ext cx="2667000" cy="255588"/>
          </a:xfrm>
        </p:spPr>
        <p:txBody>
          <a:bodyPr/>
          <a:lstStyle/>
          <a:p>
            <a:r>
              <a:rPr lang="en-US" dirty="0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940152" y="6858000"/>
            <a:ext cx="2895600" cy="228600"/>
          </a:xfrm>
        </p:spPr>
        <p:txBody>
          <a:bodyPr/>
          <a:lstStyle/>
          <a:p>
            <a:r>
              <a:rPr lang="en-US" dirty="0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162800" cy="563562"/>
          </a:xfrm>
        </p:spPr>
        <p:txBody>
          <a:bodyPr/>
          <a:lstStyle/>
          <a:p>
            <a:r>
              <a:rPr lang="ru-RU" sz="2400" dirty="0" smtClean="0"/>
              <a:t>Выводы о вероятных причинах затруднений</a:t>
            </a:r>
            <a:endParaRPr lang="en-US" sz="24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96752"/>
            <a:ext cx="7824788" cy="48529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200" b="1" dirty="0" smtClean="0"/>
              <a:t>Наиболее сложное </a:t>
            </a:r>
            <a:r>
              <a:rPr lang="ru-RU" sz="2200" dirty="0" smtClean="0"/>
              <a:t>– </a:t>
            </a:r>
            <a:r>
              <a:rPr lang="ru-RU" sz="2200" b="1" dirty="0" smtClean="0"/>
              <a:t>задание №21 </a:t>
            </a:r>
            <a:r>
              <a:rPr lang="ru-RU" sz="2200" dirty="0" smtClean="0"/>
              <a:t>«Пунктуационный анализ» (справились менее </a:t>
            </a:r>
            <a:r>
              <a:rPr lang="ru-RU" sz="2200" b="1" dirty="0" smtClean="0"/>
              <a:t>20%</a:t>
            </a:r>
            <a:r>
              <a:rPr lang="ru-RU" sz="2200" dirty="0" smtClean="0"/>
              <a:t> выпускников):ученики не умеют анализировать  связный текст и отдельные предложения с точки зрения </a:t>
            </a:r>
            <a:r>
              <a:rPr lang="ru-RU" sz="2200" dirty="0" err="1" smtClean="0"/>
              <a:t>членимости</a:t>
            </a:r>
            <a:r>
              <a:rPr lang="ru-RU" sz="2200" dirty="0" smtClean="0"/>
              <a:t> на значимые части, которые надо выделять с помощью знаков препинания;</a:t>
            </a:r>
          </a:p>
          <a:p>
            <a:pPr>
              <a:lnSpc>
                <a:spcPct val="80000"/>
              </a:lnSpc>
              <a:buNone/>
            </a:pPr>
            <a:r>
              <a:rPr lang="ru-RU" sz="2200" dirty="0" smtClean="0"/>
              <a:t>    у части выпускников слабо развит речевой слух, они не умеют правильно интонировать в соответствии с поставленными знаками препинания, что влечёт за собой </a:t>
            </a:r>
            <a:r>
              <a:rPr lang="ru-RU" sz="2200" smtClean="0"/>
              <a:t>невнимание </a:t>
            </a:r>
            <a:r>
              <a:rPr lang="ru-RU" sz="2200" smtClean="0"/>
              <a:t>и к </a:t>
            </a:r>
            <a:r>
              <a:rPr lang="ru-RU" sz="2200" dirty="0" smtClean="0"/>
              <a:t>пунктуационному оформлению текста – всё это приводит к тому, что из года в год наблюдается большое количество пунктуационных ошибок в сочинении (задание №27).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 lvl="1">
              <a:lnSpc>
                <a:spcPct val="80000"/>
              </a:lnSpc>
              <a:buNone/>
            </a:pPr>
            <a:r>
              <a:rPr lang="en-US" sz="2900" dirty="0"/>
              <a:t/>
            </a:r>
            <a:br>
              <a:rPr lang="en-US" sz="2900" dirty="0"/>
            </a:br>
            <a:endParaRPr lang="en-US" sz="2900" dirty="0"/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67544" y="7029400"/>
            <a:ext cx="2667000" cy="255588"/>
          </a:xfrm>
        </p:spPr>
        <p:txBody>
          <a:bodyPr/>
          <a:lstStyle/>
          <a:p>
            <a:r>
              <a:rPr lang="en-US" dirty="0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940152" y="6858000"/>
            <a:ext cx="2895600" cy="228600"/>
          </a:xfrm>
        </p:spPr>
        <p:txBody>
          <a:bodyPr/>
          <a:lstStyle/>
          <a:p>
            <a:r>
              <a:rPr lang="en-US" dirty="0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162800" cy="563562"/>
          </a:xfrm>
        </p:spPr>
        <p:txBody>
          <a:bodyPr/>
          <a:lstStyle/>
          <a:p>
            <a:r>
              <a:rPr lang="ru-RU" sz="2400" dirty="0" smtClean="0"/>
              <a:t>Выводы о вероятных причинах затруднений</a:t>
            </a:r>
            <a:endParaRPr lang="en-US" sz="24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4"/>
            <a:ext cx="7824788" cy="4852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dirty="0" smtClean="0"/>
              <a:t>Задание №12 </a:t>
            </a:r>
            <a:r>
              <a:rPr lang="ru-RU" sz="2000" dirty="0" smtClean="0"/>
              <a:t>«Правописание личных окончаний глаголов и суффиксов причастий». Сложность при выполнении можно объяснить тем, что данные темы изучаются в 5-7 классах, и при отсутствии систематического повторения выпускникам трудно восстановить обусловленность выбора гласных в суффиксах причастий спряжением глагола.</a:t>
            </a:r>
          </a:p>
          <a:p>
            <a:pPr>
              <a:lnSpc>
                <a:spcPct val="80000"/>
              </a:lnSpc>
            </a:pPr>
            <a:r>
              <a:rPr lang="ru-RU" sz="2000" b="1" dirty="0" smtClean="0"/>
              <a:t>Задание №25 </a:t>
            </a:r>
            <a:r>
              <a:rPr lang="ru-RU" sz="2000" dirty="0" smtClean="0"/>
              <a:t>«Средства связи предложений в тексте» – задание повышенной сложности. Для его выполнения необходимо привлечение теоретического материала из нескольких разделов школьной программы и владеть навыками смыслового анализа текста. Затрудняет и возможность многовариантного ответа.</a:t>
            </a:r>
          </a:p>
          <a:p>
            <a:pPr>
              <a:lnSpc>
                <a:spcPct val="80000"/>
              </a:lnSpc>
            </a:pPr>
            <a:r>
              <a:rPr lang="ru-RU" sz="2000" b="1" dirty="0" smtClean="0"/>
              <a:t>Задание №15 </a:t>
            </a:r>
            <a:r>
              <a:rPr lang="ru-RU" sz="2000" dirty="0" smtClean="0"/>
              <a:t>«Правописание -</a:t>
            </a:r>
            <a:r>
              <a:rPr lang="ru-RU" sz="2000" dirty="0" err="1" smtClean="0"/>
              <a:t>Н-и-НН</a:t>
            </a:r>
            <a:r>
              <a:rPr lang="ru-RU" sz="2000" dirty="0" smtClean="0"/>
              <a:t>- в различных частях речи». При выполнении необходимо уметь распознавать части речи и в соответствии с этим применять правила. Обычно ученикам труднее выбрать правильное написание в причастиях и отглагольных прилагательных, чем в существительных и отымённых прилагательных.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 lvl="1">
              <a:lnSpc>
                <a:spcPct val="80000"/>
              </a:lnSpc>
              <a:buNone/>
            </a:pPr>
            <a:r>
              <a:rPr lang="en-US" sz="2900" dirty="0"/>
              <a:t/>
            </a:r>
            <a:br>
              <a:rPr lang="en-US" sz="2900" dirty="0"/>
            </a:br>
            <a:endParaRPr lang="en-US" sz="2900" dirty="0"/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67544" y="7029400"/>
            <a:ext cx="2667000" cy="255588"/>
          </a:xfrm>
        </p:spPr>
        <p:txBody>
          <a:bodyPr/>
          <a:lstStyle/>
          <a:p>
            <a:r>
              <a:rPr lang="en-US" dirty="0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940152" y="6858000"/>
            <a:ext cx="2895600" cy="228600"/>
          </a:xfrm>
        </p:spPr>
        <p:txBody>
          <a:bodyPr/>
          <a:lstStyle/>
          <a:p>
            <a:r>
              <a:rPr lang="en-US" dirty="0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162800" cy="563562"/>
          </a:xfrm>
        </p:spPr>
        <p:txBody>
          <a:bodyPr/>
          <a:lstStyle/>
          <a:p>
            <a:r>
              <a:rPr lang="ru-RU" sz="2400" dirty="0" smtClean="0"/>
              <a:t>Выводы о вероятных причинах затруднений</a:t>
            </a:r>
            <a:endParaRPr lang="en-US" sz="24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824788" cy="4852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 b="1" dirty="0" smtClean="0"/>
              <a:t>Задание №23 </a:t>
            </a:r>
            <a:r>
              <a:rPr lang="ru-RU" sz="2200" dirty="0" smtClean="0"/>
              <a:t>«Функционально-смысловые части речи» также предполагает не один правильный ответ, что изначально вызывает затруднение. Кроме того, даже при хорошем знании теории очень </a:t>
            </a:r>
            <a:r>
              <a:rPr lang="ru-RU" sz="2200" b="1" dirty="0" smtClean="0"/>
              <a:t>трудно определить тип речи в отдельно взятых предложениях</a:t>
            </a:r>
            <a:r>
              <a:rPr lang="ru-RU" sz="2200" dirty="0" smtClean="0"/>
              <a:t>.</a:t>
            </a:r>
          </a:p>
          <a:p>
            <a:pPr>
              <a:lnSpc>
                <a:spcPct val="80000"/>
              </a:lnSpc>
            </a:pPr>
            <a:endParaRPr lang="ru-RU" sz="2200" dirty="0" smtClean="0"/>
          </a:p>
          <a:p>
            <a:pPr>
              <a:lnSpc>
                <a:spcPct val="80000"/>
              </a:lnSpc>
            </a:pPr>
            <a:r>
              <a:rPr lang="ru-RU" sz="2200" b="1" dirty="0" smtClean="0"/>
              <a:t>Задание №9 </a:t>
            </a:r>
            <a:r>
              <a:rPr lang="ru-RU" sz="2200" dirty="0" smtClean="0"/>
              <a:t>«Правописание корней» предполагает умение различать виды безударных гласных. Затруднения при анализе слов вызывают </a:t>
            </a:r>
            <a:r>
              <a:rPr lang="ru-RU" sz="2200" b="1" dirty="0" smtClean="0"/>
              <a:t>омонимичные</a:t>
            </a:r>
            <a:r>
              <a:rPr lang="ru-RU" sz="2200" dirty="0" smtClean="0"/>
              <a:t> корни. Следовательно, при работе с корнями необходимо обращать внимание на их </a:t>
            </a:r>
            <a:r>
              <a:rPr lang="ru-RU" sz="2200" b="1" dirty="0" smtClean="0"/>
              <a:t>семантику и зависимость правописания корней от их значения.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 lvl="1">
              <a:lnSpc>
                <a:spcPct val="80000"/>
              </a:lnSpc>
              <a:buNone/>
            </a:pPr>
            <a:r>
              <a:rPr lang="en-US" sz="2900" dirty="0"/>
              <a:t/>
            </a:r>
            <a:br>
              <a:rPr lang="en-US" sz="2900" dirty="0"/>
            </a:br>
            <a:endParaRPr lang="en-US" sz="2900" dirty="0"/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67544" y="7029400"/>
            <a:ext cx="2667000" cy="255588"/>
          </a:xfrm>
        </p:spPr>
        <p:txBody>
          <a:bodyPr/>
          <a:lstStyle/>
          <a:p>
            <a:r>
              <a:rPr lang="en-US" dirty="0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940152" y="6858000"/>
            <a:ext cx="2895600" cy="228600"/>
          </a:xfrm>
        </p:spPr>
        <p:txBody>
          <a:bodyPr/>
          <a:lstStyle/>
          <a:p>
            <a:r>
              <a:rPr lang="en-US" dirty="0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162800" cy="563562"/>
          </a:xfrm>
        </p:spPr>
        <p:txBody>
          <a:bodyPr/>
          <a:lstStyle/>
          <a:p>
            <a:r>
              <a:rPr lang="ru-RU" sz="2400" dirty="0" smtClean="0"/>
              <a:t>Типичные ошибки при выполнении задания с развёрнутым ответом №27</a:t>
            </a:r>
            <a:endParaRPr lang="en-US" sz="24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96752"/>
            <a:ext cx="7824788" cy="4852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 dirty="0" smtClean="0"/>
              <a:t>По-прежнему при формулировании проблемы и позиции автора </a:t>
            </a:r>
            <a:r>
              <a:rPr lang="ru-RU" sz="2200" b="1" dirty="0" smtClean="0"/>
              <a:t>затруднения</a:t>
            </a:r>
            <a:r>
              <a:rPr lang="ru-RU" sz="2200" dirty="0" smtClean="0"/>
              <a:t> вызывает работа с </a:t>
            </a:r>
            <a:r>
              <a:rPr lang="ru-RU" sz="2200" b="1" dirty="0" smtClean="0"/>
              <a:t>художественным</a:t>
            </a:r>
            <a:r>
              <a:rPr lang="ru-RU" sz="2200" dirty="0" smtClean="0"/>
              <a:t> текстом. Ученики не задумываются над деталями, не следят за развитием авторской мысли, мало обращают внимания на диалоги. В результате учащиеся </a:t>
            </a:r>
            <a:r>
              <a:rPr lang="ru-RU" sz="2200" b="1" dirty="0" smtClean="0"/>
              <a:t>выводят на первый план второстепенную информацию</a:t>
            </a:r>
            <a:r>
              <a:rPr lang="ru-RU" sz="2200" dirty="0" smtClean="0"/>
              <a:t>, а потом не могут соотнести позицию автора с заявленной проблемой, что приводит к </a:t>
            </a:r>
            <a:r>
              <a:rPr lang="ru-RU" sz="2200" b="1" dirty="0" smtClean="0"/>
              <a:t>логическим нарушениям</a:t>
            </a:r>
            <a:r>
              <a:rPr lang="ru-RU" sz="22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Очень часто учащиеся указывают на проблему при помощи </a:t>
            </a:r>
            <a:r>
              <a:rPr lang="ru-RU" sz="2200" b="1" dirty="0" smtClean="0"/>
              <a:t>конструкции с формой родительного падежа ключевого слова, не употребляя при этом отглагольные существительные</a:t>
            </a:r>
            <a:r>
              <a:rPr lang="ru-RU" sz="2200" dirty="0" smtClean="0"/>
              <a:t>: «</a:t>
            </a:r>
            <a:r>
              <a:rPr lang="ru-RU" sz="2200" dirty="0" err="1" smtClean="0"/>
              <a:t>Б.А.Можаев</a:t>
            </a:r>
            <a:r>
              <a:rPr lang="ru-RU" sz="2200" dirty="0" smtClean="0"/>
              <a:t> поднимает проблему архитектуры» (или «проблему ценностей», или «проблем природы»). Это приводит как к </a:t>
            </a:r>
            <a:r>
              <a:rPr lang="ru-RU" sz="2200" b="1" dirty="0" smtClean="0"/>
              <a:t>расширению проблематики, </a:t>
            </a:r>
            <a:r>
              <a:rPr lang="ru-RU" sz="2200" dirty="0" smtClean="0"/>
              <a:t>так и</a:t>
            </a:r>
            <a:r>
              <a:rPr lang="ru-RU" sz="2200" b="1" dirty="0" smtClean="0"/>
              <a:t> речевой ошибке.</a:t>
            </a:r>
          </a:p>
          <a:p>
            <a:pPr>
              <a:lnSpc>
                <a:spcPct val="80000"/>
              </a:lnSpc>
              <a:buNone/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900" dirty="0"/>
              <a:t/>
            </a:r>
            <a:br>
              <a:rPr lang="en-US" sz="2900" dirty="0"/>
            </a:br>
            <a:endParaRPr lang="en-US" sz="2900" dirty="0"/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67544" y="7029400"/>
            <a:ext cx="2667000" cy="255588"/>
          </a:xfrm>
        </p:spPr>
        <p:txBody>
          <a:bodyPr/>
          <a:lstStyle/>
          <a:p>
            <a:r>
              <a:rPr lang="en-US" dirty="0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940152" y="6858000"/>
            <a:ext cx="2895600" cy="228600"/>
          </a:xfrm>
        </p:spPr>
        <p:txBody>
          <a:bodyPr/>
          <a:lstStyle/>
          <a:p>
            <a:r>
              <a:rPr lang="en-US" dirty="0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162800" cy="563562"/>
          </a:xfrm>
        </p:spPr>
        <p:txBody>
          <a:bodyPr/>
          <a:lstStyle/>
          <a:p>
            <a:r>
              <a:rPr lang="ru-RU" sz="2400" dirty="0" smtClean="0"/>
              <a:t>Типичные ошибки при выполнении задания с развёрнутым ответом №27</a:t>
            </a:r>
            <a:endParaRPr lang="en-US" sz="24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24744"/>
            <a:ext cx="7824788" cy="4852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 dirty="0" smtClean="0"/>
              <a:t>Уточнение формулировки задания по комментированию проблемы не привело к значительным положительным сдвигам в содержании и структуре сочинений: по-прежнему примеры-иллюстрации очень часто вводятся путём </a:t>
            </a:r>
            <a:r>
              <a:rPr lang="ru-RU" sz="2200" b="1" dirty="0" smtClean="0"/>
              <a:t>простого пересказа </a:t>
            </a:r>
            <a:r>
              <a:rPr lang="ru-RU" sz="2200" dirty="0" smtClean="0"/>
              <a:t>или же </a:t>
            </a:r>
            <a:r>
              <a:rPr lang="ru-RU" sz="2200" b="1" dirty="0" smtClean="0"/>
              <a:t>пересказывается цитата </a:t>
            </a:r>
            <a:r>
              <a:rPr lang="ru-RU" sz="2200" dirty="0" smtClean="0"/>
              <a:t>вместо её </a:t>
            </a:r>
            <a:r>
              <a:rPr lang="ru-RU" sz="2200" b="1" dirty="0" smtClean="0"/>
              <a:t>интерпретации</a:t>
            </a:r>
            <a:r>
              <a:rPr lang="ru-RU" sz="22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Типичная ошибка при комментировании – </a:t>
            </a:r>
            <a:r>
              <a:rPr lang="ru-RU" sz="2200" b="1" dirty="0" err="1" smtClean="0"/>
              <a:t>одноплановость</a:t>
            </a:r>
            <a:r>
              <a:rPr lang="ru-RU" sz="2200" dirty="0" smtClean="0"/>
              <a:t> иллюстраций, это приводит к неверному обозначению смысловой связи.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Очень часто приведённые из текста </a:t>
            </a:r>
            <a:r>
              <a:rPr lang="ru-RU" sz="2200" b="1" dirty="0" smtClean="0"/>
              <a:t>примеры не являлись иллюстрациями к проблеме. </a:t>
            </a:r>
            <a:r>
              <a:rPr lang="ru-RU" sz="2200" dirty="0" smtClean="0"/>
              <a:t>Так, анализируя текст </a:t>
            </a:r>
            <a:r>
              <a:rPr lang="ru-RU" sz="2200" dirty="0" err="1" smtClean="0"/>
              <a:t>Б.Можаева</a:t>
            </a:r>
            <a:r>
              <a:rPr lang="ru-RU" sz="2200" dirty="0" smtClean="0"/>
              <a:t>, учащиеся подчёркивали </a:t>
            </a:r>
            <a:r>
              <a:rPr lang="ru-RU" sz="2200" dirty="0" err="1" smtClean="0"/>
              <a:t>наобходимость</a:t>
            </a:r>
            <a:r>
              <a:rPr lang="ru-RU" sz="2200" dirty="0" smtClean="0"/>
              <a:t> уметь спорить, доказывать свою точку зрения.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При установлении смысловой связи между примерами учащиеся часто использовали </a:t>
            </a:r>
            <a:r>
              <a:rPr lang="ru-RU" sz="2200" b="1" dirty="0" smtClean="0"/>
              <a:t>клише </a:t>
            </a:r>
            <a:r>
              <a:rPr lang="ru-RU" sz="2200" dirty="0" smtClean="0"/>
              <a:t>(«Эти примеры дополняют друг друга»), лишь формально обозначая её.</a:t>
            </a:r>
          </a:p>
          <a:p>
            <a:pPr>
              <a:lnSpc>
                <a:spcPct val="80000"/>
              </a:lnSpc>
              <a:buNone/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900" dirty="0"/>
              <a:t/>
            </a:r>
            <a:br>
              <a:rPr lang="en-US" sz="2900" dirty="0"/>
            </a:br>
            <a:endParaRPr lang="en-US" sz="2900" dirty="0"/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940152" y="6858000"/>
            <a:ext cx="3203848" cy="3154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участников ЕГЭ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8125" name="Line 61"/>
          <p:cNvSpPr>
            <a:spLocks noChangeShapeType="1"/>
          </p:cNvSpPr>
          <p:nvPr/>
        </p:nvSpPr>
        <p:spPr bwMode="auto">
          <a:xfrm>
            <a:off x="2209800" y="2359025"/>
            <a:ext cx="4800600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8126" name="Group 62"/>
          <p:cNvGrpSpPr>
            <a:grpSpLocks/>
          </p:cNvGrpSpPr>
          <p:nvPr/>
        </p:nvGrpSpPr>
        <p:grpSpPr bwMode="auto">
          <a:xfrm>
            <a:off x="1966913" y="2252663"/>
            <a:ext cx="182562" cy="182562"/>
            <a:chOff x="1239" y="1515"/>
            <a:chExt cx="115" cy="115"/>
          </a:xfrm>
        </p:grpSpPr>
        <p:sp>
          <p:nvSpPr>
            <p:cNvPr id="88127" name="AutoShape 63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8" name="AutoShape 64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8129" name="Text Box 65"/>
          <p:cNvSpPr txBox="1">
            <a:spLocks noChangeArrowheads="1"/>
          </p:cNvSpPr>
          <p:nvPr/>
        </p:nvSpPr>
        <p:spPr bwMode="auto">
          <a:xfrm>
            <a:off x="3014663" y="1905000"/>
            <a:ext cx="366119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b="1" dirty="0" smtClean="0">
                <a:solidFill>
                  <a:srgbClr val="000000"/>
                </a:solidFill>
              </a:rPr>
              <a:t>2019 г. – 15400 человек</a:t>
            </a:r>
            <a:endParaRPr lang="en-US" sz="2400" b="1" dirty="0">
              <a:solidFill>
                <a:srgbClr val="000000"/>
              </a:solidFill>
            </a:endParaRPr>
          </a:p>
        </p:txBody>
      </p:sp>
      <p:grpSp>
        <p:nvGrpSpPr>
          <p:cNvPr id="88130" name="Group 66"/>
          <p:cNvGrpSpPr>
            <a:grpSpLocks/>
          </p:cNvGrpSpPr>
          <p:nvPr/>
        </p:nvGrpSpPr>
        <p:grpSpPr bwMode="auto">
          <a:xfrm>
            <a:off x="1966913" y="2819400"/>
            <a:ext cx="5043487" cy="530225"/>
            <a:chOff x="1239" y="1296"/>
            <a:chExt cx="3177" cy="334"/>
          </a:xfrm>
        </p:grpSpPr>
        <p:sp>
          <p:nvSpPr>
            <p:cNvPr id="88131" name="Line 67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8132" name="Group 68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88133" name="AutoShape 69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134" name="AutoShape 70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accent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8135" name="Text Box 71"/>
            <p:cNvSpPr txBox="1">
              <a:spLocks noChangeArrowheads="1"/>
            </p:cNvSpPr>
            <p:nvPr/>
          </p:nvSpPr>
          <p:spPr bwMode="auto">
            <a:xfrm>
              <a:off x="1899" y="1296"/>
              <a:ext cx="241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1" dirty="0" smtClean="0">
                  <a:solidFill>
                    <a:srgbClr val="000000"/>
                  </a:solidFill>
                </a:rPr>
                <a:t>2018 г. – 15344 человека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8136" name="Group 72"/>
          <p:cNvGrpSpPr>
            <a:grpSpLocks/>
          </p:cNvGrpSpPr>
          <p:nvPr/>
        </p:nvGrpSpPr>
        <p:grpSpPr bwMode="auto">
          <a:xfrm>
            <a:off x="1966913" y="3736975"/>
            <a:ext cx="5043487" cy="530225"/>
            <a:chOff x="1239" y="1296"/>
            <a:chExt cx="3177" cy="334"/>
          </a:xfrm>
        </p:grpSpPr>
        <p:sp>
          <p:nvSpPr>
            <p:cNvPr id="88137" name="Line 73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8138" name="Group 74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88139" name="AutoShape 75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140" name="AutoShape 76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accent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8141" name="Text Box 77"/>
            <p:cNvSpPr txBox="1">
              <a:spLocks noChangeArrowheads="1"/>
            </p:cNvSpPr>
            <p:nvPr/>
          </p:nvSpPr>
          <p:spPr bwMode="auto">
            <a:xfrm>
              <a:off x="1899" y="1296"/>
              <a:ext cx="2375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1" dirty="0" smtClean="0">
                  <a:solidFill>
                    <a:srgbClr val="000000"/>
                  </a:solidFill>
                </a:rPr>
                <a:t>2017 г. – 15266 че</a:t>
              </a:r>
              <a:r>
                <a:rPr lang="ru-RU" sz="2400" dirty="0" smtClean="0">
                  <a:solidFill>
                    <a:srgbClr val="000000"/>
                  </a:solidFill>
                </a:rPr>
                <a:t>ловека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88142" name="Group 78"/>
          <p:cNvGrpSpPr>
            <a:grpSpLocks/>
          </p:cNvGrpSpPr>
          <p:nvPr/>
        </p:nvGrpSpPr>
        <p:grpSpPr bwMode="auto">
          <a:xfrm>
            <a:off x="2267744" y="6592887"/>
            <a:ext cx="5043487" cy="530225"/>
            <a:chOff x="1239" y="1296"/>
            <a:chExt cx="3177" cy="334"/>
          </a:xfrm>
        </p:grpSpPr>
        <p:sp>
          <p:nvSpPr>
            <p:cNvPr id="88143" name="Line 79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8144" name="Group 80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88145" name="AutoShape 81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146" name="AutoShape 82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folHlink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8147" name="Text Box 83"/>
            <p:cNvSpPr txBox="1">
              <a:spLocks noChangeArrowheads="1"/>
            </p:cNvSpPr>
            <p:nvPr/>
          </p:nvSpPr>
          <p:spPr bwMode="auto">
            <a:xfrm>
              <a:off x="1899" y="129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67544" y="7029400"/>
            <a:ext cx="2667000" cy="255588"/>
          </a:xfrm>
        </p:spPr>
        <p:txBody>
          <a:bodyPr/>
          <a:lstStyle/>
          <a:p>
            <a:r>
              <a:rPr lang="en-US" dirty="0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940152" y="6858000"/>
            <a:ext cx="2895600" cy="228600"/>
          </a:xfrm>
        </p:spPr>
        <p:txBody>
          <a:bodyPr/>
          <a:lstStyle/>
          <a:p>
            <a:r>
              <a:rPr lang="en-US" dirty="0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162800" cy="563562"/>
          </a:xfrm>
        </p:spPr>
        <p:txBody>
          <a:bodyPr/>
          <a:lstStyle/>
          <a:p>
            <a:r>
              <a:rPr lang="ru-RU" sz="2400" dirty="0" smtClean="0"/>
              <a:t>Рекомендации</a:t>
            </a:r>
            <a:endParaRPr lang="en-US" sz="24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7824788" cy="4852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 dirty="0" smtClean="0"/>
              <a:t>Продолжать системную работу по формированию у выпускников </a:t>
            </a:r>
            <a:r>
              <a:rPr lang="ru-RU" sz="2200" b="1" dirty="0" smtClean="0"/>
              <a:t>навыков анализа текста</a:t>
            </a:r>
            <a:r>
              <a:rPr lang="ru-RU" sz="2200" dirty="0" smtClean="0"/>
              <a:t>. Развивать умения не только </a:t>
            </a:r>
            <a:r>
              <a:rPr lang="ru-RU" sz="2200" b="1" dirty="0" smtClean="0"/>
              <a:t>подбирать</a:t>
            </a:r>
            <a:r>
              <a:rPr lang="ru-RU" sz="2200" dirty="0" smtClean="0"/>
              <a:t> примеры-иллюстрации по заявленной проблеме, но и </a:t>
            </a:r>
            <a:r>
              <a:rPr lang="ru-RU" sz="2200" b="1" dirty="0" smtClean="0"/>
              <a:t>правильно вводить </a:t>
            </a:r>
            <a:r>
              <a:rPr lang="ru-RU" sz="2200" dirty="0" smtClean="0"/>
              <a:t>их в текст.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Усилить работу по развитию </a:t>
            </a:r>
            <a:r>
              <a:rPr lang="ru-RU" sz="2200" b="1" dirty="0" smtClean="0"/>
              <a:t>логического мышления </a:t>
            </a:r>
            <a:r>
              <a:rPr lang="ru-RU" sz="2200" dirty="0" smtClean="0"/>
              <a:t>учащихся: учить умению устанавливать логические отношения между частями высказывания.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Проводить </a:t>
            </a:r>
            <a:r>
              <a:rPr lang="ru-RU" sz="2200" b="1" dirty="0" smtClean="0"/>
              <a:t>тренинги по разбору речевых ошибок </a:t>
            </a:r>
            <a:r>
              <a:rPr lang="ru-RU" sz="2200" dirty="0" smtClean="0"/>
              <a:t>с целью формирования умения стилистически правильно оформлять текст. 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Обращать внимание на внешнее оформление письменной работы (</a:t>
            </a:r>
            <a:r>
              <a:rPr lang="ru-RU" sz="2200" b="1" dirty="0" err="1" smtClean="0"/>
              <a:t>разбочивость</a:t>
            </a:r>
            <a:r>
              <a:rPr lang="ru-RU" sz="2200" b="1" dirty="0" smtClean="0"/>
              <a:t> почерка</a:t>
            </a:r>
            <a:r>
              <a:rPr lang="ru-RU" sz="2200" dirty="0" smtClean="0"/>
              <a:t>).</a:t>
            </a:r>
          </a:p>
          <a:p>
            <a:pPr>
              <a:lnSpc>
                <a:spcPct val="80000"/>
              </a:lnSpc>
            </a:pPr>
            <a:endParaRPr lang="ru-RU" sz="2200" dirty="0" smtClean="0"/>
          </a:p>
          <a:p>
            <a:pPr>
              <a:lnSpc>
                <a:spcPct val="80000"/>
              </a:lnSpc>
              <a:buNone/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900" dirty="0"/>
              <a:t/>
            </a:r>
            <a:br>
              <a:rPr lang="en-US" sz="2900" dirty="0"/>
            </a:br>
            <a:endParaRPr lang="en-US" sz="2900" dirty="0"/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67544" y="7029400"/>
            <a:ext cx="2667000" cy="255588"/>
          </a:xfrm>
        </p:spPr>
        <p:txBody>
          <a:bodyPr/>
          <a:lstStyle/>
          <a:p>
            <a:r>
              <a:rPr lang="en-US" dirty="0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940152" y="6858000"/>
            <a:ext cx="2895600" cy="228600"/>
          </a:xfrm>
        </p:spPr>
        <p:txBody>
          <a:bodyPr/>
          <a:lstStyle/>
          <a:p>
            <a:r>
              <a:rPr lang="en-US" dirty="0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162800" cy="563562"/>
          </a:xfrm>
        </p:spPr>
        <p:txBody>
          <a:bodyPr/>
          <a:lstStyle/>
          <a:p>
            <a:r>
              <a:rPr lang="ru-RU" sz="2400" dirty="0" smtClean="0"/>
              <a:t>Рекомендации</a:t>
            </a:r>
            <a:endParaRPr lang="en-US" sz="24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7824788" cy="4852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 dirty="0" smtClean="0"/>
              <a:t>Учителям не воспринимать </a:t>
            </a:r>
            <a:r>
              <a:rPr lang="ru-RU" sz="2200" b="1" dirty="0" smtClean="0"/>
              <a:t>как догму </a:t>
            </a:r>
            <a:r>
              <a:rPr lang="ru-RU" sz="2200" dirty="0" smtClean="0"/>
              <a:t>указания методических пособий, нацеленные на </a:t>
            </a:r>
            <a:r>
              <a:rPr lang="ru-RU" sz="2200" b="1" dirty="0" smtClean="0"/>
              <a:t>стандартизацию</a:t>
            </a:r>
            <a:r>
              <a:rPr lang="ru-RU" sz="2200" dirty="0" smtClean="0"/>
              <a:t> речевого оформления создаваемого учеником текста, развивать умение </a:t>
            </a:r>
            <a:r>
              <a:rPr lang="ru-RU" sz="2200" b="1" dirty="0" smtClean="0"/>
              <a:t>интерпретировать </a:t>
            </a:r>
            <a:r>
              <a:rPr lang="ru-RU" sz="2200" dirty="0" smtClean="0"/>
              <a:t>информацию, </a:t>
            </a:r>
            <a:r>
              <a:rPr lang="ru-RU" sz="2200" b="1" dirty="0" smtClean="0"/>
              <a:t>избегать</a:t>
            </a:r>
            <a:r>
              <a:rPr lang="ru-RU" sz="2200" dirty="0" smtClean="0"/>
              <a:t> при обучении написания сочинения-рассуждения </a:t>
            </a:r>
            <a:r>
              <a:rPr lang="ru-RU" sz="2200" b="1" dirty="0" smtClean="0"/>
              <a:t>требований жёстко следовать </a:t>
            </a:r>
            <a:r>
              <a:rPr lang="ru-RU" sz="2200" dirty="0" smtClean="0"/>
              <a:t>предлагаемым </a:t>
            </a:r>
            <a:r>
              <a:rPr lang="ru-RU" sz="2200" b="1" dirty="0" smtClean="0"/>
              <a:t>клишированным конструкциям</a:t>
            </a:r>
            <a:r>
              <a:rPr lang="ru-RU" sz="2200" dirty="0" smtClean="0"/>
              <a:t>.</a:t>
            </a:r>
            <a:endParaRPr lang="ru-RU" sz="2200" b="1" dirty="0" smtClean="0"/>
          </a:p>
          <a:p>
            <a:pPr>
              <a:lnSpc>
                <a:spcPct val="80000"/>
              </a:lnSpc>
            </a:pPr>
            <a:r>
              <a:rPr lang="ru-RU" sz="2200" dirty="0" smtClean="0"/>
              <a:t>Продолжать работу по повышению уровня </a:t>
            </a:r>
            <a:r>
              <a:rPr lang="ru-RU" sz="2200" b="1" dirty="0" smtClean="0"/>
              <a:t>пунктуационной грамотности </a:t>
            </a:r>
            <a:r>
              <a:rPr lang="ru-RU" sz="2200" dirty="0" smtClean="0"/>
              <a:t>не только учащихся, но и учителей.</a:t>
            </a:r>
          </a:p>
          <a:p>
            <a:pPr>
              <a:lnSpc>
                <a:spcPct val="80000"/>
              </a:lnSpc>
            </a:pPr>
            <a:r>
              <a:rPr lang="ru-RU" sz="2200" dirty="0" smtClean="0"/>
              <a:t>Проводить узко </a:t>
            </a:r>
            <a:r>
              <a:rPr lang="ru-RU" sz="2200" b="1" dirty="0" smtClean="0"/>
              <a:t>тематические </a:t>
            </a:r>
            <a:r>
              <a:rPr lang="ru-RU" sz="2200" b="1" dirty="0" err="1" smtClean="0"/>
              <a:t>вебинары</a:t>
            </a:r>
            <a:r>
              <a:rPr lang="ru-RU" sz="2200" b="1" dirty="0" smtClean="0"/>
              <a:t> </a:t>
            </a:r>
            <a:r>
              <a:rPr lang="ru-RU" sz="2200" dirty="0" smtClean="0"/>
              <a:t>в течение всего учебного года для экспертов ПК, практикующих учителей, учеников.</a:t>
            </a:r>
          </a:p>
          <a:p>
            <a:pPr>
              <a:lnSpc>
                <a:spcPct val="80000"/>
              </a:lnSpc>
            </a:pPr>
            <a:endParaRPr lang="ru-RU" sz="2200" dirty="0" smtClean="0"/>
          </a:p>
          <a:p>
            <a:pPr>
              <a:lnSpc>
                <a:spcPct val="80000"/>
              </a:lnSpc>
              <a:buNone/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  <a:buNone/>
            </a:pPr>
            <a:r>
              <a:rPr lang="en-US" sz="2900" dirty="0"/>
              <a:t/>
            </a:r>
            <a:br>
              <a:rPr lang="en-US" sz="2900" dirty="0"/>
            </a:br>
            <a:endParaRPr lang="en-US" sz="2900" dirty="0"/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67544" y="7029400"/>
            <a:ext cx="2667000" cy="255588"/>
          </a:xfrm>
        </p:spPr>
        <p:txBody>
          <a:bodyPr/>
          <a:lstStyle/>
          <a:p>
            <a:r>
              <a:rPr lang="en-US" dirty="0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940152" y="6858000"/>
            <a:ext cx="2895600" cy="228600"/>
          </a:xfrm>
        </p:spPr>
        <p:txBody>
          <a:bodyPr/>
          <a:lstStyle/>
          <a:p>
            <a:r>
              <a:rPr lang="en-US" dirty="0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162800" cy="563562"/>
          </a:xfrm>
        </p:spPr>
        <p:txBody>
          <a:bodyPr/>
          <a:lstStyle/>
          <a:p>
            <a:r>
              <a:rPr lang="ru-RU" sz="2400" dirty="0" smtClean="0"/>
              <a:t>Использованные материалы</a:t>
            </a:r>
            <a:endParaRPr lang="en-US" sz="24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340768"/>
            <a:ext cx="7824788" cy="4852987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  <a:buNone/>
            </a:pPr>
            <a:r>
              <a:rPr lang="ru-RU" altLang="ru-RU" sz="2400" dirty="0" smtClean="0"/>
              <a:t>   </a:t>
            </a:r>
            <a:r>
              <a:rPr lang="ru-RU" altLang="ru-RU" sz="2400" dirty="0" err="1" smtClean="0"/>
              <a:t>Пихутина</a:t>
            </a:r>
            <a:r>
              <a:rPr lang="ru-RU" altLang="ru-RU" sz="2400" dirty="0" smtClean="0"/>
              <a:t> В.И. Методический анализ результатов ЕГЭ по русскому языку в Красноярском крае в 2019 году. </a:t>
            </a:r>
          </a:p>
          <a:p>
            <a:pPr>
              <a:lnSpc>
                <a:spcPct val="80000"/>
              </a:lnSpc>
              <a:buNone/>
            </a:pPr>
            <a:r>
              <a:rPr lang="en-US" sz="2900" dirty="0"/>
              <a:t/>
            </a:r>
            <a:br>
              <a:rPr lang="en-US" sz="2900" dirty="0"/>
            </a:br>
            <a:endParaRPr lang="en-US" sz="2900" dirty="0"/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248400" y="7101408"/>
            <a:ext cx="28956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Средний тестовый балл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8125" name="Line 61"/>
          <p:cNvSpPr>
            <a:spLocks noChangeShapeType="1"/>
          </p:cNvSpPr>
          <p:nvPr/>
        </p:nvSpPr>
        <p:spPr bwMode="auto">
          <a:xfrm>
            <a:off x="2209800" y="2359025"/>
            <a:ext cx="4800600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1966913" y="2252663"/>
            <a:ext cx="182562" cy="182562"/>
            <a:chOff x="1239" y="1515"/>
            <a:chExt cx="115" cy="115"/>
          </a:xfrm>
        </p:grpSpPr>
        <p:sp>
          <p:nvSpPr>
            <p:cNvPr id="88127" name="AutoShape 63"/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8" name="AutoShape 64"/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chemeClr val="hlink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8129" name="Text Box 65"/>
          <p:cNvSpPr txBox="1">
            <a:spLocks noChangeArrowheads="1"/>
          </p:cNvSpPr>
          <p:nvPr/>
        </p:nvSpPr>
        <p:spPr bwMode="auto">
          <a:xfrm>
            <a:off x="3014663" y="1905000"/>
            <a:ext cx="225061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b="1" dirty="0" smtClean="0">
                <a:solidFill>
                  <a:srgbClr val="000000"/>
                </a:solidFill>
              </a:rPr>
              <a:t>2019 г. – 66,27</a:t>
            </a:r>
            <a:endParaRPr lang="en-US" sz="2400" b="1" dirty="0">
              <a:solidFill>
                <a:srgbClr val="000000"/>
              </a:solidFill>
            </a:endParaRPr>
          </a:p>
        </p:txBody>
      </p:sp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1966913" y="2819400"/>
            <a:ext cx="5043487" cy="530225"/>
            <a:chOff x="1239" y="1296"/>
            <a:chExt cx="3177" cy="334"/>
          </a:xfrm>
        </p:grpSpPr>
        <p:sp>
          <p:nvSpPr>
            <p:cNvPr id="88131" name="Line 67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" name="Group 68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88133" name="AutoShape 69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134" name="AutoShape 70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accent2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8135" name="Text Box 71"/>
            <p:cNvSpPr txBox="1">
              <a:spLocks noChangeArrowheads="1"/>
            </p:cNvSpPr>
            <p:nvPr/>
          </p:nvSpPr>
          <p:spPr bwMode="auto">
            <a:xfrm>
              <a:off x="1899" y="1296"/>
              <a:ext cx="1418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1" dirty="0" smtClean="0">
                  <a:solidFill>
                    <a:srgbClr val="000000"/>
                  </a:solidFill>
                </a:rPr>
                <a:t>2018 г. – 67,80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1966913" y="3736975"/>
            <a:ext cx="5043487" cy="530225"/>
            <a:chOff x="1239" y="1296"/>
            <a:chExt cx="3177" cy="334"/>
          </a:xfrm>
        </p:grpSpPr>
        <p:sp>
          <p:nvSpPr>
            <p:cNvPr id="88137" name="Line 73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" name="Group 74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88139" name="AutoShape 75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140" name="AutoShape 76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accent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8141" name="Text Box 77"/>
            <p:cNvSpPr txBox="1">
              <a:spLocks noChangeArrowheads="1"/>
            </p:cNvSpPr>
            <p:nvPr/>
          </p:nvSpPr>
          <p:spPr bwMode="auto">
            <a:xfrm>
              <a:off x="1899" y="1296"/>
              <a:ext cx="1418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b="1" dirty="0" smtClean="0">
                  <a:solidFill>
                    <a:srgbClr val="000000"/>
                  </a:solidFill>
                </a:rPr>
                <a:t>2017 г. – 65,05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2771800" y="6592887"/>
            <a:ext cx="5043487" cy="530225"/>
            <a:chOff x="1239" y="1296"/>
            <a:chExt cx="3177" cy="334"/>
          </a:xfrm>
        </p:grpSpPr>
        <p:sp>
          <p:nvSpPr>
            <p:cNvPr id="88143" name="Line 79"/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" name="Group 80"/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88145" name="AutoShape 81"/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8146" name="AutoShape 82"/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chemeClr val="folHlink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8147" name="Text Box 83"/>
            <p:cNvSpPr txBox="1">
              <a:spLocks noChangeArrowheads="1"/>
            </p:cNvSpPr>
            <p:nvPr/>
          </p:nvSpPr>
          <p:spPr bwMode="auto">
            <a:xfrm>
              <a:off x="1899" y="1296"/>
              <a:ext cx="116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n-US" sz="24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Дата 3"/>
          <p:cNvSpPr>
            <a:spLocks noGrp="1"/>
          </p:cNvSpPr>
          <p:nvPr>
            <p:ph type="dt" sz="half" idx="10"/>
          </p:nvPr>
        </p:nvSpPr>
        <p:spPr>
          <a:xfrm rot="10800000">
            <a:off x="467544" y="7029400"/>
            <a:ext cx="2667000" cy="25558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248400" y="6858000"/>
            <a:ext cx="2895600" cy="228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Динамика результатов ЕГЭ</a:t>
            </a:r>
            <a:endParaRPr lang="en-US" dirty="0"/>
          </a:p>
        </p:txBody>
      </p:sp>
      <p:graphicFrame>
        <p:nvGraphicFramePr>
          <p:cNvPr id="83053" name="Group 109"/>
          <p:cNvGraphicFramePr>
            <a:graphicFrameLocks noGrp="1"/>
          </p:cNvGraphicFramePr>
          <p:nvPr>
            <p:ph idx="1"/>
          </p:nvPr>
        </p:nvGraphicFramePr>
        <p:xfrm>
          <a:off x="683568" y="1628800"/>
          <a:ext cx="7924800" cy="3703320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  <a:gridCol w="1981200"/>
                <a:gridCol w="1981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2017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folHlink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2018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hlink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hlink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2019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2">
                            <a:gamma/>
                            <a:tint val="0"/>
                            <a:invGamma/>
                          </a:schemeClr>
                        </a:gs>
                        <a:gs pos="100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B86C7"/>
                          </a:solidFill>
                          <a:effectLst/>
                          <a:latin typeface="Verdana" pitchFamily="34" charset="0"/>
                        </a:rPr>
                        <a:t>Не преодолели минимального балла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B86C7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4, 29%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1, 67%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1, 59%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B86C7"/>
                          </a:solidFill>
                          <a:effectLst/>
                          <a:latin typeface="Verdana" pitchFamily="34" charset="0"/>
                        </a:rPr>
                        <a:t>Поучили от 81 до 99 баллов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B86C7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18,99%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19,36%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16,44%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B86C7"/>
                          </a:solidFill>
                          <a:effectLst/>
                          <a:latin typeface="Verdana" pitchFamily="34" charset="0"/>
                        </a:rPr>
                        <a:t>Получили 100 баллов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B86C7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0,40%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0,30%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0,26%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Динамика результатов</a:t>
            </a:r>
            <a:endParaRPr lang="en-US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251520" y="548680"/>
            <a:ext cx="7242175" cy="2355850"/>
            <a:chOff x="1264" y="1824"/>
            <a:chExt cx="3008" cy="432"/>
          </a:xfrm>
        </p:grpSpPr>
        <p:sp>
          <p:nvSpPr>
            <p:cNvPr id="90196" name="AutoShape 84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0197" name="AutoShape 85"/>
            <p:cNvSpPr>
              <a:spLocks noChangeArrowheads="1"/>
            </p:cNvSpPr>
            <p:nvPr/>
          </p:nvSpPr>
          <p:spPr bwMode="gray">
            <a:xfrm>
              <a:off x="1264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4112" name="Text Box 86"/>
            <p:cNvSpPr txBox="1">
              <a:spLocks noChangeArrowheads="1"/>
            </p:cNvSpPr>
            <p:nvPr/>
          </p:nvSpPr>
          <p:spPr bwMode="gray">
            <a:xfrm>
              <a:off x="1743" y="1930"/>
              <a:ext cx="2097" cy="2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800" b="1" dirty="0" smtClean="0">
                  <a:solidFill>
                    <a:schemeClr val="bg1"/>
                  </a:solidFill>
                </a:rPr>
                <a:t>Сократилось количество учащихся, не набравших минимального балла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4113" name="Text Box 87"/>
            <p:cNvSpPr txBox="1">
              <a:spLocks noChangeArrowheads="1"/>
            </p:cNvSpPr>
            <p:nvPr/>
          </p:nvSpPr>
          <p:spPr bwMode="gray">
            <a:xfrm>
              <a:off x="1384" y="1996"/>
              <a:ext cx="225" cy="8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chemeClr val="bg1"/>
                  </a:solidFill>
                </a:rPr>
                <a:t>+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683568" y="2276872"/>
            <a:ext cx="7241095" cy="2357438"/>
            <a:chOff x="1290" y="1824"/>
            <a:chExt cx="3008" cy="432"/>
          </a:xfrm>
        </p:grpSpPr>
        <p:sp>
          <p:nvSpPr>
            <p:cNvPr id="90201" name="AutoShape 89"/>
            <p:cNvSpPr>
              <a:spLocks noChangeArrowheads="1"/>
            </p:cNvSpPr>
            <p:nvPr/>
          </p:nvSpPr>
          <p:spPr bwMode="gray">
            <a:xfrm>
              <a:off x="1562" y="1893"/>
              <a:ext cx="2736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0202" name="AutoShape 90"/>
            <p:cNvSpPr>
              <a:spLocks noChangeArrowheads="1"/>
            </p:cNvSpPr>
            <p:nvPr/>
          </p:nvSpPr>
          <p:spPr bwMode="gray">
            <a:xfrm>
              <a:off x="1290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 dirty="0">
                <a:cs typeface="+mn-cs"/>
              </a:endParaRPr>
            </a:p>
          </p:txBody>
        </p:sp>
        <p:sp>
          <p:nvSpPr>
            <p:cNvPr id="4108" name="Text Box 91"/>
            <p:cNvSpPr txBox="1">
              <a:spLocks noChangeArrowheads="1"/>
            </p:cNvSpPr>
            <p:nvPr/>
          </p:nvSpPr>
          <p:spPr bwMode="gray">
            <a:xfrm>
              <a:off x="1738" y="1903"/>
              <a:ext cx="2160" cy="2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800" b="1" dirty="0" smtClean="0">
                  <a:solidFill>
                    <a:schemeClr val="bg1"/>
                  </a:solidFill>
                </a:rPr>
                <a:t>Уменьшилось количество </a:t>
              </a:r>
              <a:r>
                <a:rPr lang="ru-RU" sz="2800" b="1" dirty="0">
                  <a:solidFill>
                    <a:schemeClr val="bg1"/>
                  </a:solidFill>
                </a:rPr>
                <a:t>участников, получивших больше 81 балла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4109" name="Text Box 92"/>
            <p:cNvSpPr txBox="1">
              <a:spLocks noChangeArrowheads="1"/>
            </p:cNvSpPr>
            <p:nvPr/>
          </p:nvSpPr>
          <p:spPr bwMode="gray">
            <a:xfrm>
              <a:off x="1410" y="1996"/>
              <a:ext cx="185" cy="8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chemeClr val="bg1"/>
                  </a:solidFill>
                </a:rPr>
                <a:t>-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93"/>
          <p:cNvGrpSpPr>
            <a:grpSpLocks/>
          </p:cNvGrpSpPr>
          <p:nvPr/>
        </p:nvGrpSpPr>
        <p:grpSpPr bwMode="auto">
          <a:xfrm>
            <a:off x="1043608" y="4292030"/>
            <a:ext cx="7345362" cy="2357438"/>
            <a:chOff x="1432" y="1869"/>
            <a:chExt cx="3051" cy="432"/>
          </a:xfrm>
        </p:grpSpPr>
        <p:sp>
          <p:nvSpPr>
            <p:cNvPr id="90206" name="AutoShape 94"/>
            <p:cNvSpPr>
              <a:spLocks noChangeArrowheads="1"/>
            </p:cNvSpPr>
            <p:nvPr/>
          </p:nvSpPr>
          <p:spPr bwMode="gray">
            <a:xfrm>
              <a:off x="1536" y="1899"/>
              <a:ext cx="2947" cy="288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90207" name="AutoShape 95"/>
            <p:cNvSpPr>
              <a:spLocks noChangeArrowheads="1"/>
            </p:cNvSpPr>
            <p:nvPr/>
          </p:nvSpPr>
          <p:spPr bwMode="gray">
            <a:xfrm>
              <a:off x="1432" y="1869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4105" name="Text Box 96"/>
            <p:cNvSpPr txBox="1">
              <a:spLocks noChangeArrowheads="1"/>
            </p:cNvSpPr>
            <p:nvPr/>
          </p:nvSpPr>
          <p:spPr bwMode="gray">
            <a:xfrm>
              <a:off x="1851" y="1896"/>
              <a:ext cx="2184" cy="3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Уменьшилось количество участников, набравших 100 баллов – 24 человека в Красноярске (40 в крае)</a:t>
              </a:r>
              <a:endParaRPr lang="en-US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4102" name="Text Box 102"/>
          <p:cNvSpPr txBox="1">
            <a:spLocks noChangeArrowheads="1"/>
          </p:cNvSpPr>
          <p:nvPr/>
        </p:nvSpPr>
        <p:spPr bwMode="gray">
          <a:xfrm>
            <a:off x="4932040" y="4869160"/>
            <a:ext cx="18415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9" name="Минус 18"/>
          <p:cNvSpPr/>
          <p:nvPr/>
        </p:nvSpPr>
        <p:spPr>
          <a:xfrm>
            <a:off x="1115616" y="5013176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-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67544" y="7029400"/>
            <a:ext cx="2667000" cy="255588"/>
          </a:xfrm>
        </p:spPr>
        <p:txBody>
          <a:bodyPr/>
          <a:lstStyle/>
          <a:p>
            <a:r>
              <a:rPr lang="en-US" dirty="0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940152" y="6858000"/>
            <a:ext cx="2895600" cy="228600"/>
          </a:xfrm>
        </p:spPr>
        <p:txBody>
          <a:bodyPr/>
          <a:lstStyle/>
          <a:p>
            <a:r>
              <a:rPr lang="en-US" dirty="0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7162800" cy="563562"/>
          </a:xfrm>
        </p:spPr>
        <p:txBody>
          <a:bodyPr/>
          <a:lstStyle/>
          <a:p>
            <a:r>
              <a:rPr lang="ru-RU" sz="2400" dirty="0" smtClean="0"/>
              <a:t>Количество 100-балльников по районам </a:t>
            </a:r>
            <a:br>
              <a:rPr lang="ru-RU" sz="2400" dirty="0" smtClean="0"/>
            </a:br>
            <a:r>
              <a:rPr lang="ru-RU" sz="2400" dirty="0" smtClean="0"/>
              <a:t>г. Красноярска</a:t>
            </a:r>
            <a:endParaRPr lang="en-US" sz="24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7824788" cy="4852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/>
              <a:t>Лидирует Центральный и Железнодорожный районы – 7 человек (8 человек в 2018 г.)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Октябрьский район – 6 человек (5 человек)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Ленинский район – 4 человека (1 человек)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Кировский район – 3 человека (1 человек)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Свердловский район – 2 человека (2 человека)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Советский район – 2 человека (было 10)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900" dirty="0"/>
              <a:t/>
            </a:r>
            <a:br>
              <a:rPr lang="en-US" sz="2900" dirty="0"/>
            </a:br>
            <a:endParaRPr lang="en-US" sz="2900" dirty="0"/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67544" y="7029400"/>
            <a:ext cx="2667000" cy="255588"/>
          </a:xfrm>
        </p:spPr>
        <p:txBody>
          <a:bodyPr/>
          <a:lstStyle/>
          <a:p>
            <a:r>
              <a:rPr lang="en-US" dirty="0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940152" y="6858000"/>
            <a:ext cx="2895600" cy="228600"/>
          </a:xfrm>
        </p:spPr>
        <p:txBody>
          <a:bodyPr/>
          <a:lstStyle/>
          <a:p>
            <a:r>
              <a:rPr lang="en-US" dirty="0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162800" cy="563562"/>
          </a:xfrm>
        </p:spPr>
        <p:txBody>
          <a:bodyPr/>
          <a:lstStyle/>
          <a:p>
            <a:r>
              <a:rPr lang="ru-RU" sz="2400" dirty="0" smtClean="0"/>
              <a:t>Результаты по группе получивших от 81 до 100 баллов</a:t>
            </a:r>
            <a:endParaRPr lang="en-US" sz="24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40768"/>
            <a:ext cx="7824788" cy="4852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/>
              <a:t>Лидирует Центральный и Железнодорожный районы – 26, 71 % от общего количества участников ЕГЭ-2019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Октябрьский район – 25,35%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Кировский район – 20,45%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Советский район – 19,60%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Свердловский район – 19,27%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Ленинский район – 16,14%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900" dirty="0"/>
              <a:t/>
            </a:r>
            <a:br>
              <a:rPr lang="en-US" sz="2900" dirty="0"/>
            </a:br>
            <a:endParaRPr lang="en-US" sz="2900" dirty="0"/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Дата 3"/>
          <p:cNvSpPr>
            <a:spLocks noGrp="1"/>
          </p:cNvSpPr>
          <p:nvPr>
            <p:ph type="dt" sz="half" idx="10"/>
          </p:nvPr>
        </p:nvSpPr>
        <p:spPr>
          <a:xfrm>
            <a:off x="683568" y="6858000"/>
            <a:ext cx="2667000" cy="255588"/>
          </a:xfrm>
        </p:spPr>
        <p:txBody>
          <a:bodyPr/>
          <a:lstStyle/>
          <a:p>
            <a:r>
              <a:rPr lang="en-US" dirty="0"/>
              <a:t>www.themegallery.com</a:t>
            </a:r>
          </a:p>
        </p:txBody>
      </p:sp>
      <p:sp>
        <p:nvSpPr>
          <p:cNvPr id="2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248400" y="7101408"/>
            <a:ext cx="2895600" cy="228600"/>
          </a:xfrm>
        </p:spPr>
        <p:txBody>
          <a:bodyPr/>
          <a:lstStyle/>
          <a:p>
            <a:r>
              <a:rPr lang="en-US"/>
              <a:t>Company Name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Группа не набравших минимальный балл</a:t>
            </a:r>
            <a:endParaRPr lang="en-US" sz="2400" dirty="0"/>
          </a:p>
        </p:txBody>
      </p:sp>
      <p:sp>
        <p:nvSpPr>
          <p:cNvPr id="69635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ru-RU">
              <a:latin typeface="Verdana" pitchFamily="34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331640" y="3356992"/>
            <a:ext cx="203835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600" b="1" dirty="0" smtClean="0">
                <a:solidFill>
                  <a:srgbClr val="000000"/>
                </a:solidFill>
              </a:rPr>
              <a:t>0%</a:t>
            </a:r>
            <a:r>
              <a:rPr lang="ru-RU" sz="1600" dirty="0" smtClean="0">
                <a:solidFill>
                  <a:srgbClr val="000000"/>
                </a:solidFill>
              </a:rPr>
              <a:t> - задание </a:t>
            </a:r>
            <a:r>
              <a:rPr lang="ru-RU" sz="1600" b="1" dirty="0" smtClean="0">
                <a:solidFill>
                  <a:srgbClr val="000000"/>
                </a:solidFill>
              </a:rPr>
              <a:t>№25 </a:t>
            </a:r>
            <a:r>
              <a:rPr lang="ru-RU" sz="1600" dirty="0" smtClean="0">
                <a:solidFill>
                  <a:srgbClr val="000000"/>
                </a:solidFill>
              </a:rPr>
              <a:t>«Средства связи предложений в тексте» (требовалось найти формы слова в соседних предложениях «шлюзами – шлюзы») по 302 в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9639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0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1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9642" name="Group 10"/>
          <p:cNvGrpSpPr>
            <a:grpSpLocks/>
          </p:cNvGrpSpPr>
          <p:nvPr/>
        </p:nvGrpSpPr>
        <p:grpSpPr bwMode="auto">
          <a:xfrm>
            <a:off x="3048000" y="1600200"/>
            <a:ext cx="2998788" cy="1601788"/>
            <a:chOff x="1997" y="1314"/>
            <a:chExt cx="1889" cy="1009"/>
          </a:xfrm>
        </p:grpSpPr>
        <p:grpSp>
          <p:nvGrpSpPr>
            <p:cNvPr id="6964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69644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9645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9646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9647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0"/>
                  </a:schemeClr>
                </a:gs>
                <a:gs pos="100000">
                  <a:schemeClr val="folHlink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9648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79216"/>
                    <a:invGamma/>
                  </a:schemeClr>
                </a:gs>
                <a:gs pos="100000">
                  <a:schemeClr val="folHlink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69649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100000">
                  <a:schemeClr val="folHlink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3685759" y="1828800"/>
            <a:ext cx="162961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rgbClr val="000000"/>
                </a:solidFill>
              </a:rPr>
              <a:t>Диапазон </a:t>
            </a:r>
          </a:p>
          <a:p>
            <a:pPr algn="ctr" eaLnBrk="0" hangingPunct="0"/>
            <a:r>
              <a:rPr lang="ru-RU" b="1" dirty="0" smtClean="0">
                <a:solidFill>
                  <a:srgbClr val="000000"/>
                </a:solidFill>
              </a:rPr>
              <a:t>выполнения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5724128" y="3356992"/>
            <a:ext cx="203835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600" b="1" dirty="0" smtClean="0">
                <a:solidFill>
                  <a:srgbClr val="000000"/>
                </a:solidFill>
              </a:rPr>
              <a:t>85,71%</a:t>
            </a:r>
            <a:r>
              <a:rPr lang="ru-RU" sz="1600" dirty="0" smtClean="0">
                <a:solidFill>
                  <a:srgbClr val="000000"/>
                </a:solidFill>
              </a:rPr>
              <a:t> - задание</a:t>
            </a:r>
          </a:p>
          <a:p>
            <a:pPr eaLnBrk="0" hangingPunct="0"/>
            <a:r>
              <a:rPr lang="ru-RU" sz="1600" b="1" dirty="0" smtClean="0">
                <a:solidFill>
                  <a:srgbClr val="000000"/>
                </a:solidFill>
              </a:rPr>
              <a:t>№7 </a:t>
            </a:r>
            <a:r>
              <a:rPr lang="ru-RU" sz="1600" dirty="0" smtClean="0">
                <a:solidFill>
                  <a:srgbClr val="000000"/>
                </a:solidFill>
              </a:rPr>
              <a:t>«Морфологические нормы», требующее исправления  формы существительного «торты» (вариант 302) 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67544" y="7029400"/>
            <a:ext cx="2667000" cy="255588"/>
          </a:xfrm>
        </p:spPr>
        <p:txBody>
          <a:bodyPr/>
          <a:lstStyle/>
          <a:p>
            <a:r>
              <a:rPr lang="en-US" dirty="0"/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940152" y="6858000"/>
            <a:ext cx="2895600" cy="228600"/>
          </a:xfrm>
        </p:spPr>
        <p:txBody>
          <a:bodyPr/>
          <a:lstStyle/>
          <a:p>
            <a:r>
              <a:rPr lang="en-US" dirty="0"/>
              <a:t>Company Name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162800" cy="563562"/>
          </a:xfrm>
        </p:spPr>
        <p:txBody>
          <a:bodyPr/>
          <a:lstStyle/>
          <a:p>
            <a:r>
              <a:rPr lang="ru-RU" sz="2400" dirty="0" smtClean="0"/>
              <a:t>Анализ выполнения заданий  по группе не набравших минимальный балл</a:t>
            </a:r>
            <a:endParaRPr lang="en-US" sz="24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7824788" cy="4852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 dirty="0" smtClean="0"/>
              <a:t>В текущем году </a:t>
            </a:r>
            <a:r>
              <a:rPr lang="ru-RU" sz="2200" b="1" dirty="0" smtClean="0"/>
              <a:t>лучше справились </a:t>
            </a:r>
            <a:r>
              <a:rPr lang="ru-RU" sz="2200" dirty="0" smtClean="0"/>
              <a:t>с заданиями </a:t>
            </a:r>
            <a:r>
              <a:rPr lang="ru-RU" sz="2200" b="1" dirty="0" smtClean="0"/>
              <a:t>№4 </a:t>
            </a:r>
            <a:r>
              <a:rPr lang="ru-RU" sz="2200" dirty="0" smtClean="0"/>
              <a:t>«Орфоэпические нормы», </a:t>
            </a:r>
            <a:r>
              <a:rPr lang="ru-RU" sz="2200" b="1" dirty="0" smtClean="0"/>
              <a:t>№14 </a:t>
            </a:r>
            <a:r>
              <a:rPr lang="ru-RU" sz="2200" dirty="0" smtClean="0"/>
              <a:t>«Слитное, раздельное, дефисное написание слов», </a:t>
            </a:r>
            <a:r>
              <a:rPr lang="ru-RU" sz="2200" b="1" dirty="0" smtClean="0"/>
              <a:t>№3,5,6 </a:t>
            </a:r>
            <a:r>
              <a:rPr lang="ru-RU" sz="2200" dirty="0" smtClean="0"/>
              <a:t>(раздел «Лексика»), </a:t>
            </a:r>
            <a:r>
              <a:rPr lang="ru-RU" sz="2200" b="1" dirty="0" smtClean="0"/>
              <a:t>№7 </a:t>
            </a:r>
            <a:r>
              <a:rPr lang="ru-RU" sz="2200" dirty="0" smtClean="0"/>
              <a:t>«Морфологические нормы» – процент выполнения </a:t>
            </a:r>
            <a:r>
              <a:rPr lang="ru-RU" sz="2200" b="1" dirty="0" smtClean="0"/>
              <a:t>более 50%</a:t>
            </a:r>
          </a:p>
          <a:p>
            <a:pPr>
              <a:lnSpc>
                <a:spcPct val="80000"/>
              </a:lnSpc>
            </a:pPr>
            <a:endParaRPr lang="ru-RU" sz="2200" dirty="0" smtClean="0"/>
          </a:p>
          <a:p>
            <a:pPr>
              <a:lnSpc>
                <a:spcPct val="80000"/>
              </a:lnSpc>
            </a:pPr>
            <a:r>
              <a:rPr lang="ru-RU" sz="2200" dirty="0" smtClean="0"/>
              <a:t>Все здания в </a:t>
            </a:r>
            <a:r>
              <a:rPr lang="ru-RU" sz="2200" b="1" dirty="0" smtClean="0"/>
              <a:t>орфографическом</a:t>
            </a:r>
            <a:r>
              <a:rPr lang="ru-RU" sz="2200" dirty="0" smtClean="0"/>
              <a:t> блоке имеют </a:t>
            </a:r>
            <a:r>
              <a:rPr lang="ru-RU" sz="2200" b="1" dirty="0" smtClean="0"/>
              <a:t>отрицательную </a:t>
            </a:r>
            <a:r>
              <a:rPr lang="ru-RU" sz="2200" dirty="0" smtClean="0"/>
              <a:t>динамику выполнения</a:t>
            </a:r>
          </a:p>
          <a:p>
            <a:pPr>
              <a:lnSpc>
                <a:spcPct val="80000"/>
              </a:lnSpc>
            </a:pPr>
            <a:endParaRPr lang="ru-RU" sz="2200" dirty="0" smtClean="0"/>
          </a:p>
          <a:p>
            <a:pPr>
              <a:lnSpc>
                <a:spcPct val="80000"/>
              </a:lnSpc>
            </a:pPr>
            <a:r>
              <a:rPr lang="ru-RU" sz="2200" b="1" dirty="0" smtClean="0"/>
              <a:t>Резко снизился </a:t>
            </a:r>
            <a:r>
              <a:rPr lang="ru-RU" sz="2200" dirty="0" smtClean="0"/>
              <a:t>процент выполнения заданий, связанных с </a:t>
            </a:r>
            <a:r>
              <a:rPr lang="ru-RU" sz="2200" b="1" dirty="0" smtClean="0"/>
              <a:t>анализом микротекста</a:t>
            </a:r>
            <a:r>
              <a:rPr lang="ru-RU" sz="2200" dirty="0" smtClean="0"/>
              <a:t>: </a:t>
            </a:r>
            <a:r>
              <a:rPr lang="ru-RU" sz="2200" b="1" dirty="0" smtClean="0"/>
              <a:t>№1</a:t>
            </a:r>
            <a:r>
              <a:rPr lang="ru-RU" sz="2200" dirty="0" smtClean="0"/>
              <a:t> «Информационная обработка текстов различных стилей и жанров» (</a:t>
            </a:r>
            <a:r>
              <a:rPr lang="ru-RU" sz="2200" b="1" dirty="0" smtClean="0"/>
              <a:t>с 44,75% до 14,29%</a:t>
            </a:r>
            <a:r>
              <a:rPr lang="ru-RU" sz="2200" dirty="0" smtClean="0"/>
              <a:t>)</a:t>
            </a:r>
            <a:r>
              <a:rPr lang="ru-RU" sz="2200" b="1" dirty="0" smtClean="0"/>
              <a:t> </a:t>
            </a:r>
            <a:r>
              <a:rPr lang="ru-RU" sz="2200" dirty="0" smtClean="0"/>
              <a:t>и </a:t>
            </a:r>
            <a:r>
              <a:rPr lang="ru-RU" sz="2200" b="1" dirty="0" smtClean="0"/>
              <a:t>№2 </a:t>
            </a:r>
            <a:r>
              <a:rPr lang="ru-RU" sz="2200" dirty="0" smtClean="0"/>
              <a:t>«Средства связи предложений в тексте» (с             </a:t>
            </a:r>
            <a:r>
              <a:rPr lang="ru-RU" sz="2200" b="1" dirty="0" smtClean="0"/>
              <a:t>49,42% до 9,52%)</a:t>
            </a:r>
            <a:endParaRPr lang="ru-RU" sz="2200" dirty="0" smtClean="0"/>
          </a:p>
          <a:p>
            <a:pPr>
              <a:lnSpc>
                <a:spcPct val="80000"/>
              </a:lnSpc>
            </a:pPr>
            <a:r>
              <a:rPr lang="ru-RU" sz="2200" dirty="0" smtClean="0"/>
              <a:t>Процент выполнения нового задания </a:t>
            </a:r>
            <a:r>
              <a:rPr lang="ru-RU" sz="2200" b="1" dirty="0" smtClean="0"/>
              <a:t>№21 </a:t>
            </a:r>
            <a:r>
              <a:rPr lang="ru-RU" sz="2200" dirty="0" smtClean="0"/>
              <a:t>«Пунктуационный анализ» </a:t>
            </a:r>
            <a:r>
              <a:rPr lang="ru-RU" sz="2200" b="1" dirty="0" smtClean="0"/>
              <a:t>самый низкий </a:t>
            </a:r>
            <a:r>
              <a:rPr lang="ru-RU" sz="2200" dirty="0" smtClean="0"/>
              <a:t>из всех выполненных заданий (</a:t>
            </a:r>
            <a:r>
              <a:rPr lang="ru-RU" sz="2200" b="1" dirty="0" smtClean="0"/>
              <a:t>4,76%</a:t>
            </a:r>
            <a:r>
              <a:rPr lang="ru-RU" sz="2200" dirty="0" smtClean="0"/>
              <a:t>)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 lvl="1">
              <a:lnSpc>
                <a:spcPct val="80000"/>
              </a:lnSpc>
              <a:buNone/>
            </a:pPr>
            <a:r>
              <a:rPr lang="en-US" sz="2900" dirty="0"/>
              <a:t/>
            </a:r>
            <a:br>
              <a:rPr lang="en-US" sz="2900" dirty="0"/>
            </a:br>
            <a:endParaRPr lang="en-US" sz="2900" dirty="0"/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34l">
  <a:themeElements>
    <a:clrScheme name="134TGp_report_diagram 2">
      <a:dk1>
        <a:srgbClr val="23387D"/>
      </a:dk1>
      <a:lt1>
        <a:srgbClr val="FFFFFF"/>
      </a:lt1>
      <a:dk2>
        <a:srgbClr val="1A3D97"/>
      </a:dk2>
      <a:lt2>
        <a:srgbClr val="DDDDDD"/>
      </a:lt2>
      <a:accent1>
        <a:srgbClr val="4972BB"/>
      </a:accent1>
      <a:accent2>
        <a:srgbClr val="6A99D8"/>
      </a:accent2>
      <a:accent3>
        <a:srgbClr val="FFFFFF"/>
      </a:accent3>
      <a:accent4>
        <a:srgbClr val="1C2E6A"/>
      </a:accent4>
      <a:accent5>
        <a:srgbClr val="B1BCDA"/>
      </a:accent5>
      <a:accent6>
        <a:srgbClr val="5F8AC4"/>
      </a:accent6>
      <a:hlink>
        <a:srgbClr val="96B1E6"/>
      </a:hlink>
      <a:folHlink>
        <a:srgbClr val="99C25C"/>
      </a:folHlink>
    </a:clrScheme>
    <a:fontScheme name="134TGp_report_diagram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34TGp_report_diagram 1">
        <a:dk1>
          <a:srgbClr val="1D4940"/>
        </a:dk1>
        <a:lt1>
          <a:srgbClr val="FFFFFF"/>
        </a:lt1>
        <a:dk2>
          <a:srgbClr val="3F716F"/>
        </a:dk2>
        <a:lt2>
          <a:srgbClr val="DDDDDD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4TGp_report_diagram 2">
        <a:dk1>
          <a:srgbClr val="23387D"/>
        </a:dk1>
        <a:lt1>
          <a:srgbClr val="FFFFFF"/>
        </a:lt1>
        <a:dk2>
          <a:srgbClr val="1A3D97"/>
        </a:dk2>
        <a:lt2>
          <a:srgbClr val="DDDDDD"/>
        </a:lt2>
        <a:accent1>
          <a:srgbClr val="4972BB"/>
        </a:accent1>
        <a:accent2>
          <a:srgbClr val="6A99D8"/>
        </a:accent2>
        <a:accent3>
          <a:srgbClr val="FFFFFF"/>
        </a:accent3>
        <a:accent4>
          <a:srgbClr val="1C2E6A"/>
        </a:accent4>
        <a:accent5>
          <a:srgbClr val="B1BCDA"/>
        </a:accent5>
        <a:accent6>
          <a:srgbClr val="5F8AC4"/>
        </a:accent6>
        <a:hlink>
          <a:srgbClr val="96B1E6"/>
        </a:hlink>
        <a:folHlink>
          <a:srgbClr val="99C25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4TGp_report_diagram 3">
        <a:dk1>
          <a:srgbClr val="23387D"/>
        </a:dk1>
        <a:lt1>
          <a:srgbClr val="FFFFFF"/>
        </a:lt1>
        <a:dk2>
          <a:srgbClr val="1A3D97"/>
        </a:dk2>
        <a:lt2>
          <a:srgbClr val="DDDDDD"/>
        </a:lt2>
        <a:accent1>
          <a:srgbClr val="6E51A7"/>
        </a:accent1>
        <a:accent2>
          <a:srgbClr val="8C8EE0"/>
        </a:accent2>
        <a:accent3>
          <a:srgbClr val="FFFFFF"/>
        </a:accent3>
        <a:accent4>
          <a:srgbClr val="1C2E6A"/>
        </a:accent4>
        <a:accent5>
          <a:srgbClr val="BAB3D0"/>
        </a:accent5>
        <a:accent6>
          <a:srgbClr val="7E80CB"/>
        </a:accent6>
        <a:hlink>
          <a:srgbClr val="96B1E6"/>
        </a:hlink>
        <a:folHlink>
          <a:srgbClr val="7BB32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cdb2004134l</Template>
  <TotalTime>618</TotalTime>
  <Words>1561</Words>
  <Application>Microsoft Office PowerPoint</Application>
  <PresentationFormat>Экран (4:3)</PresentationFormat>
  <Paragraphs>226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cdb2004134l</vt:lpstr>
      <vt:lpstr>Image</vt:lpstr>
      <vt:lpstr>Итоги ЕГЭ по русскому языку в 2019 году Template</vt:lpstr>
      <vt:lpstr>Количество участников ЕГЭ </vt:lpstr>
      <vt:lpstr>Средний тестовый балл </vt:lpstr>
      <vt:lpstr>Динамика результатов ЕГЭ</vt:lpstr>
      <vt:lpstr>Динамика результатов</vt:lpstr>
      <vt:lpstr>Количество 100-балльников по районам  г. Красноярска</vt:lpstr>
      <vt:lpstr>Результаты по группе получивших от 81 до 100 баллов</vt:lpstr>
      <vt:lpstr>Группа не набравших минимальный балл</vt:lpstr>
      <vt:lpstr>Анализ выполнения заданий  по группе не набравших минимальный балл</vt:lpstr>
      <vt:lpstr>Группа участников ЕГЭ,  набравших 60-80 баллов</vt:lpstr>
      <vt:lpstr>Анализ выполнения заданий  по группе  набравших 60-80 баллов</vt:lpstr>
      <vt:lpstr>Группа участников ЕГЭ,  достигших результата 80-100 баллов</vt:lpstr>
      <vt:lpstr>Анализ выполнения заданий  по группе  набравших 80-100 баллов</vt:lpstr>
      <vt:lpstr>Общие итоги выполнения тестовой части ЕГЭ-2019</vt:lpstr>
      <vt:lpstr>Выводы о вероятных причинах затруднений</vt:lpstr>
      <vt:lpstr>Выводы о вероятных причинах затруднений</vt:lpstr>
      <vt:lpstr>Выводы о вероятных причинах затруднений</vt:lpstr>
      <vt:lpstr>Типичные ошибки при выполнении задания с развёрнутым ответом №27</vt:lpstr>
      <vt:lpstr>Типичные ошибки при выполнении задания с развёрнутым ответом №27</vt:lpstr>
      <vt:lpstr>Рекомендации</vt:lpstr>
      <vt:lpstr>Рекомендации</vt:lpstr>
      <vt:lpstr>Использованные материалы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ЕГЭ по русскому языку в 2019 году Template</dc:title>
  <dc:creator>Андрей</dc:creator>
  <cp:lastModifiedBy>Андрей</cp:lastModifiedBy>
  <cp:revision>112</cp:revision>
  <dcterms:created xsi:type="dcterms:W3CDTF">2019-08-23T13:17:05Z</dcterms:created>
  <dcterms:modified xsi:type="dcterms:W3CDTF">2019-08-26T01:16:11Z</dcterms:modified>
</cp:coreProperties>
</file>