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media/image28.jpeg" ContentType="image/jpeg"/>
  <Override PartName="/ppt/media/image1.png" ContentType="image/png"/>
  <Override PartName="/ppt/media/image2.jpeg" ContentType="image/jpeg"/>
  <Override PartName="/ppt/media/image23.jpeg" ContentType="image/jpeg"/>
  <Override PartName="/ppt/media/image8.png" ContentType="image/png"/>
  <Override PartName="/ppt/media/image17.jpeg" ContentType="image/jpeg"/>
  <Override PartName="/ppt/media/image3.png" ContentType="image/png"/>
  <Override PartName="/ppt/media/image4.png" ContentType="image/png"/>
  <Override PartName="/ppt/media/image7.png" ContentType="image/png"/>
  <Override PartName="/ppt/media/image5.jpeg" ContentType="image/jpeg"/>
  <Override PartName="/ppt/media/image6.png" ContentType="image/pn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9.jpe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EDCA8-2992-4AC1-BF9C-CAB1DF6388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5D2F99-420F-4D13-BAD9-D7CE3EE4CC6D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ТНР</a:t>
          </a:r>
          <a:endParaRPr lang="ru-RU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BDFF16-E135-4423-ACC5-4A2E3CBA74B2}" type="parTrans" cxnId="{D81AC67F-F4BE-4AEB-BC90-D26A2F0CB897}">
      <dgm:prSet/>
      <dgm:spPr/>
      <dgm:t>
        <a:bodyPr/>
        <a:lstStyle/>
        <a:p>
          <a:endParaRPr lang="ru-RU"/>
        </a:p>
      </dgm:t>
    </dgm:pt>
    <dgm:pt modelId="{F30EF8AF-94AC-4897-BFA8-C35AE537FED3}" type="sibTrans" cxnId="{D81AC67F-F4BE-4AEB-BC90-D26A2F0CB897}">
      <dgm:prSet/>
      <dgm:spPr/>
      <dgm:t>
        <a:bodyPr/>
        <a:lstStyle/>
        <a:p>
          <a:endParaRPr lang="ru-RU"/>
        </a:p>
      </dgm:t>
    </dgm:pt>
    <dgm:pt modelId="{CA1787E3-F360-413F-8166-A449B6E3850A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latin typeface="Georgia" panose="02040502050405020303" pitchFamily="18" charset="0"/>
            </a:rPr>
            <a:t>ЗПР</a:t>
          </a:r>
          <a:endParaRPr lang="ru-RU" b="1" dirty="0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D941D76A-7EAD-421F-8946-789B5092DE3C}" type="parTrans" cxnId="{41646082-2A14-4BD8-BAEF-994CD055AB57}">
      <dgm:prSet/>
      <dgm:spPr/>
      <dgm:t>
        <a:bodyPr/>
        <a:lstStyle/>
        <a:p>
          <a:endParaRPr lang="ru-RU"/>
        </a:p>
      </dgm:t>
    </dgm:pt>
    <dgm:pt modelId="{B0EBBECF-8136-4063-986F-C2BE6E1C7F70}" type="sibTrans" cxnId="{41646082-2A14-4BD8-BAEF-994CD055AB57}">
      <dgm:prSet/>
      <dgm:spPr/>
      <dgm:t>
        <a:bodyPr/>
        <a:lstStyle/>
        <a:p>
          <a:endParaRPr lang="ru-RU"/>
        </a:p>
      </dgm:t>
    </dgm:pt>
    <dgm:pt modelId="{6AC96012-8F42-48D6-97F7-4FA5B5FB7BCC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Georgia" pitchFamily="18" charset="0"/>
            </a:rPr>
            <a:t>Ребёнок</a:t>
          </a:r>
          <a:r>
            <a:rPr lang="ru-RU" sz="2400" dirty="0" smtClean="0"/>
            <a:t> </a:t>
          </a:r>
          <a:r>
            <a:rPr lang="ru-RU" sz="2000" dirty="0" smtClean="0">
              <a:latin typeface="Georgia" pitchFamily="18" charset="0"/>
            </a:rPr>
            <a:t>развивается неравномерно и психические процессы (мышление, память, внимание, восприятие), речь, эмоционально-волевая сфера отстают в развитии</a:t>
          </a:r>
          <a:endParaRPr lang="ru-RU" sz="2000" dirty="0">
            <a:latin typeface="Georgia" pitchFamily="18" charset="0"/>
          </a:endParaRPr>
        </a:p>
      </dgm:t>
    </dgm:pt>
    <dgm:pt modelId="{1F2E5D14-4293-4F96-BA35-6F12346EDD7D}" type="parTrans" cxnId="{49B7B648-7436-4212-B8C3-D325EE8E91C4}">
      <dgm:prSet/>
      <dgm:spPr/>
      <dgm:t>
        <a:bodyPr/>
        <a:lstStyle/>
        <a:p>
          <a:endParaRPr lang="ru-RU"/>
        </a:p>
      </dgm:t>
    </dgm:pt>
    <dgm:pt modelId="{7FC9A986-0AE8-4483-AF88-7572EE52131C}" type="sibTrans" cxnId="{49B7B648-7436-4212-B8C3-D325EE8E91C4}">
      <dgm:prSet/>
      <dgm:spPr/>
      <dgm:t>
        <a:bodyPr/>
        <a:lstStyle/>
        <a:p>
          <a:endParaRPr lang="ru-RU"/>
        </a:p>
      </dgm:t>
    </dgm:pt>
    <dgm:pt modelId="{8ED0BBBC-8652-44FA-9D54-1DAF70C6C37B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latin typeface="Georgia" panose="02040502050405020303" pitchFamily="18" charset="0"/>
            </a:rPr>
            <a:t>РАС</a:t>
          </a:r>
          <a:endParaRPr lang="ru-RU" b="1" dirty="0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10798B1A-98D7-4D1C-9B9B-0E8649D2129D}" type="parTrans" cxnId="{B75CCBE8-5ADF-4EE4-AE3B-FDFC1FECEFAF}">
      <dgm:prSet/>
      <dgm:spPr/>
      <dgm:t>
        <a:bodyPr/>
        <a:lstStyle/>
        <a:p>
          <a:endParaRPr lang="ru-RU"/>
        </a:p>
      </dgm:t>
    </dgm:pt>
    <dgm:pt modelId="{F0A9BEE2-365A-40BA-8B32-71995AFB1A5E}" type="sibTrans" cxnId="{B75CCBE8-5ADF-4EE4-AE3B-FDFC1FECEFAF}">
      <dgm:prSet/>
      <dgm:spPr/>
      <dgm:t>
        <a:bodyPr/>
        <a:lstStyle/>
        <a:p>
          <a:endParaRPr lang="ru-RU"/>
        </a:p>
      </dgm:t>
    </dgm:pt>
    <dgm:pt modelId="{FB4F8741-40EA-4A46-B094-8E21447CF262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Georgia" pitchFamily="18" charset="0"/>
            </a:rPr>
            <a:t>состояние развития характеризуется трудностями с социальным взаимодействием, социальной коммуникацией, а также ограниченными интересами и часто повторяющимися поведенческими действиями.</a:t>
          </a:r>
          <a:endParaRPr lang="ru-RU" sz="2000" dirty="0">
            <a:latin typeface="Georgia" pitchFamily="18" charset="0"/>
          </a:endParaRPr>
        </a:p>
      </dgm:t>
    </dgm:pt>
    <dgm:pt modelId="{D5700ED8-2F22-485A-A35E-96808C32B384}" type="parTrans" cxnId="{8B912148-F849-4155-9A3F-4F6BF81E28E0}">
      <dgm:prSet/>
      <dgm:spPr/>
      <dgm:t>
        <a:bodyPr/>
        <a:lstStyle/>
        <a:p>
          <a:endParaRPr lang="ru-RU"/>
        </a:p>
      </dgm:t>
    </dgm:pt>
    <dgm:pt modelId="{7342194A-1746-4318-B51D-1AB4A208B91E}" type="sibTrans" cxnId="{8B912148-F849-4155-9A3F-4F6BF81E28E0}">
      <dgm:prSet/>
      <dgm:spPr/>
      <dgm:t>
        <a:bodyPr/>
        <a:lstStyle/>
        <a:p>
          <a:endParaRPr lang="ru-RU"/>
        </a:p>
      </dgm:t>
    </dgm:pt>
    <dgm:pt modelId="{9D44CC0F-DC4A-4AD8-9DB0-00D42B8980BA}">
      <dgm:prSet custT="1"/>
      <dgm:spPr/>
      <dgm:t>
        <a:bodyPr/>
        <a:lstStyle/>
        <a:p>
          <a:pPr algn="just"/>
          <a:r>
            <a:rPr lang="ru-RU" sz="2000" b="0" i="0" dirty="0" smtClean="0">
              <a:latin typeface="Georgia" pitchFamily="18" charset="0"/>
            </a:rPr>
            <a:t>категория детей с отклонениями в развитии, у которых первично не нарушен интеллект, сохранен слух, но есть значительные речевые дефекты, влияющие на становление психики</a:t>
          </a:r>
          <a:endParaRPr lang="ru-RU" sz="2000" dirty="0">
            <a:latin typeface="Georgia" pitchFamily="18" charset="0"/>
          </a:endParaRPr>
        </a:p>
      </dgm:t>
    </dgm:pt>
    <dgm:pt modelId="{39A6F0EB-A470-47AB-8EA6-2519677699B6}" type="parTrans" cxnId="{1F5C5770-BA42-456F-B9BF-A3120A55319F}">
      <dgm:prSet/>
      <dgm:spPr/>
      <dgm:t>
        <a:bodyPr/>
        <a:lstStyle/>
        <a:p>
          <a:endParaRPr lang="ru-RU"/>
        </a:p>
      </dgm:t>
    </dgm:pt>
    <dgm:pt modelId="{B4EDE802-0487-4627-8E41-DBF02406F4D7}" type="sibTrans" cxnId="{1F5C5770-BA42-456F-B9BF-A3120A55319F}">
      <dgm:prSet/>
      <dgm:spPr/>
      <dgm:t>
        <a:bodyPr/>
        <a:lstStyle/>
        <a:p>
          <a:endParaRPr lang="ru-RU"/>
        </a:p>
      </dgm:t>
    </dgm:pt>
    <dgm:pt modelId="{0A07905D-3F98-4909-B45E-9E12B6E7F931}" type="pres">
      <dgm:prSet presAssocID="{CB0EDCA8-2992-4AC1-BF9C-CAB1DF6388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54453A-D59F-4A34-AE67-B225C59679F1}" type="pres">
      <dgm:prSet presAssocID="{7B5D2F99-420F-4D13-BAD9-D7CE3EE4CC6D}" presName="composite" presStyleCnt="0"/>
      <dgm:spPr/>
    </dgm:pt>
    <dgm:pt modelId="{B67F339A-4F90-4D03-B033-E6C98A86A21C}" type="pres">
      <dgm:prSet presAssocID="{7B5D2F99-420F-4D13-BAD9-D7CE3EE4CC6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4D174-6289-4CCD-84E7-4860619E6A99}" type="pres">
      <dgm:prSet presAssocID="{7B5D2F99-420F-4D13-BAD9-D7CE3EE4CC6D}" presName="descendantText" presStyleLbl="alignAcc1" presStyleIdx="0" presStyleCnt="3" custScaleY="107351" custLinFactNeighborX="0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7DA12-20C0-4A2E-A7C8-78AFA5D5E517}" type="pres">
      <dgm:prSet presAssocID="{F30EF8AF-94AC-4897-BFA8-C35AE537FED3}" presName="sp" presStyleCnt="0"/>
      <dgm:spPr/>
    </dgm:pt>
    <dgm:pt modelId="{B9FB8878-FF1C-4A4E-AAB2-E263DC71C849}" type="pres">
      <dgm:prSet presAssocID="{CA1787E3-F360-413F-8166-A449B6E3850A}" presName="composite" presStyleCnt="0"/>
      <dgm:spPr/>
    </dgm:pt>
    <dgm:pt modelId="{28328EEC-121C-4678-A140-45F4CC6CD5DE}" type="pres">
      <dgm:prSet presAssocID="{CA1787E3-F360-413F-8166-A449B6E3850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BA779-9248-404D-B355-CE107BB7FC23}" type="pres">
      <dgm:prSet presAssocID="{CA1787E3-F360-413F-8166-A449B6E3850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4317B-94A5-49D7-B9EC-27DFDDB45934}" type="pres">
      <dgm:prSet presAssocID="{B0EBBECF-8136-4063-986F-C2BE6E1C7F70}" presName="sp" presStyleCnt="0"/>
      <dgm:spPr/>
    </dgm:pt>
    <dgm:pt modelId="{FC70374C-C8E9-45F9-AF99-2A4E330808FB}" type="pres">
      <dgm:prSet presAssocID="{8ED0BBBC-8652-44FA-9D54-1DAF70C6C37B}" presName="composite" presStyleCnt="0"/>
      <dgm:spPr/>
    </dgm:pt>
    <dgm:pt modelId="{7700486E-DBCD-4851-8E13-08C2A241235A}" type="pres">
      <dgm:prSet presAssocID="{8ED0BBBC-8652-44FA-9D54-1DAF70C6C37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DAA59-3275-4C7F-AA43-28D80C7A90BE}" type="pres">
      <dgm:prSet presAssocID="{8ED0BBBC-8652-44FA-9D54-1DAF70C6C37B}" presName="descendantText" presStyleLbl="alignAcc1" presStyleIdx="2" presStyleCnt="3" custScaleY="159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1F6346-9751-4825-9BB9-0F50442A0BDD}" type="presOf" srcId="{CA1787E3-F360-413F-8166-A449B6E3850A}" destId="{28328EEC-121C-4678-A140-45F4CC6CD5DE}" srcOrd="0" destOrd="0" presId="urn:microsoft.com/office/officeart/2005/8/layout/chevron2"/>
    <dgm:cxn modelId="{ED9150BD-9C40-46CF-A8C9-9BF0F98BC624}" type="presOf" srcId="{6AC96012-8F42-48D6-97F7-4FA5B5FB7BCC}" destId="{C22BA779-9248-404D-B355-CE107BB7FC23}" srcOrd="0" destOrd="0" presId="urn:microsoft.com/office/officeart/2005/8/layout/chevron2"/>
    <dgm:cxn modelId="{EADD3D28-0E4B-40C0-8C00-F038678F4758}" type="presOf" srcId="{7B5D2F99-420F-4D13-BAD9-D7CE3EE4CC6D}" destId="{B67F339A-4F90-4D03-B033-E6C98A86A21C}" srcOrd="0" destOrd="0" presId="urn:microsoft.com/office/officeart/2005/8/layout/chevron2"/>
    <dgm:cxn modelId="{1F5C5770-BA42-456F-B9BF-A3120A55319F}" srcId="{7B5D2F99-420F-4D13-BAD9-D7CE3EE4CC6D}" destId="{9D44CC0F-DC4A-4AD8-9DB0-00D42B8980BA}" srcOrd="0" destOrd="0" parTransId="{39A6F0EB-A470-47AB-8EA6-2519677699B6}" sibTransId="{B4EDE802-0487-4627-8E41-DBF02406F4D7}"/>
    <dgm:cxn modelId="{B42C4832-2108-400B-A557-A809B1A5AC74}" type="presOf" srcId="{8ED0BBBC-8652-44FA-9D54-1DAF70C6C37B}" destId="{7700486E-DBCD-4851-8E13-08C2A241235A}" srcOrd="0" destOrd="0" presId="urn:microsoft.com/office/officeart/2005/8/layout/chevron2"/>
    <dgm:cxn modelId="{B75CCBE8-5ADF-4EE4-AE3B-FDFC1FECEFAF}" srcId="{CB0EDCA8-2992-4AC1-BF9C-CAB1DF638876}" destId="{8ED0BBBC-8652-44FA-9D54-1DAF70C6C37B}" srcOrd="2" destOrd="0" parTransId="{10798B1A-98D7-4D1C-9B9B-0E8649D2129D}" sibTransId="{F0A9BEE2-365A-40BA-8B32-71995AFB1A5E}"/>
    <dgm:cxn modelId="{49B7B648-7436-4212-B8C3-D325EE8E91C4}" srcId="{CA1787E3-F360-413F-8166-A449B6E3850A}" destId="{6AC96012-8F42-48D6-97F7-4FA5B5FB7BCC}" srcOrd="0" destOrd="0" parTransId="{1F2E5D14-4293-4F96-BA35-6F12346EDD7D}" sibTransId="{7FC9A986-0AE8-4483-AF88-7572EE52131C}"/>
    <dgm:cxn modelId="{8B912148-F849-4155-9A3F-4F6BF81E28E0}" srcId="{8ED0BBBC-8652-44FA-9D54-1DAF70C6C37B}" destId="{FB4F8741-40EA-4A46-B094-8E21447CF262}" srcOrd="0" destOrd="0" parTransId="{D5700ED8-2F22-485A-A35E-96808C32B384}" sibTransId="{7342194A-1746-4318-B51D-1AB4A208B91E}"/>
    <dgm:cxn modelId="{41646082-2A14-4BD8-BAEF-994CD055AB57}" srcId="{CB0EDCA8-2992-4AC1-BF9C-CAB1DF638876}" destId="{CA1787E3-F360-413F-8166-A449B6E3850A}" srcOrd="1" destOrd="0" parTransId="{D941D76A-7EAD-421F-8946-789B5092DE3C}" sibTransId="{B0EBBECF-8136-4063-986F-C2BE6E1C7F70}"/>
    <dgm:cxn modelId="{B0E0DEAF-1951-460E-A8DD-AD50BF725094}" type="presOf" srcId="{CB0EDCA8-2992-4AC1-BF9C-CAB1DF638876}" destId="{0A07905D-3F98-4909-B45E-9E12B6E7F931}" srcOrd="0" destOrd="0" presId="urn:microsoft.com/office/officeart/2005/8/layout/chevron2"/>
    <dgm:cxn modelId="{C9C54B6A-C0DD-40FF-88DF-FD8878BB3935}" type="presOf" srcId="{FB4F8741-40EA-4A46-B094-8E21447CF262}" destId="{252DAA59-3275-4C7F-AA43-28D80C7A90BE}" srcOrd="0" destOrd="0" presId="urn:microsoft.com/office/officeart/2005/8/layout/chevron2"/>
    <dgm:cxn modelId="{ABB19431-83B0-4310-8AA7-C1719DA5C911}" type="presOf" srcId="{9D44CC0F-DC4A-4AD8-9DB0-00D42B8980BA}" destId="{CE44D174-6289-4CCD-84E7-4860619E6A99}" srcOrd="0" destOrd="0" presId="urn:microsoft.com/office/officeart/2005/8/layout/chevron2"/>
    <dgm:cxn modelId="{D81AC67F-F4BE-4AEB-BC90-D26A2F0CB897}" srcId="{CB0EDCA8-2992-4AC1-BF9C-CAB1DF638876}" destId="{7B5D2F99-420F-4D13-BAD9-D7CE3EE4CC6D}" srcOrd="0" destOrd="0" parTransId="{2DBDFF16-E135-4423-ACC5-4A2E3CBA74B2}" sibTransId="{F30EF8AF-94AC-4897-BFA8-C35AE537FED3}"/>
    <dgm:cxn modelId="{792DE15A-DD7E-4BAE-9023-03229FB2C818}" type="presParOf" srcId="{0A07905D-3F98-4909-B45E-9E12B6E7F931}" destId="{CB54453A-D59F-4A34-AE67-B225C59679F1}" srcOrd="0" destOrd="0" presId="urn:microsoft.com/office/officeart/2005/8/layout/chevron2"/>
    <dgm:cxn modelId="{810E5AAF-B7C7-4104-9E9F-01DA7BEBCDCE}" type="presParOf" srcId="{CB54453A-D59F-4A34-AE67-B225C59679F1}" destId="{B67F339A-4F90-4D03-B033-E6C98A86A21C}" srcOrd="0" destOrd="0" presId="urn:microsoft.com/office/officeart/2005/8/layout/chevron2"/>
    <dgm:cxn modelId="{9B5834E2-3D9C-48C6-A03A-8589D15FE238}" type="presParOf" srcId="{CB54453A-D59F-4A34-AE67-B225C59679F1}" destId="{CE44D174-6289-4CCD-84E7-4860619E6A99}" srcOrd="1" destOrd="0" presId="urn:microsoft.com/office/officeart/2005/8/layout/chevron2"/>
    <dgm:cxn modelId="{C821C468-B732-49EF-BE4F-AAD09D1BCDC0}" type="presParOf" srcId="{0A07905D-3F98-4909-B45E-9E12B6E7F931}" destId="{BF67DA12-20C0-4A2E-A7C8-78AFA5D5E517}" srcOrd="1" destOrd="0" presId="urn:microsoft.com/office/officeart/2005/8/layout/chevron2"/>
    <dgm:cxn modelId="{BF4F3B20-E4D8-4094-8B28-133E9A35C149}" type="presParOf" srcId="{0A07905D-3F98-4909-B45E-9E12B6E7F931}" destId="{B9FB8878-FF1C-4A4E-AAB2-E263DC71C849}" srcOrd="2" destOrd="0" presId="urn:microsoft.com/office/officeart/2005/8/layout/chevron2"/>
    <dgm:cxn modelId="{2DB2D3E3-F6AA-4F63-822B-4B99DD2983D6}" type="presParOf" srcId="{B9FB8878-FF1C-4A4E-AAB2-E263DC71C849}" destId="{28328EEC-121C-4678-A140-45F4CC6CD5DE}" srcOrd="0" destOrd="0" presId="urn:microsoft.com/office/officeart/2005/8/layout/chevron2"/>
    <dgm:cxn modelId="{2A535A2E-F2D2-4016-8F8E-F3112A2CE6DF}" type="presParOf" srcId="{B9FB8878-FF1C-4A4E-AAB2-E263DC71C849}" destId="{C22BA779-9248-404D-B355-CE107BB7FC23}" srcOrd="1" destOrd="0" presId="urn:microsoft.com/office/officeart/2005/8/layout/chevron2"/>
    <dgm:cxn modelId="{55782723-F52A-4C3C-9AD7-13F65DCCEFE6}" type="presParOf" srcId="{0A07905D-3F98-4909-B45E-9E12B6E7F931}" destId="{0D84317B-94A5-49D7-B9EC-27DFDDB45934}" srcOrd="3" destOrd="0" presId="urn:microsoft.com/office/officeart/2005/8/layout/chevron2"/>
    <dgm:cxn modelId="{F8135354-6BED-4F6A-B8C4-72DE6E377999}" type="presParOf" srcId="{0A07905D-3F98-4909-B45E-9E12B6E7F931}" destId="{FC70374C-C8E9-45F9-AF99-2A4E330808FB}" srcOrd="4" destOrd="0" presId="urn:microsoft.com/office/officeart/2005/8/layout/chevron2"/>
    <dgm:cxn modelId="{F7BD1666-5116-45DF-A11C-771E3A8A4D85}" type="presParOf" srcId="{FC70374C-C8E9-45F9-AF99-2A4E330808FB}" destId="{7700486E-DBCD-4851-8E13-08C2A241235A}" srcOrd="0" destOrd="0" presId="urn:microsoft.com/office/officeart/2005/8/layout/chevron2"/>
    <dgm:cxn modelId="{F5DC0425-F461-4A0B-83D5-4A03A744738D}" type="presParOf" srcId="{FC70374C-C8E9-45F9-AF99-2A4E330808FB}" destId="{252DAA59-3275-4C7F-AA43-28D80C7A90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F339A-4F90-4D03-B033-E6C98A86A21C}">
      <dsp:nvSpPr>
        <dsp:cNvPr id="0" name=""/>
        <dsp:cNvSpPr/>
      </dsp:nvSpPr>
      <dsp:spPr>
        <a:xfrm rot="5400000">
          <a:off x="-257187" y="324062"/>
          <a:ext cx="1714580" cy="12002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ТНР</a:t>
          </a:r>
          <a:endParaRPr lang="ru-RU" sz="35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0" y="666978"/>
        <a:ext cx="1200206" cy="514374"/>
      </dsp:txXfrm>
    </dsp:sp>
    <dsp:sp modelId="{CE44D174-6289-4CCD-84E7-4860619E6A99}">
      <dsp:nvSpPr>
        <dsp:cNvPr id="0" name=""/>
        <dsp:cNvSpPr/>
      </dsp:nvSpPr>
      <dsp:spPr>
        <a:xfrm rot="5400000">
          <a:off x="3591563" y="-2348583"/>
          <a:ext cx="1196402" cy="59791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Georgia" pitchFamily="18" charset="0"/>
            </a:rPr>
            <a:t>категория детей с отклонениями в развитии, у которых первично не нарушен интеллект, сохранен слух, но есть значительные речевые дефекты, влияющие на становление психики</a:t>
          </a:r>
          <a:endParaRPr lang="ru-RU" sz="2000" kern="1200" dirty="0">
            <a:latin typeface="Georgia" pitchFamily="18" charset="0"/>
          </a:endParaRPr>
        </a:p>
      </dsp:txBody>
      <dsp:txXfrm rot="-5400000">
        <a:off x="1200206" y="101178"/>
        <a:ext cx="5920713" cy="1079594"/>
      </dsp:txXfrm>
    </dsp:sp>
    <dsp:sp modelId="{28328EEC-121C-4678-A140-45F4CC6CD5DE}">
      <dsp:nvSpPr>
        <dsp:cNvPr id="0" name=""/>
        <dsp:cNvSpPr/>
      </dsp:nvSpPr>
      <dsp:spPr>
        <a:xfrm rot="5400000">
          <a:off x="-257187" y="1862521"/>
          <a:ext cx="1714580" cy="12002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7030A0"/>
              </a:solidFill>
              <a:latin typeface="Georgia" panose="02040502050405020303" pitchFamily="18" charset="0"/>
            </a:rPr>
            <a:t>ЗПР</a:t>
          </a:r>
          <a:endParaRPr lang="ru-RU" sz="3500" b="1" kern="1200" dirty="0">
            <a:solidFill>
              <a:srgbClr val="7030A0"/>
            </a:solidFill>
            <a:latin typeface="Georgia" panose="02040502050405020303" pitchFamily="18" charset="0"/>
          </a:endParaRPr>
        </a:p>
      </dsp:txBody>
      <dsp:txXfrm rot="-5400000">
        <a:off x="0" y="2205437"/>
        <a:ext cx="1200206" cy="514374"/>
      </dsp:txXfrm>
    </dsp:sp>
    <dsp:sp modelId="{C22BA779-9248-404D-B355-CE107BB7FC23}">
      <dsp:nvSpPr>
        <dsp:cNvPr id="0" name=""/>
        <dsp:cNvSpPr/>
      </dsp:nvSpPr>
      <dsp:spPr>
        <a:xfrm rot="5400000">
          <a:off x="3632526" y="-826986"/>
          <a:ext cx="1114477" cy="59791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Georgia" pitchFamily="18" charset="0"/>
            </a:rPr>
            <a:t>Ребёнок</a:t>
          </a:r>
          <a:r>
            <a:rPr lang="ru-RU" sz="2400" kern="1200" dirty="0" smtClean="0"/>
            <a:t> </a:t>
          </a:r>
          <a:r>
            <a:rPr lang="ru-RU" sz="2000" kern="1200" dirty="0" smtClean="0">
              <a:latin typeface="Georgia" pitchFamily="18" charset="0"/>
            </a:rPr>
            <a:t>развивается неравномерно и психические процессы (мышление, память, внимание, восприятие), речь, эмоционально-волевая сфера отстают в развитии</a:t>
          </a:r>
          <a:endParaRPr lang="ru-RU" sz="2000" kern="1200" dirty="0">
            <a:latin typeface="Georgia" pitchFamily="18" charset="0"/>
          </a:endParaRPr>
        </a:p>
      </dsp:txBody>
      <dsp:txXfrm rot="-5400000">
        <a:off x="1200206" y="1659738"/>
        <a:ext cx="5924713" cy="1005669"/>
      </dsp:txXfrm>
    </dsp:sp>
    <dsp:sp modelId="{7700486E-DBCD-4851-8E13-08C2A241235A}">
      <dsp:nvSpPr>
        <dsp:cNvPr id="0" name=""/>
        <dsp:cNvSpPr/>
      </dsp:nvSpPr>
      <dsp:spPr>
        <a:xfrm rot="5400000">
          <a:off x="-257187" y="3731668"/>
          <a:ext cx="1714580" cy="12002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7030A0"/>
              </a:solidFill>
              <a:latin typeface="Georgia" panose="02040502050405020303" pitchFamily="18" charset="0"/>
            </a:rPr>
            <a:t>РАС</a:t>
          </a:r>
          <a:endParaRPr lang="ru-RU" sz="3500" b="1" kern="1200" dirty="0">
            <a:solidFill>
              <a:srgbClr val="7030A0"/>
            </a:solidFill>
            <a:latin typeface="Georgia" panose="02040502050405020303" pitchFamily="18" charset="0"/>
          </a:endParaRPr>
        </a:p>
      </dsp:txBody>
      <dsp:txXfrm rot="-5400000">
        <a:off x="0" y="4074584"/>
        <a:ext cx="1200206" cy="514374"/>
      </dsp:txXfrm>
    </dsp:sp>
    <dsp:sp modelId="{252DAA59-3275-4C7F-AA43-28D80C7A90BE}">
      <dsp:nvSpPr>
        <dsp:cNvPr id="0" name=""/>
        <dsp:cNvSpPr/>
      </dsp:nvSpPr>
      <dsp:spPr>
        <a:xfrm rot="5400000">
          <a:off x="3301838" y="1042160"/>
          <a:ext cx="1775852" cy="59791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Georgia" pitchFamily="18" charset="0"/>
            </a:rPr>
            <a:t>состояние развития характеризуется трудностями с социальным взаимодействием, социальной коммуникацией, а также ограниченными интересами и часто повторяющимися поведенческими действиями.</a:t>
          </a:r>
          <a:endParaRPr lang="ru-RU" sz="2000" kern="1200" dirty="0">
            <a:latin typeface="Georgia" pitchFamily="18" charset="0"/>
          </a:endParaRPr>
        </a:p>
      </dsp:txBody>
      <dsp:txXfrm rot="-5400000">
        <a:off x="1200206" y="3230482"/>
        <a:ext cx="5892427" cy="1602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81" name="PlaceHolder 5"/>
          <p:cNvSpPr>
            <a:spLocks noGrp="1"/>
          </p:cNvSpPr>
          <p:nvPr>
            <p:ph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82" name="PlaceHolder 6"/>
          <p:cNvSpPr>
            <a:spLocks noGrp="1"/>
          </p:cNvSpPr>
          <p:nvPr>
            <p:ph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83" name="PlaceHolder 7"/>
          <p:cNvSpPr>
            <a:spLocks noGrp="1"/>
          </p:cNvSpPr>
          <p:nvPr>
            <p:ph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Полилиния 6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Полилиния 7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Группа 1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Полилиния 11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Полилиния 12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/>
          </a:bodyPr>
          <a:p>
            <a:pPr algn="r">
              <a:lnSpc>
                <a:spcPct val="100000"/>
              </a:lnSpc>
            </a:pPr>
            <a:r>
              <a:rPr b="1" lang="ru-RU" sz="5600" spc="-1" strike="noStrike">
                <a:solidFill>
                  <a:srgbClr val="50e0ea"/>
                </a:solidFill>
                <a:latin typeface="Calibri"/>
              </a:rPr>
              <a:t>Образец заголовка</a:t>
            </a:r>
            <a:endParaRPr b="0" lang="ru-RU" sz="56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B51FDDEE-048C-40B4-8EB8-045A21CCC20E}" type="datetime">
              <a:rPr b="0" lang="ru-RU" sz="1200" spc="-1" strike="noStrike">
                <a:solidFill>
                  <a:srgbClr val="d1eaed"/>
                </a:solidFill>
                <a:latin typeface="Constantia"/>
              </a:rPr>
              <a:t>20.12.22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C4B1D4C4-9847-465D-84DF-AF585F4109F1}" type="slidenum">
              <a:rPr b="0" lang="ru-RU" sz="1200" spc="-1" strike="noStrike">
                <a:solidFill>
                  <a:srgbClr val="d1eaed"/>
                </a:solidFill>
                <a:latin typeface="Constanti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ffffff"/>
                </a:solidFill>
                <a:latin typeface="Constantia"/>
              </a:rPr>
              <a:t>Для правки структуры щёлкните мышью</a:t>
            </a:r>
            <a:endParaRPr b="0" lang="ru-RU" sz="2600" spc="-1" strike="noStrike">
              <a:solidFill>
                <a:srgbClr val="ffffff"/>
              </a:solidFill>
              <a:latin typeface="Constant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100" spc="-1" strike="noStrike">
                <a:solidFill>
                  <a:srgbClr val="ffffff"/>
                </a:solidFill>
                <a:latin typeface="Constantia"/>
              </a:rPr>
              <a:t>Второй уровень структуры</a:t>
            </a:r>
            <a:endParaRPr b="0" lang="ru-RU" sz="2100" spc="-1" strike="noStrike">
              <a:solidFill>
                <a:srgbClr val="ffffff"/>
              </a:solidFill>
              <a:latin typeface="Constant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</a:rPr>
              <a:t>Третий уровень структуры</a:t>
            </a:r>
            <a:endParaRPr b="0" lang="ru-RU" sz="2000" spc="-1" strike="noStrike">
              <a:solidFill>
                <a:srgbClr val="ffffff"/>
              </a:solidFill>
              <a:latin typeface="Constant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Constant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Constant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Constant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Constantia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олилиния 6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Полилиния 7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8" name="Группа 1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49" name="Полилиния 11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Полилиния 12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3DB62739-A190-43F3-8F4C-E2DD73B9AECB}" type="datetime">
              <a:rPr b="0" lang="ru-RU" sz="1200" spc="-1" strike="noStrike">
                <a:solidFill>
                  <a:srgbClr val="035c75"/>
                </a:solidFill>
                <a:latin typeface="Constantia"/>
              </a:rPr>
              <a:t>20.12.22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4D3CE4D8-BE77-4A74-BA2F-D0ED69768B37}" type="slidenum">
              <a:rPr b="0" lang="ru-RU" sz="1200" spc="-1" strike="noStrike">
                <a:solidFill>
                  <a:srgbClr val="035c75"/>
                </a:solidFill>
                <a:latin typeface="Constanti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onstantia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000000"/>
                </a:solidFill>
                <a:latin typeface="Constantia"/>
              </a:rPr>
              <a:t>Для правки структуры щёлкните мышью</a:t>
            </a:r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100" spc="-1" strike="noStrike">
                <a:solidFill>
                  <a:srgbClr val="000000"/>
                </a:solidFill>
                <a:latin typeface="Constantia"/>
              </a:rPr>
              <a:t>Второй уровень структуры</a:t>
            </a:r>
            <a:endParaRPr b="0" lang="ru-RU" sz="2100" spc="-1" strike="noStrike">
              <a:solidFill>
                <a:srgbClr val="000000"/>
              </a:solidFill>
              <a:latin typeface="Constant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олилиния 6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Полилиния 7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94" name="Группа 1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95" name="Полилиния 11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Полилиния 12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</a:pPr>
            <a:r>
              <a:rPr b="0" lang="ru-RU" sz="5000" spc="-1" strike="noStrike">
                <a:solidFill>
                  <a:srgbClr val="04617b"/>
                </a:solidFill>
                <a:latin typeface="Calibri"/>
              </a:rPr>
              <a:t>Образец заголовка</a:t>
            </a:r>
            <a:endParaRPr b="0" lang="ru-RU" sz="5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ru-RU" sz="2600" spc="-1" strike="noStrike">
                <a:solidFill>
                  <a:srgbClr val="000000"/>
                </a:solidFill>
                <a:latin typeface="Constantia"/>
              </a:rPr>
              <a:t>Образец текста</a:t>
            </a:r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ru-RU" sz="2400" spc="-1" strike="noStrike">
                <a:solidFill>
                  <a:srgbClr val="000000"/>
                </a:solidFill>
                <a:latin typeface="Constantia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onstantia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ru-RU" sz="2100" spc="-1" strike="noStrike">
                <a:solidFill>
                  <a:srgbClr val="000000"/>
                </a:solidFill>
                <a:latin typeface="Constantia"/>
              </a:rPr>
              <a:t>Третий уровень</a:t>
            </a:r>
            <a:endParaRPr b="0" lang="ru-RU" sz="2100" spc="-1" strike="noStrike">
              <a:solidFill>
                <a:srgbClr val="000000"/>
              </a:solidFill>
              <a:latin typeface="Constantia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73003118-C3D6-4ED2-ABFA-18D2DA3A7910}" type="datetime">
              <a:rPr b="0" lang="ru-RU" sz="1200" spc="-1" strike="noStrike">
                <a:solidFill>
                  <a:srgbClr val="035c75"/>
                </a:solidFill>
                <a:latin typeface="Constantia"/>
              </a:rPr>
              <a:t>20.12.22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02AD9FF9-CFF2-4C0F-8E55-CCF50035617E}" type="slidenum">
              <a:rPr b="0" lang="ru-RU" sz="1200" spc="-1" strike="noStrike">
                <a:solidFill>
                  <a:srgbClr val="035c75"/>
                </a:solidFill>
                <a:latin typeface="Constanti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Полилиния 6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Полилиния 7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40" name="Группа 1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141" name="Полилиния 11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Полилиния 12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bIns="0" anchor="b">
            <a:normAutofit/>
          </a:bodyPr>
          <a:p>
            <a:pPr>
              <a:lnSpc>
                <a:spcPct val="100000"/>
              </a:lnSpc>
            </a:pPr>
            <a:r>
              <a:rPr b="0" lang="ru-RU" sz="5000" spc="-1" strike="noStrike">
                <a:solidFill>
                  <a:srgbClr val="04617b"/>
                </a:solidFill>
                <a:latin typeface="Calibri"/>
              </a:rPr>
              <a:t>Образец заголовка</a:t>
            </a:r>
            <a:endParaRPr b="0" lang="ru-RU" sz="50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fld id="{869A38F5-0665-40E8-93A7-0722EFBD27F4}" type="datetime">
              <a:rPr b="0" lang="ru-RU" sz="1200" spc="-1" strike="noStrike">
                <a:solidFill>
                  <a:srgbClr val="035c75"/>
                </a:solidFill>
                <a:latin typeface="Constantia"/>
              </a:rPr>
              <a:t>20.12.22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54A50963-541D-41DD-A586-7BB1F86A96A1}" type="slidenum">
              <a:rPr b="0" lang="ru-RU" sz="1200" spc="-1" strike="noStrike">
                <a:solidFill>
                  <a:srgbClr val="035c75"/>
                </a:solidFill>
                <a:latin typeface="Constanti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600" spc="-1" strike="noStrike">
                <a:solidFill>
                  <a:srgbClr val="000000"/>
                </a:solidFill>
                <a:latin typeface="Constantia"/>
              </a:rPr>
              <a:t>Для правки структуры щёлкните мышью</a:t>
            </a:r>
            <a:endParaRPr b="0" lang="ru-RU" sz="2600" spc="-1" strike="noStrike">
              <a:solidFill>
                <a:srgbClr val="000000"/>
              </a:solidFill>
              <a:latin typeface="Constant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100" spc="-1" strike="noStrike">
                <a:solidFill>
                  <a:srgbClr val="000000"/>
                </a:solidFill>
                <a:latin typeface="Constantia"/>
              </a:rPr>
              <a:t>Второй уровень структуры</a:t>
            </a:r>
            <a:endParaRPr b="0" lang="ru-RU" sz="2100" spc="-1" strike="noStrike">
              <a:solidFill>
                <a:srgbClr val="000000"/>
              </a:solidFill>
              <a:latin typeface="Constant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4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image" Target="../media/image13.jpeg"/><Relationship Id="rId4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image" Target="../media/image16.jpeg"/><Relationship Id="rId4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jpeg"/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5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slideLayout" Target="../slideLayouts/slideLayout4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image" Target="../media/image23.jpeg"/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5" Type="http://schemas.openxmlformats.org/officeDocument/2006/relationships/image" Target="../media/image26.jpeg"/><Relationship Id="rId6" Type="http://schemas.openxmlformats.org/officeDocument/2006/relationships/image" Target="../media/image27.jpeg"/><Relationship Id="rId7" Type="http://schemas.openxmlformats.org/officeDocument/2006/relationships/image" Target="../media/image28.jpeg"/><Relationship Id="rId8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9.jpeg"/><Relationship Id="rId2" Type="http://schemas.openxmlformats.org/officeDocument/2006/relationships/slideLayout" Target="../slideLayouts/slideLayout4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jpe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1000080" y="642960"/>
            <a:ext cx="7196040" cy="5036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 fontScale="55000"/>
          </a:bodyPr>
          <a:p>
            <a:pPr algn="ctr">
              <a:lnSpc>
                <a:spcPct val="100000"/>
              </a:lnSpc>
            </a:pPr>
            <a:br/>
            <a:r>
              <a:rPr b="1" lang="ru-RU" sz="3000" spc="-1" strike="noStrike">
                <a:solidFill>
                  <a:srgbClr val="50e0ea"/>
                </a:solidFill>
                <a:latin typeface="Calibri"/>
              </a:rPr>
              <a:t>Декадник специалистов сопровождения</a:t>
            </a:r>
            <a:endParaRPr b="0" lang="ru-RU" sz="3000" spc="-1" strike="noStrike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85" name="TextBox 5"/>
          <p:cNvSpPr/>
          <p:nvPr/>
        </p:nvSpPr>
        <p:spPr>
          <a:xfrm>
            <a:off x="714240" y="1571760"/>
            <a:ext cx="7704360" cy="173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ffffff"/>
                </a:solidFill>
                <a:latin typeface="Times New Roman"/>
              </a:rPr>
              <a:t>Родительская гостиная </a:t>
            </a:r>
            <a:endParaRPr b="0" lang="ru-RU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ffffff"/>
                </a:solidFill>
                <a:latin typeface="Times New Roman"/>
              </a:rPr>
              <a:t>«Радуга детства»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86" name="TextBox 7"/>
          <p:cNvSpPr/>
          <p:nvPr/>
        </p:nvSpPr>
        <p:spPr>
          <a:xfrm>
            <a:off x="1357200" y="4857840"/>
            <a:ext cx="7632360" cy="9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imes New Roman"/>
              </a:rPr>
              <a:t>МБДОУ № 33: Учитель-логопед Попова Т.А.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imes New Roman"/>
              </a:rPr>
              <a:t>                          </a:t>
            </a:r>
            <a:r>
              <a:rPr b="0" lang="ru-RU" sz="2800" spc="-1" strike="noStrike">
                <a:solidFill>
                  <a:srgbClr val="ffffff"/>
                </a:solidFill>
                <a:latin typeface="Times New Roman"/>
              </a:rPr>
              <a:t>Педагог -психолог Роляк Е.Г.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bIns="0" anchor="b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Нейропсихологическая коррекция</a:t>
            </a:r>
            <a:endParaRPr b="0" lang="ru-RU" sz="44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0" name="Rectangle 1"/>
          <p:cNvSpPr/>
          <p:nvPr/>
        </p:nvSpPr>
        <p:spPr>
          <a:xfrm>
            <a:off x="285840" y="2651400"/>
            <a:ext cx="8496720" cy="17985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комплекс специальных методик, направленных на переструктурирование нарушенных функций мозга и создание компенсирующих средств для того, чтобы ребёнок мог в дальнейшем самостоятельно обучаться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67640" y="1052640"/>
            <a:ext cx="830556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bIns="0" anchor="b">
            <a:normAutofit fontScale="13000"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r>
              <a:rPr b="1" lang="ru-RU" sz="4900" spc="-1" strike="noStrike">
                <a:solidFill>
                  <a:srgbClr val="000000"/>
                </a:solidFill>
                <a:latin typeface="Times New Roman"/>
              </a:rPr>
              <a:t>Противопоказания:</a:t>
            </a:r>
            <a:br/>
            <a:endParaRPr b="0" lang="ru-RU" sz="49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2" name="Rectangle 1"/>
          <p:cNvSpPr/>
          <p:nvPr/>
        </p:nvSpPr>
        <p:spPr>
          <a:xfrm>
            <a:off x="1423080" y="2282040"/>
            <a:ext cx="6130440" cy="11894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 indent="53964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  <a:ea typeface="Calibri"/>
              </a:rPr>
              <a:t>Эпилепсия</a:t>
            </a:r>
            <a:endParaRPr b="0" lang="ru-RU" sz="3600" spc="-1" strike="noStrike">
              <a:latin typeface="Arial"/>
            </a:endParaRPr>
          </a:p>
          <a:p>
            <a:pPr indent="53964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  <a:ea typeface="Calibri"/>
              </a:rPr>
              <a:t>Психические расстройства</a:t>
            </a: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0" y="1700640"/>
            <a:ext cx="880956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Условия выполнения кинезиологических упражнений:</a:t>
            </a:r>
            <a:br/>
            <a:endParaRPr b="0" lang="ru-RU" sz="44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4" name="TextBox 2"/>
          <p:cNvSpPr/>
          <p:nvPr/>
        </p:nvSpPr>
        <p:spPr>
          <a:xfrm>
            <a:off x="755640" y="2925000"/>
            <a:ext cx="8208720" cy="264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Точное выполнение движений и приёмов</a:t>
            </a:r>
            <a:endParaRPr b="0" lang="ru-R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Использование левой и правой рук поочерёдно, либо одновременно</a:t>
            </a:r>
            <a:endParaRPr b="0" lang="ru-R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Спокойная, доброжелательная обстановка</a:t>
            </a:r>
            <a:endParaRPr b="0" lang="ru-R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Соблюдение продолжительности выполнения упражнений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395640" y="404640"/>
            <a:ext cx="830556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bIns="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«Ладушки»</a:t>
            </a:r>
            <a:endParaRPr b="0" lang="ru-RU" sz="4400" spc="-1" strike="noStrike">
              <a:solidFill>
                <a:srgbClr val="000000"/>
              </a:solidFill>
              <a:latin typeface="Constantia"/>
            </a:endParaRPr>
          </a:p>
        </p:txBody>
      </p:sp>
      <p:pic>
        <p:nvPicPr>
          <p:cNvPr id="216" name="Рисунок 2" descr="https://i.mycdn.me/i?r=AzEPZsRbOZEKgBhR0XGMT1RkXwhO8TZUIfMfY_yGs6hLY6aKTM5SRkZCeTgDn6uOyic"/>
          <p:cNvPicPr/>
          <p:nvPr/>
        </p:nvPicPr>
        <p:blipFill>
          <a:blip r:embed="rId1"/>
          <a:stretch/>
        </p:blipFill>
        <p:spPr>
          <a:xfrm>
            <a:off x="2915640" y="1989000"/>
            <a:ext cx="3816000" cy="39600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Рисунок 1" descr="C:\Users\Пользователь\Desktop\Декадник\IMG_20221212_151046.jpg"/>
          <p:cNvPicPr/>
          <p:nvPr/>
        </p:nvPicPr>
        <p:blipFill>
          <a:blip r:embed="rId1"/>
          <a:stretch/>
        </p:blipFill>
        <p:spPr>
          <a:xfrm rot="16200000">
            <a:off x="3071520" y="1500840"/>
            <a:ext cx="3291480" cy="557676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sp>
        <p:nvSpPr>
          <p:cNvPr id="218" name="TextBox 2"/>
          <p:cNvSpPr/>
          <p:nvPr/>
        </p:nvSpPr>
        <p:spPr>
          <a:xfrm>
            <a:off x="971640" y="1196640"/>
            <a:ext cx="7344360" cy="76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«Попробуй повтори»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Рисунок 1" descr="C:\Users\Пользователь\Desktop\Декадник\IMG_20221212_150505.jpg"/>
          <p:cNvPicPr/>
          <p:nvPr/>
        </p:nvPicPr>
        <p:blipFill>
          <a:blip r:embed="rId1"/>
          <a:stretch/>
        </p:blipFill>
        <p:spPr>
          <a:xfrm>
            <a:off x="395640" y="2781000"/>
            <a:ext cx="2448000" cy="309672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20" name="Рисунок 2" descr="C:\Users\Пользователь\Desktop\Декадник\IMG_20221212_150513.jpg"/>
          <p:cNvPicPr/>
          <p:nvPr/>
        </p:nvPicPr>
        <p:blipFill>
          <a:blip r:embed="rId2"/>
          <a:stretch/>
        </p:blipFill>
        <p:spPr>
          <a:xfrm>
            <a:off x="3420000" y="2781000"/>
            <a:ext cx="2232000" cy="309600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21" name="Рисунок 3" descr="C:\Users\Пользователь\Desktop\Декадник\IMG_20221212_150526.jpg"/>
          <p:cNvPicPr/>
          <p:nvPr/>
        </p:nvPicPr>
        <p:blipFill>
          <a:blip r:embed="rId3"/>
          <a:stretch/>
        </p:blipFill>
        <p:spPr>
          <a:xfrm>
            <a:off x="6084000" y="2781000"/>
            <a:ext cx="2448000" cy="309852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sp>
        <p:nvSpPr>
          <p:cNvPr id="222" name="TextBox 4"/>
          <p:cNvSpPr/>
          <p:nvPr/>
        </p:nvSpPr>
        <p:spPr>
          <a:xfrm>
            <a:off x="827640" y="1052640"/>
            <a:ext cx="7632360" cy="76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«Выложи по образцу»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Рисунок 1" descr="C:\Users\Пользователь\Desktop\Декадник\IMG_20221212_151121.jpg"/>
          <p:cNvPicPr/>
          <p:nvPr/>
        </p:nvPicPr>
        <p:blipFill>
          <a:blip r:embed="rId1"/>
          <a:stretch/>
        </p:blipFill>
        <p:spPr>
          <a:xfrm rot="16200000">
            <a:off x="-156600" y="3189600"/>
            <a:ext cx="3840840" cy="244800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24" name="Рисунок 2" descr="C:\Users\Пользователь\Desktop\Декадник\IMG_20221212_151304.jpg"/>
          <p:cNvPicPr/>
          <p:nvPr/>
        </p:nvPicPr>
        <p:blipFill>
          <a:blip r:embed="rId2"/>
          <a:stretch/>
        </p:blipFill>
        <p:spPr>
          <a:xfrm>
            <a:off x="3276000" y="2493000"/>
            <a:ext cx="2592000" cy="375156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25" name="Рисунок 3" descr="C:\Users\Пользователь\Desktop\Декадник\IMG_20221212_151246.jpg"/>
          <p:cNvPicPr/>
          <p:nvPr/>
        </p:nvPicPr>
        <p:blipFill>
          <a:blip r:embed="rId3"/>
          <a:stretch/>
        </p:blipFill>
        <p:spPr>
          <a:xfrm>
            <a:off x="6084000" y="2493000"/>
            <a:ext cx="2669400" cy="379620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sp>
        <p:nvSpPr>
          <p:cNvPr id="226" name="TextBox 4"/>
          <p:cNvSpPr/>
          <p:nvPr/>
        </p:nvSpPr>
        <p:spPr>
          <a:xfrm>
            <a:off x="899640" y="980640"/>
            <a:ext cx="7200360" cy="76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«Весёлые ступеньки»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Рисунок 2" descr="C:\Users\Пользователь\Desktop\Декадник\IMG_20221212_150407.jpg"/>
          <p:cNvPicPr/>
          <p:nvPr/>
        </p:nvPicPr>
        <p:blipFill>
          <a:blip r:embed="rId1"/>
          <a:stretch/>
        </p:blipFill>
        <p:spPr>
          <a:xfrm rot="16200000">
            <a:off x="1162800" y="3742200"/>
            <a:ext cx="2300040" cy="325836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28" name="Рисунок 3" descr="C:\Users\Пользователь\Desktop\Декадник\IMG_20221212_150422.jpg"/>
          <p:cNvPicPr/>
          <p:nvPr/>
        </p:nvPicPr>
        <p:blipFill>
          <a:blip r:embed="rId2"/>
          <a:stretch/>
        </p:blipFill>
        <p:spPr>
          <a:xfrm rot="16200000">
            <a:off x="5292000" y="3717360"/>
            <a:ext cx="2304000" cy="331200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29" name="Рисунок 4" descr="C:\Users\Пользователь\Desktop\Декадник\IMG_20221212_150428.jpg"/>
          <p:cNvPicPr/>
          <p:nvPr/>
        </p:nvPicPr>
        <p:blipFill>
          <a:blip r:embed="rId3"/>
          <a:stretch/>
        </p:blipFill>
        <p:spPr>
          <a:xfrm rot="16200000">
            <a:off x="1271160" y="1257120"/>
            <a:ext cx="2064600" cy="324000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30" name="Рисунок 5" descr="C:\Users\Пользователь\Desktop\Декадник\IMG_20221212_150435.jpg"/>
          <p:cNvPicPr/>
          <p:nvPr/>
        </p:nvPicPr>
        <p:blipFill>
          <a:blip r:embed="rId4"/>
          <a:stretch/>
        </p:blipFill>
        <p:spPr>
          <a:xfrm rot="16200000">
            <a:off x="5409000" y="1224000"/>
            <a:ext cx="2069640" cy="331200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sp>
        <p:nvSpPr>
          <p:cNvPr id="231" name="Заголовок 1"/>
          <p:cNvSpPr/>
          <p:nvPr/>
        </p:nvSpPr>
        <p:spPr>
          <a:xfrm>
            <a:off x="395640" y="548640"/>
            <a:ext cx="830556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13000"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br/>
            <a:br/>
            <a:br/>
            <a:br/>
            <a:br/>
            <a:br/>
            <a:br/>
            <a:br/>
            <a:br/>
            <a:endParaRPr b="0" lang="ru-RU" sz="1800" spc="-1" strike="noStrike">
              <a:latin typeface="Arial"/>
            </a:endParaRPr>
          </a:p>
        </p:txBody>
      </p:sp>
      <p:sp>
        <p:nvSpPr>
          <p:cNvPr id="232" name="TextBox 9"/>
          <p:cNvSpPr/>
          <p:nvPr/>
        </p:nvSpPr>
        <p:spPr>
          <a:xfrm>
            <a:off x="827640" y="620640"/>
            <a:ext cx="7704360" cy="76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«Найди пару»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323640" y="404640"/>
            <a:ext cx="830556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bIns="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«НейроЛадошки»</a:t>
            </a:r>
            <a:endParaRPr b="0" lang="ru-RU" sz="4400" spc="-1" strike="noStrike">
              <a:solidFill>
                <a:srgbClr val="000000"/>
              </a:solidFill>
              <a:latin typeface="Constantia"/>
            </a:endParaRPr>
          </a:p>
        </p:txBody>
      </p:sp>
      <p:pic>
        <p:nvPicPr>
          <p:cNvPr id="234" name="Рисунок 2" descr="C:\Users\Пользователь\AppData\Local\Microsoft\Windows\INetCache\IE\2ZUXE8LZ\IMG_20221213_120110[1].jpg"/>
          <p:cNvPicPr/>
          <p:nvPr/>
        </p:nvPicPr>
        <p:blipFill>
          <a:blip r:embed="rId1"/>
          <a:stretch/>
        </p:blipFill>
        <p:spPr>
          <a:xfrm>
            <a:off x="2267640" y="2133000"/>
            <a:ext cx="4505040" cy="430488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Рисунок 5" descr=""/>
          <p:cNvPicPr/>
          <p:nvPr/>
        </p:nvPicPr>
        <p:blipFill>
          <a:blip r:embed="rId1"/>
          <a:stretch/>
        </p:blipFill>
        <p:spPr>
          <a:xfrm>
            <a:off x="214200" y="3643200"/>
            <a:ext cx="2928600" cy="299988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36" name="Рисунок 9" descr=""/>
          <p:cNvPicPr/>
          <p:nvPr/>
        </p:nvPicPr>
        <p:blipFill>
          <a:blip r:embed="rId2"/>
          <a:stretch/>
        </p:blipFill>
        <p:spPr>
          <a:xfrm>
            <a:off x="214200" y="500040"/>
            <a:ext cx="2571480" cy="271440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37" name="Рисунок 10" descr=""/>
          <p:cNvPicPr/>
          <p:nvPr/>
        </p:nvPicPr>
        <p:blipFill>
          <a:blip r:embed="rId3"/>
          <a:stretch/>
        </p:blipFill>
        <p:spPr>
          <a:xfrm rot="16200000">
            <a:off x="6088680" y="3055680"/>
            <a:ext cx="2649960" cy="282564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38" name="Рисунок 11" descr=""/>
          <p:cNvPicPr/>
          <p:nvPr/>
        </p:nvPicPr>
        <p:blipFill>
          <a:blip r:embed="rId4"/>
          <a:stretch/>
        </p:blipFill>
        <p:spPr>
          <a:xfrm rot="10800000">
            <a:off x="3286440" y="285480"/>
            <a:ext cx="2499840" cy="257148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39" name="Рисунок 12" descr=""/>
          <p:cNvPicPr/>
          <p:nvPr/>
        </p:nvPicPr>
        <p:blipFill>
          <a:blip r:embed="rId5"/>
          <a:stretch/>
        </p:blipFill>
        <p:spPr>
          <a:xfrm rot="10800000">
            <a:off x="6001200" y="642960"/>
            <a:ext cx="2890800" cy="214272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40" name="Рисунок 14" descr=""/>
          <p:cNvPicPr/>
          <p:nvPr/>
        </p:nvPicPr>
        <p:blipFill>
          <a:blip r:embed="rId6"/>
          <a:stretch/>
        </p:blipFill>
        <p:spPr>
          <a:xfrm>
            <a:off x="3857760" y="3857760"/>
            <a:ext cx="2571480" cy="278316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41" name="Рисунок 15" descr=""/>
          <p:cNvPicPr/>
          <p:nvPr/>
        </p:nvPicPr>
        <p:blipFill>
          <a:blip r:embed="rId7"/>
          <a:stretch/>
        </p:blipFill>
        <p:spPr>
          <a:xfrm rot="5400000">
            <a:off x="2182680" y="2246400"/>
            <a:ext cx="2415960" cy="249480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Заголовок 1"/>
          <p:cNvSpPr/>
          <p:nvPr/>
        </p:nvSpPr>
        <p:spPr>
          <a:xfrm>
            <a:off x="285840" y="428760"/>
            <a:ext cx="822924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4400" spc="-1" strike="noStrike">
                <a:latin typeface="Times New Roman"/>
              </a:rPr>
              <a:t>Категории детей с ОВЗ</a:t>
            </a:r>
            <a:endParaRPr b="0" lang="ru-RU" sz="4400" spc="-1" strike="noStrike"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9968102"/>
              </p:ext>
            </p:extLst>
          </p:nvPr>
        </p:nvGraphicFramePr>
        <p:xfrm>
          <a:off x="1071360" y="1285920"/>
          <a:ext cx="7179120" cy="52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Picture 2" descr="https://sun9-80.userapi.com/impg/QATDh7L51OhkAiflixpj8WwLcntlzHjXKFYoIg/C-aEZUDzD6k.jpg?size=960x720&amp;quality=95&amp;sign=1d1bce1383a454938f951a12598ca529&amp;type=album"/>
          <p:cNvPicPr/>
          <p:nvPr/>
        </p:nvPicPr>
        <p:blipFill>
          <a:blip r:embed="rId1"/>
          <a:stretch/>
        </p:blipFill>
        <p:spPr>
          <a:xfrm>
            <a:off x="0" y="0"/>
            <a:ext cx="9143640" cy="666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500040" y="321480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rmAutofit fontScale="72000"/>
          </a:bodyPr>
          <a:p>
            <a:pPr algn="ctr">
              <a:lnSpc>
                <a:spcPct val="100000"/>
              </a:lnSpc>
            </a:pPr>
            <a:r>
              <a:rPr b="0" lang="ru-RU" sz="5000" spc="-1" strike="noStrike">
                <a:solidFill>
                  <a:srgbClr val="04617b"/>
                </a:solidFill>
                <a:latin typeface="Constantia"/>
              </a:rPr>
              <a:t>СПАСИБО ЗА ВНИМАНИЕ!</a:t>
            </a:r>
            <a:br/>
            <a:endParaRPr b="0" lang="ru-RU" sz="5000" spc="-1" strike="noStrike">
              <a:solidFill>
                <a:srgbClr val="000000"/>
              </a:solidFill>
              <a:latin typeface="Constant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2"/>
          <p:cNvSpPr/>
          <p:nvPr/>
        </p:nvSpPr>
        <p:spPr>
          <a:xfrm>
            <a:off x="1547640" y="836640"/>
            <a:ext cx="6984360" cy="760680"/>
          </a:xfrm>
          <a:prstGeom prst="rect">
            <a:avLst/>
          </a:prstGeom>
          <a:noFill/>
          <a:ln w="0">
            <a:noFill/>
          </a:ln>
        </p:spPr>
        <p:style>
          <a:lnRef idx="2"/>
          <a:fillRef idx="0"/>
          <a:effectRef idx="0"/>
          <a:fontRef idx="minor"/>
        </p:style>
        <p:txBody>
          <a:bodyPr numCol="1" spcCol="1440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Дефициты развития: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89" name="Прямоугольник 4"/>
          <p:cNvSpPr/>
          <p:nvPr/>
        </p:nvSpPr>
        <p:spPr>
          <a:xfrm>
            <a:off x="323640" y="1772640"/>
            <a:ext cx="8280720" cy="435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onstantia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Снижение общей работоспособности, повышенная утомляемость, рассеянность;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Нарушение мыслительной деятельности;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Недостатки в речевом развитии;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Снижение функции внимания и памяти;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Несформированность  пространственных представлений;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Недостаточность  саморегуляции и контроля в процессе образовательной деятельности;</a:t>
            </a:r>
            <a:endParaRPr b="0" lang="ru-RU" sz="2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Несовершенство мелкой и общей моторики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0" y="7048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Times New Roman"/>
              </a:rPr>
              <a:t>               </a:t>
            </a: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Актуальность</a:t>
            </a:r>
            <a:endParaRPr b="0" lang="ru-RU" sz="44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91" name="Прямоугольник 6"/>
          <p:cNvSpPr/>
          <p:nvPr/>
        </p:nvSpPr>
        <p:spPr>
          <a:xfrm>
            <a:off x="467640" y="2277000"/>
            <a:ext cx="8424720" cy="460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</a:rPr>
              <a:t>Взаимодействие специалистов детского сада с семьёй будет способствовать эффективной коррекционной работе по преодолению нарушений в развитии ребёнка</a:t>
            </a:r>
            <a:endParaRPr b="0" lang="ru-RU" sz="36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3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18800" cy="156996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Цель:</a:t>
            </a:r>
            <a:endParaRPr b="0" lang="ru-RU" sz="44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93" name="Прямоугольник 5"/>
          <p:cNvSpPr/>
          <p:nvPr/>
        </p:nvSpPr>
        <p:spPr>
          <a:xfrm>
            <a:off x="827640" y="2637000"/>
            <a:ext cx="184320" cy="47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Rectangle 1"/>
          <p:cNvSpPr/>
          <p:nvPr/>
        </p:nvSpPr>
        <p:spPr>
          <a:xfrm>
            <a:off x="827640" y="3467520"/>
            <a:ext cx="184320" cy="476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Rectangle 2"/>
          <p:cNvSpPr/>
          <p:nvPr/>
        </p:nvSpPr>
        <p:spPr>
          <a:xfrm>
            <a:off x="827640" y="2205000"/>
            <a:ext cx="7565400" cy="476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Rectangle 3"/>
          <p:cNvSpPr/>
          <p:nvPr/>
        </p:nvSpPr>
        <p:spPr>
          <a:xfrm>
            <a:off x="428760" y="2300760"/>
            <a:ext cx="8352720" cy="30168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111111"/>
                </a:solidFill>
                <a:latin typeface="Constantia"/>
                <a:ea typeface="Times New Roman"/>
              </a:rPr>
              <a:t>	</a:t>
            </a:r>
            <a:r>
              <a:rPr b="0" lang="ru-RU" sz="32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Педагогическая помощь родителям воспитанников в осознании своей роли, значения и возможностей в воспитании успешного ребёнка, оптимизация отношений партнерства и сотрудничества между родителями и ребёнком в семье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332640"/>
            <a:ext cx="8686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Задачи:</a:t>
            </a:r>
            <a:endParaRPr b="0" lang="ru-RU" sz="44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98" name="Прямоугольник 5"/>
          <p:cNvSpPr/>
          <p:nvPr/>
        </p:nvSpPr>
        <p:spPr>
          <a:xfrm>
            <a:off x="827640" y="1556640"/>
            <a:ext cx="7560360" cy="484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1. Устанавливать контакт с родителями для близкого знакомства с особенностями семейного воспитания.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2. Просвещать родителей в области возрастных норм развития детей дошкольного возраста.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3.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Внедрять новые формы работы с семьёй.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4.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Помогать родителям устранять недопонимание эмоциональных потребностей сферы ребёнка, через совместную игровую, творческую, познавательную деятельность.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5.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Организовать сотрудничество специалистов сопровождения детского сада с родителями воспитанников в решении задач освоения образовательной программы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Направления работы:</a:t>
            </a:r>
            <a:endParaRPr b="0" lang="ru-RU" sz="44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0" name="Rectangle 2"/>
          <p:cNvSpPr/>
          <p:nvPr/>
        </p:nvSpPr>
        <p:spPr>
          <a:xfrm>
            <a:off x="1143000" y="2579760"/>
            <a:ext cx="7272360" cy="1738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 algn="just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</a:rPr>
              <a:t>1. Профилактическое</a:t>
            </a:r>
            <a:endParaRPr b="0" lang="ru-RU" sz="3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</a:rPr>
              <a:t>2. Консультативное</a:t>
            </a:r>
            <a:endParaRPr b="0" lang="ru-RU" sz="3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</a:rPr>
              <a:t>3. Просветительское</a:t>
            </a: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539640" y="1124640"/>
            <a:ext cx="830556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Формы работы с родителями:</a:t>
            </a:r>
            <a:br/>
            <a:endParaRPr b="0" lang="ru-RU" sz="4400" spc="-1" strike="noStrike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2" name="Rectangle 1"/>
          <p:cNvSpPr/>
          <p:nvPr/>
        </p:nvSpPr>
        <p:spPr>
          <a:xfrm>
            <a:off x="120600" y="2514960"/>
            <a:ext cx="9023040" cy="3078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1. Родительские собрания</a:t>
            </a:r>
            <a:r>
              <a:rPr b="1" lang="ru-RU" sz="28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,</a:t>
            </a:r>
            <a:r>
              <a:rPr b="0" lang="ru-RU" sz="28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 индивидуальные и консультации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групповые 2. Тренинги, круглые столы, семинары - практикумы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3. Опросы, анкетирование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4. Наглядно – информационные формы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28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5. Конкурсы, проектная деятельность, квесты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56448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</a:rPr>
              <a:t>Конкурс «В мире сказок»</a:t>
            </a:r>
            <a:endParaRPr b="0" lang="ru-RU" sz="4400" spc="-1" strike="noStrike">
              <a:solidFill>
                <a:srgbClr val="000000"/>
              </a:solidFill>
              <a:latin typeface="Constantia"/>
            </a:endParaRPr>
          </a:p>
        </p:txBody>
      </p:sp>
      <p:pic>
        <p:nvPicPr>
          <p:cNvPr id="204" name="Picture 4" descr=""/>
          <p:cNvPicPr/>
          <p:nvPr/>
        </p:nvPicPr>
        <p:blipFill>
          <a:blip r:embed="rId1"/>
          <a:stretch/>
        </p:blipFill>
        <p:spPr>
          <a:xfrm>
            <a:off x="467640" y="1412640"/>
            <a:ext cx="3719160" cy="267624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05" name="Picture 4" descr=""/>
          <p:cNvPicPr/>
          <p:nvPr/>
        </p:nvPicPr>
        <p:blipFill>
          <a:blip r:embed="rId2"/>
          <a:stretch/>
        </p:blipFill>
        <p:spPr>
          <a:xfrm rot="16200000">
            <a:off x="5242320" y="958320"/>
            <a:ext cx="2726640" cy="363564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06" name="Picture 3" descr=""/>
          <p:cNvPicPr/>
          <p:nvPr/>
        </p:nvPicPr>
        <p:blipFill>
          <a:blip r:embed="rId3"/>
          <a:stretch/>
        </p:blipFill>
        <p:spPr>
          <a:xfrm>
            <a:off x="683640" y="4365000"/>
            <a:ext cx="1326240" cy="201096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07" name="Picture 5" descr=""/>
          <p:cNvPicPr/>
          <p:nvPr/>
        </p:nvPicPr>
        <p:blipFill>
          <a:blip r:embed="rId4"/>
          <a:stretch/>
        </p:blipFill>
        <p:spPr>
          <a:xfrm>
            <a:off x="2483640" y="4293000"/>
            <a:ext cx="2868480" cy="194400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  <p:pic>
        <p:nvPicPr>
          <p:cNvPr id="208" name="Picture 6" descr=""/>
          <p:cNvPicPr/>
          <p:nvPr/>
        </p:nvPicPr>
        <p:blipFill>
          <a:blip r:embed="rId5"/>
          <a:stretch/>
        </p:blipFill>
        <p:spPr>
          <a:xfrm>
            <a:off x="6012000" y="4293000"/>
            <a:ext cx="1493280" cy="1986120"/>
          </a:xfrm>
          <a:prstGeom prst="rect">
            <a:avLst/>
          </a:prstGeom>
          <a:ln w="0">
            <a:noFill/>
          </a:ln>
          <a:effectLst>
            <a:outerShdw algn="tl" blurRad="190440" rotWithShape="0">
              <a:srgbClr val="000000">
                <a:alpha val="70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1008</TotalTime>
  <Application>LibreOffice/7.2.1.2$Windows_X86_64 LibreOffice_project/87b77fad49947c1441b67c559c339af8f3517e22</Application>
  <AppVersion>15.0000</AppVersion>
  <Words>321</Words>
  <Paragraphs>62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2017-04-19T06:46:25Z</dcterms:created>
  <dc:creator>admins</dc:creator>
  <dc:description/>
  <dc:language>ru-RU</dc:language>
  <cp:lastModifiedBy/>
  <dcterms:modified xsi:type="dcterms:W3CDTF">2022-12-20T11:24:51Z</dcterms:modified>
  <cp:revision>132</cp:revision>
  <dc:subject/>
  <dc:title>Анализ результатов диагностики психологической готовности детей к обучению в школе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21</vt:i4>
  </property>
</Properties>
</file>