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png" ContentType="image/pn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7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51131F4-A2B9-4728-9E41-B7C74E04A93D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20A9AB4-B1FE-4A4A-A7C8-E543EFEEF05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pic>
        <p:nvPicPr>
          <p:cNvPr id="5" name="Рисунок 7" descr="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7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fld id="{5B8F9C5B-06E2-449A-9646-0F29DA98B21F}" type="datetime">
              <a:rPr b="0" lang="en-US" sz="1200" spc="-1" strike="noStrike">
                <a:solidFill>
                  <a:srgbClr val="b2b2b2"/>
                </a:solidFill>
                <a:latin typeface="Calibri"/>
              </a:rPr>
              <a:t>12/20/22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18EAFA4E-7A9B-4174-88DD-85F8D7AC265C}" type="slidenum">
              <a:rPr b="0" lang="ru-RU" sz="1200" spc="-1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Рисунок 7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04E658F-9C3A-4439-A439-4C93DE4F1579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F91F38A-8FCC-4F98-8E3E-1E984F9B956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3775320" y="1436400"/>
            <a:ext cx="8072640" cy="2887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ru-RU" sz="3600" spc="-1" strike="noStrike">
                <a:solidFill>
                  <a:srgbClr val="203864"/>
                </a:solidFill>
                <a:latin typeface="Arial"/>
              </a:rPr>
              <a:t>Повышение эффективности коррекционной работы </a:t>
            </a:r>
            <a:br/>
            <a:r>
              <a:rPr b="1" lang="ru-RU" sz="3600" spc="-1" strike="noStrike">
                <a:solidFill>
                  <a:srgbClr val="203864"/>
                </a:solidFill>
                <a:latin typeface="Arial"/>
              </a:rPr>
              <a:t>с помощью </a:t>
            </a:r>
            <a:br/>
            <a:r>
              <a:rPr b="1" lang="ru-RU" sz="3600" spc="-1" strike="noStrike">
                <a:solidFill>
                  <a:srgbClr val="203864"/>
                </a:solidFill>
                <a:latin typeface="Arial"/>
              </a:rPr>
              <a:t>монтессори-материала</a:t>
            </a:r>
            <a:br/>
            <a:r>
              <a:rPr b="1" lang="ru-RU" sz="3600" spc="-1" strike="noStrike">
                <a:solidFill>
                  <a:srgbClr val="203864"/>
                </a:solidFill>
                <a:latin typeface="Arial"/>
              </a:rPr>
              <a:t>Проект «Я все смогу»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917320" y="5016240"/>
            <a:ext cx="5930280" cy="1096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12600" algn="r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ru-RU" sz="2000" spc="-35" strike="noStrike">
                <a:solidFill>
                  <a:srgbClr val="2f5597"/>
                </a:solidFill>
                <a:latin typeface="Palatino Linotype"/>
              </a:rPr>
              <a:t>Учитель-логопед:  Юдина Е.М.</a:t>
            </a:r>
            <a:endParaRPr b="0" lang="ru-RU" sz="20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ru-RU" sz="2000" spc="-35" strike="noStrike">
                <a:solidFill>
                  <a:srgbClr val="2f5597"/>
                </a:solidFill>
                <a:latin typeface="Palatino Linotype"/>
              </a:rPr>
              <a:t>Учитель-дефектолог: Латыпова Д.В.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129" name="Подзаголовок 2"/>
          <p:cNvSpPr/>
          <p:nvPr/>
        </p:nvSpPr>
        <p:spPr>
          <a:xfrm>
            <a:off x="3627000" y="507240"/>
            <a:ext cx="7201800" cy="66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12600" algn="ctr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ru-RU" sz="2000" spc="-35" strike="noStrike">
                <a:solidFill>
                  <a:srgbClr val="2f5597"/>
                </a:solidFill>
                <a:latin typeface="Arial"/>
              </a:rPr>
              <a:t>МАДОУ «Детский сад №273»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2142360" y="365040"/>
            <a:ext cx="9210960" cy="1006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3600" spc="-1" strike="noStrike">
                <a:solidFill>
                  <a:srgbClr val="2f5597"/>
                </a:solidFill>
                <a:latin typeface="Arial"/>
              </a:rPr>
              <a:t>Практическая жизнь 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1658880" y="1175760"/>
            <a:ext cx="10058040" cy="2612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2f5597"/>
                </a:solidFill>
                <a:latin typeface="Arial"/>
              </a:rPr>
              <a:t>Зона  пособий и упражнений, используемых в  повседневной жизни. Эти материалы  учат детей с ОВЗ  следить за собой и за своими вещами, т.е. то, что нужно в повседневной жизни (мыть руки, стирать салфетки, чистить ботинки, завязывать шнурки, застегивать молнию, гладить, накрывать на стол, мыть посуду, подметать пол и прочее).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8" name="Picture 5" descr="H:\конкурсы\декадник 22\фото\IMG20221122114201.jpg"/>
          <p:cNvPicPr/>
          <p:nvPr/>
        </p:nvPicPr>
        <p:blipFill>
          <a:blip r:embed="rId1"/>
          <a:stretch/>
        </p:blipFill>
        <p:spPr>
          <a:xfrm>
            <a:off x="7145280" y="3553560"/>
            <a:ext cx="4097880" cy="3071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0" name="Picture 2" descr="H:\конкурсы\декадник 22\фото\IMG20221122115341_BURST000_COVER.jpg"/>
          <p:cNvPicPr/>
          <p:nvPr/>
        </p:nvPicPr>
        <p:blipFill>
          <a:blip r:embed="rId1"/>
          <a:stretch/>
        </p:blipFill>
        <p:spPr>
          <a:xfrm>
            <a:off x="4572000" y="647640"/>
            <a:ext cx="3537720" cy="4720680"/>
          </a:xfrm>
          <a:prstGeom prst="rect">
            <a:avLst/>
          </a:prstGeom>
          <a:ln w="0">
            <a:noFill/>
          </a:ln>
        </p:spPr>
      </p:pic>
      <p:pic>
        <p:nvPicPr>
          <p:cNvPr id="161" name="Picture 3" descr="H:\конкурсы\декадник 22\фото\IMG20221122114736.jpg"/>
          <p:cNvPicPr/>
          <p:nvPr/>
        </p:nvPicPr>
        <p:blipFill>
          <a:blip r:embed="rId2"/>
          <a:stretch/>
        </p:blipFill>
        <p:spPr>
          <a:xfrm>
            <a:off x="8224560" y="744480"/>
            <a:ext cx="3549240" cy="4735800"/>
          </a:xfrm>
          <a:prstGeom prst="rect">
            <a:avLst/>
          </a:prstGeom>
          <a:ln w="0">
            <a:noFill/>
          </a:ln>
        </p:spPr>
      </p:pic>
      <p:pic>
        <p:nvPicPr>
          <p:cNvPr id="162" name="Picture 4" descr="H:\конкурсы\декадник 22\фото\IMG20221122120356.jpg"/>
          <p:cNvPicPr/>
          <p:nvPr/>
        </p:nvPicPr>
        <p:blipFill>
          <a:blip r:embed="rId3"/>
          <a:stretch/>
        </p:blipFill>
        <p:spPr>
          <a:xfrm>
            <a:off x="727560" y="756000"/>
            <a:ext cx="3613680" cy="4821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3056760" y="365040"/>
            <a:ext cx="8296560" cy="561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43000"/>
          </a:bodyPr>
          <a:p>
            <a:pPr>
              <a:lnSpc>
                <a:spcPct val="90000"/>
              </a:lnSpc>
            </a:pPr>
            <a:r>
              <a:rPr b="1" lang="ru-RU" sz="3100" spc="-1" strike="noStrike">
                <a:solidFill>
                  <a:srgbClr val="2f5597"/>
                </a:solidFill>
                <a:latin typeface="Arial"/>
              </a:rPr>
              <a:t>Планируемый результат изменений:</a:t>
            </a:r>
            <a:br/>
            <a:endParaRPr b="0" lang="ru-RU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1580760" y="757800"/>
            <a:ext cx="10397520" cy="5851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2000"/>
          </a:bodyPr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b="0" lang="ru-RU" sz="2900" spc="-1" strike="noStrike">
                <a:solidFill>
                  <a:srgbClr val="2f5597"/>
                </a:solidFill>
                <a:latin typeface="Arial"/>
              </a:rPr>
              <a:t> </a:t>
            </a: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«Искать» - проявляет активность и интерес к учебной деятельности, к окружающему миру; любознательный, активный. Способен самостоятельно действовать (в повседневной жизни, в различных видах детской деятельности). В случаях затруднений обращается за помощью к взрослому. Принимает живое, заинтересованное участие в образовательном процессе;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«Думать» - умеет классифицировать, анализировать, делать выводы и умозаключения, умеет сосредоточить свое внимание на предлагаемом материале, способен решать интеллектуальные и личностные задачи (проблемы), адекватные возрасту. Ребенок может применять самостоятельно усвоенные знания и способы деятельности для решения новых задач. 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 </a:t>
            </a: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«Сотрудничать» - владеет средствами общения и способами взаимодействия со взрослыми и сверстниками. Ребенок адекватно использует вербальные и невербальные средства общения. 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• </a:t>
            </a: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«Самостоятельно приниматься за дело» - стремится к овладению новыми знаниями, умениями, навыками, склонность к постановке вопросов и самостоятельному принятию решений на основе личного опыта;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«Адаптироваться» - умеет управлять своим поведением, подчиняться установленным правилам, дисциплинирован, организован, способен управлять своим поведением и планировать свои действия, соблюдать элементарные общепринятые нормы и правила поведения. Ребенок способен планировать свои действия, направленные на достижение конкретной цели.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6000" spc="-1" strike="noStrike">
                <a:solidFill>
                  <a:srgbClr val="2f5597"/>
                </a:solidFill>
                <a:latin typeface="Arial"/>
              </a:rPr>
              <a:t>Спасибо за внимание. 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"/>
          <p:cNvSpPr/>
          <p:nvPr/>
        </p:nvSpPr>
        <p:spPr>
          <a:xfrm>
            <a:off x="1828800" y="757080"/>
            <a:ext cx="9973080" cy="3504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2f5597"/>
                </a:solidFill>
                <a:latin typeface="Calibri"/>
                <a:ea typeface="Calibri"/>
              </a:rPr>
              <a:t>«Ребенок, поработавший с нашими сенсорными материалами, начинает не только лучше владеть руками, но оказывается и более восприимчивым к стимулам, поступающим к нему из внешнего мира. В равной степени и внешний мир становится для него богаче, поскольку он может замечать те тонкие различия, существование которых незаметно для менее восприимчивого человека»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2f5597"/>
                </a:solidFill>
                <a:latin typeface="Calibri"/>
                <a:ea typeface="Calibri"/>
              </a:rPr>
              <a:t>М. Монтессори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31" name="Picture 2" descr="H:\конкурсы\декадник 22\303697.jpg"/>
          <p:cNvPicPr/>
          <p:nvPr/>
        </p:nvPicPr>
        <p:blipFill>
          <a:blip r:embed="rId1"/>
          <a:stretch/>
        </p:blipFill>
        <p:spPr>
          <a:xfrm>
            <a:off x="6622920" y="3492720"/>
            <a:ext cx="4323600" cy="3017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6" descr="H:\конкурсы\декадник 22\фото\IMG20221118115445.jpg"/>
          <p:cNvPicPr/>
          <p:nvPr/>
        </p:nvPicPr>
        <p:blipFill>
          <a:blip r:embed="rId1"/>
          <a:stretch/>
        </p:blipFill>
        <p:spPr>
          <a:xfrm>
            <a:off x="3545640" y="0"/>
            <a:ext cx="3952080" cy="3706200"/>
          </a:xfrm>
          <a:prstGeom prst="rect">
            <a:avLst/>
          </a:prstGeom>
          <a:ln w="0">
            <a:noFill/>
          </a:ln>
        </p:spPr>
      </p:pic>
      <p:pic>
        <p:nvPicPr>
          <p:cNvPr id="133" name="Picture 7" descr="H:\конкурсы\декадник 22\фото\IMG20221118115501.jpg"/>
          <p:cNvPicPr/>
          <p:nvPr/>
        </p:nvPicPr>
        <p:blipFill>
          <a:blip r:embed="rId2"/>
          <a:stretch/>
        </p:blipFill>
        <p:spPr>
          <a:xfrm>
            <a:off x="6361560" y="2955600"/>
            <a:ext cx="4959720" cy="3719520"/>
          </a:xfrm>
          <a:prstGeom prst="rect">
            <a:avLst/>
          </a:prstGeom>
          <a:ln w="0">
            <a:noFill/>
          </a:ln>
        </p:spPr>
      </p:pic>
      <p:pic>
        <p:nvPicPr>
          <p:cNvPr id="134" name="Picture 8" descr="H:\конкурсы\декадник 22\фото\IMG20221118115535.jpg"/>
          <p:cNvPicPr/>
          <p:nvPr/>
        </p:nvPicPr>
        <p:blipFill>
          <a:blip r:embed="rId3"/>
          <a:stretch/>
        </p:blipFill>
        <p:spPr>
          <a:xfrm>
            <a:off x="386640" y="3021840"/>
            <a:ext cx="4772880" cy="3576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676520" y="679320"/>
            <a:ext cx="9648720" cy="5238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4000"/>
          </a:bodyPr>
          <a:p>
            <a:pPr marL="216000" indent="-4572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br/>
            <a:br/>
            <a:br/>
            <a:r>
              <a:rPr b="1" lang="ru-RU" sz="3100" spc="-1" strike="noStrike">
                <a:solidFill>
                  <a:srgbClr val="2f5597"/>
                </a:solidFill>
                <a:latin typeface="Arial"/>
              </a:rPr>
              <a:t>Цель - </a:t>
            </a:r>
            <a:r>
              <a:rPr b="0" lang="ru-RU" sz="3100" spc="-1" strike="noStrike">
                <a:solidFill>
                  <a:srgbClr val="2f5597"/>
                </a:solidFill>
                <a:latin typeface="Arial"/>
              </a:rPr>
              <a:t>развитие ребенка с ОВЗ через коррекцию физиологических процессов посредством работы с Монтессори-материалом с учетом его индивидуальных особенностей.</a:t>
            </a:r>
            <a:br/>
            <a:r>
              <a:rPr b="1" lang="ru-RU" sz="3100" spc="-1" strike="noStrike">
                <a:solidFill>
                  <a:srgbClr val="2f5597"/>
                </a:solidFill>
                <a:latin typeface="Arial"/>
              </a:rPr>
              <a:t>Задачи:</a:t>
            </a:r>
            <a:br/>
            <a:r>
              <a:rPr b="0" lang="ru-RU" sz="3100" spc="-1" strike="noStrike">
                <a:solidFill>
                  <a:srgbClr val="2f5597"/>
                </a:solidFill>
                <a:latin typeface="Arial"/>
              </a:rPr>
              <a:t>- обучение навыкам практической жизни и развитие самостоятельности; </a:t>
            </a:r>
            <a:br/>
            <a:r>
              <a:rPr b="0" lang="ru-RU" sz="3100" spc="-1" strike="noStrike">
                <a:solidFill>
                  <a:srgbClr val="2f5597"/>
                </a:solidFill>
                <a:latin typeface="Arial"/>
              </a:rPr>
              <a:t>- сенсорное развитие ребенка;</a:t>
            </a:r>
            <a:br/>
            <a:r>
              <a:rPr b="0" lang="ru-RU" sz="3100" spc="-1" strike="noStrike">
                <a:solidFill>
                  <a:srgbClr val="2f5597"/>
                </a:solidFill>
                <a:latin typeface="Arial"/>
              </a:rPr>
              <a:t>- формирование  у  детей  с ОВЗ  первоначальных  способностей  к адаптации</a:t>
            </a:r>
            <a:br/>
            <a:r>
              <a:rPr b="0" lang="ru-RU" sz="3100" spc="-1" strike="noStrike">
                <a:solidFill>
                  <a:srgbClr val="2f5597"/>
                </a:solidFill>
                <a:latin typeface="Arial"/>
              </a:rPr>
              <a:t>и  социализации;</a:t>
            </a:r>
            <a:br/>
            <a:r>
              <a:rPr b="0" lang="ru-RU" sz="3100" spc="-1" strike="noStrike">
                <a:solidFill>
                  <a:srgbClr val="2f5597"/>
                </a:solidFill>
                <a:latin typeface="Arial"/>
              </a:rPr>
              <a:t>- формирование и развитие  речи.</a:t>
            </a:r>
            <a:br/>
            <a:br/>
            <a:br/>
            <a:br/>
            <a:r>
              <a:rPr b="1" lang="ru-RU" sz="4400" spc="-1" strike="noStrike">
                <a:solidFill>
                  <a:srgbClr val="203864"/>
                </a:solidFill>
                <a:latin typeface="Arial"/>
              </a:rPr>
              <a:t> 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Прямоугольник 29"/>
          <p:cNvSpPr/>
          <p:nvPr/>
        </p:nvSpPr>
        <p:spPr>
          <a:xfrm>
            <a:off x="6753600" y="3879720"/>
            <a:ext cx="5028840" cy="20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12600" algn="r">
              <a:lnSpc>
                <a:spcPct val="100000"/>
              </a:lnSpc>
              <a:spcBef>
                <a:spcPts val="99"/>
              </a:spcBef>
            </a:pPr>
            <a:endParaRPr b="0" lang="ru-RU" sz="18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</a:pPr>
            <a:endParaRPr b="0" lang="ru-RU" sz="18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</a:pPr>
            <a:endParaRPr b="0" lang="ru-RU" sz="18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</a:pPr>
            <a:endParaRPr b="0" lang="ru-RU" sz="18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</a:pPr>
            <a:endParaRPr b="0" lang="ru-RU" sz="18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</a:pPr>
            <a:endParaRPr b="0" lang="ru-RU" sz="1800" spc="-1" strike="noStrike">
              <a:latin typeface="Arial"/>
            </a:endParaRPr>
          </a:p>
          <a:p>
            <a:pPr marL="12600" algn="r">
              <a:lnSpc>
                <a:spcPct val="100000"/>
              </a:lnSpc>
              <a:spcBef>
                <a:spcPts val="99"/>
              </a:spcBef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37" name="Рисунок 3" descr=""/>
          <p:cNvPicPr/>
          <p:nvPr/>
        </p:nvPicPr>
        <p:blipFill>
          <a:blip r:embed="rId1"/>
          <a:stretch/>
        </p:blipFill>
        <p:spPr>
          <a:xfrm>
            <a:off x="8959680" y="4428360"/>
            <a:ext cx="3231720" cy="260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142360" y="365040"/>
            <a:ext cx="9210960" cy="1006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2f5597"/>
                </a:solidFill>
                <a:latin typeface="Arial"/>
              </a:rPr>
              <a:t>Этапы проектной деятельности:</a:t>
            </a:r>
            <a:br/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1658880" y="1175760"/>
            <a:ext cx="10058040" cy="5512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47000"/>
          </a:bodyPr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800" spc="-1" strike="noStrike">
                <a:solidFill>
                  <a:srgbClr val="2f5597"/>
                </a:solidFill>
                <a:latin typeface="Arial"/>
              </a:rPr>
              <a:t>I этап. </a:t>
            </a: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Организационно-подготовительный (сентябрь):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-Определение проблемы, выбор концептуальных идей, принципов, определение цели и задач проекта.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 Анализ имеющихся педагогических материалов 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 Планирование реализации проекта.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 </a:t>
            </a:r>
            <a:r>
              <a:rPr b="1" lang="ru-RU" sz="3800" spc="-1" strike="noStrike">
                <a:solidFill>
                  <a:srgbClr val="2f5597"/>
                </a:solidFill>
                <a:latin typeface="Arial"/>
              </a:rPr>
              <a:t>II этап</a:t>
            </a: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. Реализация проекта: (октябрь –апрель)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 проведение системы мероприятий с детьми с использованием материалов Монтессори: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планомерное активное информирование педагогической и родительской общественности 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800" spc="-1" strike="noStrike">
                <a:solidFill>
                  <a:srgbClr val="2f5597"/>
                </a:solidFill>
                <a:latin typeface="Arial"/>
              </a:rPr>
              <a:t>I</a:t>
            </a:r>
            <a:r>
              <a:rPr b="1" lang="en-US" sz="3800" spc="-1" strike="noStrike">
                <a:solidFill>
                  <a:srgbClr val="2f5597"/>
                </a:solidFill>
                <a:latin typeface="Arial"/>
              </a:rPr>
              <a:t>I</a:t>
            </a:r>
            <a:r>
              <a:rPr b="1" lang="ru-RU" sz="3800" spc="-1" strike="noStrike">
                <a:solidFill>
                  <a:srgbClr val="2f5597"/>
                </a:solidFill>
                <a:latin typeface="Arial"/>
              </a:rPr>
              <a:t>I этап</a:t>
            </a: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. Заключительный: (апрель)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 анализ результатов;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 мониторинг познавательной активности детей;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 формулировка выводов;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800" spc="-1" strike="noStrike">
                <a:solidFill>
                  <a:srgbClr val="2f5597"/>
                </a:solidFill>
                <a:latin typeface="Arial"/>
              </a:rPr>
              <a:t>- составление и оформление методических разработок.</a:t>
            </a: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2050920" y="587880"/>
            <a:ext cx="9613800" cy="5588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4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300" spc="-1" strike="noStrike">
                <a:solidFill>
                  <a:srgbClr val="2f5597"/>
                </a:solidFill>
                <a:latin typeface="Arial"/>
              </a:rPr>
              <a:t>Взаимодействие с детьми: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индивидуальные коррекционные занятия;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совместная образовательная деятельность с детьми;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подгрупповые занятия (логопед и дефектолог);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 </a:t>
            </a: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сенсорные инсталляции с использованием материала;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300" spc="-1" strike="noStrike">
                <a:solidFill>
                  <a:srgbClr val="2f5597"/>
                </a:solidFill>
                <a:latin typeface="Arial"/>
              </a:rPr>
              <a:t>Взаимодействие с педагогами:</a:t>
            </a: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 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консультации, семинары; 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мастер-классы, практикумы.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300" spc="-1" strike="noStrike">
                <a:solidFill>
                  <a:srgbClr val="2f5597"/>
                </a:solidFill>
                <a:latin typeface="Arial"/>
              </a:rPr>
              <a:t>Взаимодействие с родителями: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консультации;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совместные занятия;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2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300" spc="-1" strike="noStrike">
                <a:solidFill>
                  <a:srgbClr val="2f5597"/>
                </a:solidFill>
                <a:latin typeface="Arial"/>
              </a:rPr>
              <a:t>памятки, рекомендации.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2142360" y="365040"/>
            <a:ext cx="9210960" cy="1006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2f5597"/>
                </a:solidFill>
                <a:latin typeface="Arial"/>
              </a:rPr>
              <a:t>Языковое развитие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1658880" y="1175760"/>
            <a:ext cx="10058040" cy="5512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2f5597"/>
                </a:solidFill>
                <a:latin typeface="Arial"/>
              </a:rPr>
              <a:t>Работа с материалом в зоне развития речи пополняет и совершенствует активную речь ребёнка, даёт возможность делать элементарные обобщения, способствует формированию связной речи фонематического слуха.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3" name="Picture 2" descr="H:\конкурсы\декадник 22\фото\IMG20221122115628.jpg"/>
          <p:cNvPicPr/>
          <p:nvPr/>
        </p:nvPicPr>
        <p:blipFill>
          <a:blip r:embed="rId1"/>
          <a:stretch/>
        </p:blipFill>
        <p:spPr>
          <a:xfrm>
            <a:off x="1588320" y="2691000"/>
            <a:ext cx="2961720" cy="395208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3" descr="H:\конкурсы\декадник 22\фото\IMG20221122115856.jpg"/>
          <p:cNvPicPr/>
          <p:nvPr/>
        </p:nvPicPr>
        <p:blipFill>
          <a:blip r:embed="rId2"/>
          <a:stretch/>
        </p:blipFill>
        <p:spPr>
          <a:xfrm>
            <a:off x="5110920" y="2691000"/>
            <a:ext cx="3122640" cy="4166640"/>
          </a:xfrm>
          <a:prstGeom prst="rect">
            <a:avLst/>
          </a:prstGeom>
          <a:ln w="0">
            <a:noFill/>
          </a:ln>
        </p:spPr>
      </p:pic>
      <p:pic>
        <p:nvPicPr>
          <p:cNvPr id="145" name="Picture 4" descr="H:\конкурсы\декадник 22\фото\IMG20221122120024.jpg"/>
          <p:cNvPicPr/>
          <p:nvPr/>
        </p:nvPicPr>
        <p:blipFill>
          <a:blip r:embed="rId3"/>
          <a:stretch/>
        </p:blipFill>
        <p:spPr>
          <a:xfrm>
            <a:off x="8893440" y="2644560"/>
            <a:ext cx="2967120" cy="39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142360" y="365040"/>
            <a:ext cx="9210960" cy="810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2f5597"/>
                </a:solidFill>
                <a:latin typeface="Arial"/>
              </a:rPr>
              <a:t>Сенсорное развитие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1719000" y="1045080"/>
            <a:ext cx="10058040" cy="1514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2f5597"/>
                </a:solidFill>
                <a:latin typeface="Arial"/>
              </a:rPr>
              <a:t>Используем материал для развития и формирования у воспитанников с ОВЗ восприятия органов чувств, изучения величин, размеров, форм предметов.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8" name="Picture 2" descr="H:\конкурсы\декадник 22\фото\IMG20221122115735.jpg"/>
          <p:cNvPicPr/>
          <p:nvPr/>
        </p:nvPicPr>
        <p:blipFill>
          <a:blip r:embed="rId1"/>
          <a:stretch/>
        </p:blipFill>
        <p:spPr>
          <a:xfrm>
            <a:off x="1379160" y="2454120"/>
            <a:ext cx="3153240" cy="4207320"/>
          </a:xfrm>
          <a:prstGeom prst="rect">
            <a:avLst/>
          </a:prstGeom>
          <a:ln w="0">
            <a:noFill/>
          </a:ln>
        </p:spPr>
      </p:pic>
      <p:pic>
        <p:nvPicPr>
          <p:cNvPr id="149" name="Picture 3" descr="H:\конкурсы\декадник 22\фото\IMG20221122120455.jpg"/>
          <p:cNvPicPr/>
          <p:nvPr/>
        </p:nvPicPr>
        <p:blipFill>
          <a:blip r:embed="rId2"/>
          <a:stretch/>
        </p:blipFill>
        <p:spPr>
          <a:xfrm>
            <a:off x="8657640" y="2298960"/>
            <a:ext cx="3230280" cy="4310280"/>
          </a:xfrm>
          <a:prstGeom prst="rect">
            <a:avLst/>
          </a:prstGeom>
          <a:ln w="0">
            <a:noFill/>
          </a:ln>
        </p:spPr>
      </p:pic>
      <p:sp>
        <p:nvSpPr>
          <p:cNvPr id="150" name="Auto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1" name="Picture 6" descr="C:\Users\дом\Desktop\igrushki-montessori.jpg"/>
          <p:cNvPicPr/>
          <p:nvPr/>
        </p:nvPicPr>
        <p:blipFill>
          <a:blip r:embed="rId3"/>
          <a:stretch/>
        </p:blipFill>
        <p:spPr>
          <a:xfrm>
            <a:off x="4695120" y="3539880"/>
            <a:ext cx="3702960" cy="2468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142360" y="365040"/>
            <a:ext cx="9210960" cy="1006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2f5597"/>
                </a:solidFill>
                <a:latin typeface="Arial"/>
              </a:rPr>
              <a:t>Математическое развитие 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1658880" y="1306440"/>
            <a:ext cx="10058040" cy="1096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2f5597"/>
                </a:solidFill>
                <a:latin typeface="Arial"/>
              </a:rPr>
              <a:t>Эти пособия служат для понимания счёта, цифр, состава чисел, сложения, вычитания.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4" name="Picture 2" descr="H:\конкурсы\декадник 22\фото\IMG20221122120152.jpg"/>
          <p:cNvPicPr/>
          <p:nvPr/>
        </p:nvPicPr>
        <p:blipFill>
          <a:blip r:embed="rId1"/>
          <a:stretch/>
        </p:blipFill>
        <p:spPr>
          <a:xfrm>
            <a:off x="2612520" y="2481840"/>
            <a:ext cx="3089160" cy="4122000"/>
          </a:xfrm>
          <a:prstGeom prst="rect">
            <a:avLst/>
          </a:prstGeom>
          <a:ln w="0">
            <a:noFill/>
          </a:ln>
        </p:spPr>
      </p:pic>
      <p:pic>
        <p:nvPicPr>
          <p:cNvPr id="155" name="Picture 3" descr="C:\Users\дом\Desktop\slide-7.jpg"/>
          <p:cNvPicPr/>
          <p:nvPr/>
        </p:nvPicPr>
        <p:blipFill>
          <a:blip r:embed="rId2"/>
          <a:stretch/>
        </p:blipFill>
        <p:spPr>
          <a:xfrm>
            <a:off x="6674040" y="2672280"/>
            <a:ext cx="5029920" cy="3767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Application>LibreOffice/7.2.1.2$Windows_X86_64 LibreOffice_project/87b77fad49947c1441b67c559c339af8f3517e22</Application>
  <AppVersion>15.0000</AppVersion>
  <Words>580</Words>
  <Paragraphs>53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2021-07-20T13:02:37Z</dcterms:created>
  <dc:creator>user</dc:creator>
  <dc:description/>
  <dc:language>ru-RU</dc:language>
  <cp:lastModifiedBy/>
  <dcterms:modified xsi:type="dcterms:W3CDTF">2022-12-20T11:26:26Z</dcterms:modified>
  <cp:revision>56</cp:revision>
  <dc:subject/>
  <dc:title>NAME OF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13</vt:i4>
  </property>
</Properties>
</file>